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4" r:id="rId1"/>
    <p:sldMasterId id="2147483665" r:id="rId2"/>
  </p:sldMasterIdLst>
  <p:notesMasterIdLst>
    <p:notesMasterId r:id="rId18"/>
  </p:notesMasterIdLst>
  <p:sldIdLst>
    <p:sldId id="256" r:id="rId3"/>
    <p:sldId id="257" r:id="rId4"/>
    <p:sldId id="282" r:id="rId5"/>
    <p:sldId id="258" r:id="rId6"/>
    <p:sldId id="261" r:id="rId7"/>
    <p:sldId id="281" r:id="rId8"/>
    <p:sldId id="272" r:id="rId9"/>
    <p:sldId id="271" r:id="rId10"/>
    <p:sldId id="275" r:id="rId11"/>
    <p:sldId id="280" r:id="rId12"/>
    <p:sldId id="273" r:id="rId13"/>
    <p:sldId id="284" r:id="rId14"/>
    <p:sldId id="285" r:id="rId15"/>
    <p:sldId id="269" r:id="rId16"/>
    <p:sldId id="262" r:id="rId17"/>
  </p:sldIdLst>
  <p:sldSz cx="9144000" cy="6858000" type="screen4x3"/>
  <p:notesSz cx="7099300" cy="10234613"/>
  <p:embeddedFontLst>
    <p:embeddedFont>
      <p:font typeface="メイリオ" panose="020B0604030504040204" pitchFamily="50" charset="-128"/>
      <p:regular r:id="rId19"/>
      <p:bold r:id="rId20"/>
      <p:italic r:id="rId21"/>
      <p:boldItalic r:id="rId22"/>
    </p:embeddedFont>
  </p:embeddedFontLst>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193BCF72-7AA3-40F5-A150-AA2A256DCBC7}">
  <a:tblStyle styleId="{193BCF72-7AA3-40F5-A150-AA2A256DCBC7}" styleName="Table_0">
    <a:wholeTbl>
      <a:tcTxStyle b="on" i="on">
        <a:font>
          <a:latin typeface="ヒラギノ角ゴ ProN W6"/>
          <a:ea typeface="ヒラギノ角ゴ ProN W6"/>
          <a:cs typeface="ヒラギノ角ゴ ProN W6"/>
        </a:font>
        <a:srgbClr val="311F1A"/>
      </a:tcTxStyle>
      <a:tcStyle>
        <a:tcBdr>
          <a:left>
            <a:ln w="12700" cap="flat" cmpd="sng">
              <a:solidFill>
                <a:srgbClr val="FFFFFF"/>
              </a:solidFill>
              <a:prstDash val="solid"/>
              <a:round/>
              <a:headEnd type="none" w="med" len="med"/>
              <a:tailEnd type="none" w="med" len="med"/>
            </a:ln>
          </a:left>
          <a:right>
            <a:ln w="12700" cap="flat" cmpd="sng">
              <a:solidFill>
                <a:srgbClr val="FFFFFF"/>
              </a:solidFill>
              <a:prstDash val="solid"/>
              <a:round/>
              <a:headEnd type="none" w="med" len="med"/>
              <a:tailEnd type="none" w="med" len="med"/>
            </a:ln>
          </a:right>
          <a:top>
            <a:ln w="12700" cap="flat" cmpd="sng">
              <a:solidFill>
                <a:srgbClr val="FFFFFF"/>
              </a:solidFill>
              <a:prstDash val="solid"/>
              <a:round/>
              <a:headEnd type="none" w="med" len="med"/>
              <a:tailEnd type="none" w="med" len="med"/>
            </a:ln>
          </a:top>
          <a:bottom>
            <a:ln w="12700" cap="flat" cmpd="sng">
              <a:solidFill>
                <a:srgbClr val="FFFFFF"/>
              </a:solidFill>
              <a:prstDash val="solid"/>
              <a:round/>
              <a:headEnd type="none" w="med" len="med"/>
              <a:tailEnd type="none" w="med" len="med"/>
            </a:ln>
          </a:bottom>
          <a:insideH>
            <a:ln w="12700" cap="flat" cmpd="sng">
              <a:solidFill>
                <a:srgbClr val="FFFFFF"/>
              </a:solidFill>
              <a:prstDash val="solid"/>
              <a:round/>
              <a:headEnd type="none" w="med" len="med"/>
              <a:tailEnd type="none" w="med" len="med"/>
            </a:ln>
          </a:insideH>
          <a:insideV>
            <a:ln w="12700" cap="flat" cmpd="sng">
              <a:solidFill>
                <a:srgbClr val="FFFFFF"/>
              </a:solidFill>
              <a:prstDash val="solid"/>
              <a:round/>
              <a:headEnd type="none" w="med" len="med"/>
              <a:tailEnd type="none" w="med" len="med"/>
            </a:ln>
          </a:insideV>
        </a:tcBdr>
        <a:fill>
          <a:solidFill>
            <a:srgbClr val="CAD2E8"/>
          </a:solidFill>
        </a:fill>
      </a:tcStyle>
    </a:wholeTbl>
    <a:band2H>
      <a:tcTxStyle b="off" i="off"/>
      <a:tcStyle>
        <a:tcBdr/>
        <a:fill>
          <a:solidFill>
            <a:srgbClr val="E6EAF4"/>
          </a:solidFill>
        </a:fill>
      </a:tcStyle>
    </a:band2H>
    <a:firstCol>
      <a:tcTxStyle b="on" i="on">
        <a:font>
          <a:latin typeface="ヒラギノ角ゴ ProN W6"/>
          <a:ea typeface="ヒラギノ角ゴ ProN W6"/>
          <a:cs typeface="ヒラギノ角ゴ ProN W6"/>
        </a:font>
        <a:srgbClr val="FFFFFF"/>
      </a:tcTxStyle>
      <a:tcStyle>
        <a:tcBdr>
          <a:left>
            <a:ln w="12700" cap="flat" cmpd="sng">
              <a:solidFill>
                <a:srgbClr val="FFFFFF"/>
              </a:solidFill>
              <a:prstDash val="solid"/>
              <a:round/>
              <a:headEnd type="none" w="med" len="med"/>
              <a:tailEnd type="none" w="med" len="med"/>
            </a:ln>
          </a:left>
          <a:right>
            <a:ln w="12700" cap="flat" cmpd="sng">
              <a:solidFill>
                <a:srgbClr val="FFFFFF"/>
              </a:solidFill>
              <a:prstDash val="solid"/>
              <a:round/>
              <a:headEnd type="none" w="med" len="med"/>
              <a:tailEnd type="none" w="med" len="med"/>
            </a:ln>
          </a:right>
          <a:top>
            <a:ln w="12700" cap="flat" cmpd="sng">
              <a:solidFill>
                <a:srgbClr val="FFFFFF"/>
              </a:solidFill>
              <a:prstDash val="solid"/>
              <a:round/>
              <a:headEnd type="none" w="med" len="med"/>
              <a:tailEnd type="none" w="med" len="med"/>
            </a:ln>
          </a:top>
          <a:bottom>
            <a:ln w="12700" cap="flat" cmpd="sng">
              <a:solidFill>
                <a:srgbClr val="FFFFFF"/>
              </a:solidFill>
              <a:prstDash val="solid"/>
              <a:round/>
              <a:headEnd type="none" w="med" len="med"/>
              <a:tailEnd type="none" w="med" len="med"/>
            </a:ln>
          </a:bottom>
          <a:insideH>
            <a:ln w="12700" cap="flat" cmpd="sng">
              <a:solidFill>
                <a:srgbClr val="FFFFFF"/>
              </a:solidFill>
              <a:prstDash val="solid"/>
              <a:round/>
              <a:headEnd type="none" w="med" len="med"/>
              <a:tailEnd type="none" w="med" len="med"/>
            </a:ln>
          </a:insideH>
          <a:insideV>
            <a:ln w="12700" cap="flat" cmpd="sng">
              <a:solidFill>
                <a:srgbClr val="FFFFFF"/>
              </a:solidFill>
              <a:prstDash val="solid"/>
              <a:round/>
              <a:headEnd type="none" w="med" len="med"/>
              <a:tailEnd type="none" w="med" len="med"/>
            </a:ln>
          </a:insideV>
        </a:tcBdr>
        <a:fill>
          <a:solidFill>
            <a:srgbClr val="0365C0"/>
          </a:solidFill>
        </a:fill>
      </a:tcStyle>
    </a:firstCol>
    <a:lastRow>
      <a:tcTxStyle b="on" i="on">
        <a:font>
          <a:latin typeface="ヒラギノ角ゴ ProN W6"/>
          <a:ea typeface="ヒラギノ角ゴ ProN W6"/>
          <a:cs typeface="ヒラギノ角ゴ ProN W6"/>
        </a:font>
        <a:srgbClr val="FFFFFF"/>
      </a:tcTxStyle>
      <a:tcStyle>
        <a:tcBdr>
          <a:left>
            <a:ln w="12700" cap="flat" cmpd="sng">
              <a:solidFill>
                <a:srgbClr val="FFFFFF"/>
              </a:solidFill>
              <a:prstDash val="solid"/>
              <a:round/>
              <a:headEnd type="none" w="med" len="med"/>
              <a:tailEnd type="none" w="med" len="med"/>
            </a:ln>
          </a:left>
          <a:right>
            <a:ln w="12700" cap="flat" cmpd="sng">
              <a:solidFill>
                <a:srgbClr val="FFFFFF"/>
              </a:solidFill>
              <a:prstDash val="solid"/>
              <a:round/>
              <a:headEnd type="none" w="med" len="med"/>
              <a:tailEnd type="none" w="med" len="med"/>
            </a:ln>
          </a:right>
          <a:top>
            <a:ln w="38100" cap="flat" cmpd="sng">
              <a:solidFill>
                <a:srgbClr val="FFFFFF"/>
              </a:solidFill>
              <a:prstDash val="solid"/>
              <a:round/>
              <a:headEnd type="none" w="med" len="med"/>
              <a:tailEnd type="none" w="med" len="med"/>
            </a:ln>
          </a:top>
          <a:bottom>
            <a:ln w="12700" cap="flat" cmpd="sng">
              <a:solidFill>
                <a:srgbClr val="FFFFFF"/>
              </a:solidFill>
              <a:prstDash val="solid"/>
              <a:round/>
              <a:headEnd type="none" w="med" len="med"/>
              <a:tailEnd type="none" w="med" len="med"/>
            </a:ln>
          </a:bottom>
          <a:insideH>
            <a:ln w="12700" cap="flat" cmpd="sng">
              <a:solidFill>
                <a:srgbClr val="FFFFFF"/>
              </a:solidFill>
              <a:prstDash val="solid"/>
              <a:round/>
              <a:headEnd type="none" w="med" len="med"/>
              <a:tailEnd type="none" w="med" len="med"/>
            </a:ln>
          </a:insideH>
          <a:insideV>
            <a:ln w="12700" cap="flat" cmpd="sng">
              <a:solidFill>
                <a:srgbClr val="FFFFFF"/>
              </a:solidFill>
              <a:prstDash val="solid"/>
              <a:round/>
              <a:headEnd type="none" w="med" len="med"/>
              <a:tailEnd type="none" w="med" len="med"/>
            </a:ln>
          </a:insideV>
        </a:tcBdr>
        <a:fill>
          <a:solidFill>
            <a:srgbClr val="0365C0"/>
          </a:solidFill>
        </a:fill>
      </a:tcStyle>
    </a:lastRow>
    <a:firstRow>
      <a:tcTxStyle b="on" i="on">
        <a:font>
          <a:latin typeface="ヒラギノ角ゴ ProN W6"/>
          <a:ea typeface="ヒラギノ角ゴ ProN W6"/>
          <a:cs typeface="ヒラギノ角ゴ ProN W6"/>
        </a:font>
        <a:srgbClr val="FFFFFF"/>
      </a:tcTxStyle>
      <a:tcStyle>
        <a:tcBdr>
          <a:left>
            <a:ln w="12700" cap="flat" cmpd="sng">
              <a:solidFill>
                <a:srgbClr val="FFFFFF"/>
              </a:solidFill>
              <a:prstDash val="solid"/>
              <a:round/>
              <a:headEnd type="none" w="med" len="med"/>
              <a:tailEnd type="none" w="med" len="med"/>
            </a:ln>
          </a:left>
          <a:right>
            <a:ln w="12700" cap="flat" cmpd="sng">
              <a:solidFill>
                <a:srgbClr val="FFFFFF"/>
              </a:solidFill>
              <a:prstDash val="solid"/>
              <a:round/>
              <a:headEnd type="none" w="med" len="med"/>
              <a:tailEnd type="none" w="med" len="med"/>
            </a:ln>
          </a:right>
          <a:top>
            <a:ln w="12700" cap="flat" cmpd="sng">
              <a:solidFill>
                <a:srgbClr val="FFFFFF"/>
              </a:solidFill>
              <a:prstDash val="solid"/>
              <a:round/>
              <a:headEnd type="none" w="med" len="med"/>
              <a:tailEnd type="none" w="med" len="med"/>
            </a:ln>
          </a:top>
          <a:bottom>
            <a:ln w="38100" cap="flat" cmpd="sng">
              <a:solidFill>
                <a:srgbClr val="FFFFFF"/>
              </a:solidFill>
              <a:prstDash val="solid"/>
              <a:round/>
              <a:headEnd type="none" w="med" len="med"/>
              <a:tailEnd type="none" w="med" len="med"/>
            </a:ln>
          </a:bottom>
          <a:insideH>
            <a:ln w="12700" cap="flat" cmpd="sng">
              <a:solidFill>
                <a:srgbClr val="FFFFFF"/>
              </a:solidFill>
              <a:prstDash val="solid"/>
              <a:round/>
              <a:headEnd type="none" w="med" len="med"/>
              <a:tailEnd type="none" w="med" len="med"/>
            </a:ln>
          </a:insideH>
          <a:insideV>
            <a:ln w="12700" cap="flat" cmpd="sng">
              <a:solidFill>
                <a:srgbClr val="FFFFFF"/>
              </a:solidFill>
              <a:prstDash val="solid"/>
              <a:round/>
              <a:headEnd type="none" w="med" len="med"/>
              <a:tailEnd type="none" w="med" len="med"/>
            </a:ln>
          </a:insideV>
        </a:tcBdr>
        <a:fill>
          <a:solidFill>
            <a:srgbClr val="0365C0"/>
          </a:solidFill>
        </a:fill>
      </a:tcStyle>
    </a:firstRow>
  </a:tblStyle>
  <a:tblStyle styleId="{936B5D06-7674-458F-8F33-4A5A57F79426}" styleName="Table_1">
    <a:wholeTbl>
      <a:tcTxStyle b="on" i="on">
        <a:font>
          <a:latin typeface="ヒラギノ角ゴ ProN W6"/>
          <a:ea typeface="ヒラギノ角ゴ ProN W6"/>
          <a:cs typeface="ヒラギノ角ゴ ProN W6"/>
        </a:font>
        <a:srgbClr val="311F1A"/>
      </a:tcTxStyle>
      <a:tcStyle>
        <a:tcBdr>
          <a:left>
            <a:ln w="12700" cap="flat" cmpd="sng">
              <a:solidFill>
                <a:srgbClr val="FFFFFF"/>
              </a:solidFill>
              <a:prstDash val="solid"/>
              <a:round/>
              <a:headEnd type="none" w="med" len="med"/>
              <a:tailEnd type="none" w="med" len="med"/>
            </a:ln>
          </a:left>
          <a:right>
            <a:ln w="12700" cap="flat" cmpd="sng">
              <a:solidFill>
                <a:srgbClr val="FFFFFF"/>
              </a:solidFill>
              <a:prstDash val="solid"/>
              <a:round/>
              <a:headEnd type="none" w="med" len="med"/>
              <a:tailEnd type="none" w="med" len="med"/>
            </a:ln>
          </a:right>
          <a:top>
            <a:ln w="12700" cap="flat" cmpd="sng">
              <a:solidFill>
                <a:srgbClr val="FFFFFF"/>
              </a:solidFill>
              <a:prstDash val="solid"/>
              <a:round/>
              <a:headEnd type="none" w="med" len="med"/>
              <a:tailEnd type="none" w="med" len="med"/>
            </a:ln>
          </a:top>
          <a:bottom>
            <a:ln w="12700" cap="flat" cmpd="sng">
              <a:solidFill>
                <a:srgbClr val="FFFFFF"/>
              </a:solidFill>
              <a:prstDash val="solid"/>
              <a:round/>
              <a:headEnd type="none" w="med" len="med"/>
              <a:tailEnd type="none" w="med" len="med"/>
            </a:ln>
          </a:bottom>
          <a:insideH>
            <a:ln w="12700" cap="flat" cmpd="sng">
              <a:solidFill>
                <a:srgbClr val="FFFFFF"/>
              </a:solidFill>
              <a:prstDash val="solid"/>
              <a:round/>
              <a:headEnd type="none" w="med" len="med"/>
              <a:tailEnd type="none" w="med" len="med"/>
            </a:ln>
          </a:insideH>
          <a:insideV>
            <a:ln w="12700" cap="flat" cmpd="sng">
              <a:solidFill>
                <a:srgbClr val="FFFFFF"/>
              </a:solidFill>
              <a:prstDash val="solid"/>
              <a:round/>
              <a:headEnd type="none" w="med" len="med"/>
              <a:tailEnd type="none" w="med" len="med"/>
            </a:ln>
          </a:insideV>
        </a:tcBdr>
        <a:fill>
          <a:solidFill>
            <a:srgbClr val="CAD2E8"/>
          </a:solidFill>
        </a:fill>
      </a:tcStyle>
    </a:wholeTbl>
    <a:band2H>
      <a:tcTxStyle b="off" i="off"/>
      <a:tcStyle>
        <a:tcBdr/>
        <a:fill>
          <a:solidFill>
            <a:srgbClr val="E6EAF4"/>
          </a:solidFill>
        </a:fill>
      </a:tcStyle>
    </a:band2H>
    <a:firstCol>
      <a:tcTxStyle b="on" i="on">
        <a:font>
          <a:latin typeface="ヒラギノ角ゴ ProN W6"/>
          <a:ea typeface="ヒラギノ角ゴ ProN W6"/>
          <a:cs typeface="ヒラギノ角ゴ ProN W6"/>
        </a:font>
        <a:srgbClr val="FFFFFF"/>
      </a:tcTxStyle>
      <a:tcStyle>
        <a:tcBdr>
          <a:left>
            <a:ln w="12700" cap="flat" cmpd="sng">
              <a:solidFill>
                <a:srgbClr val="FFFFFF"/>
              </a:solidFill>
              <a:prstDash val="solid"/>
              <a:round/>
              <a:headEnd type="none" w="med" len="med"/>
              <a:tailEnd type="none" w="med" len="med"/>
            </a:ln>
          </a:left>
          <a:right>
            <a:ln w="12700" cap="flat" cmpd="sng">
              <a:solidFill>
                <a:srgbClr val="FFFFFF"/>
              </a:solidFill>
              <a:prstDash val="solid"/>
              <a:round/>
              <a:headEnd type="none" w="med" len="med"/>
              <a:tailEnd type="none" w="med" len="med"/>
            </a:ln>
          </a:right>
          <a:top>
            <a:ln w="12700" cap="flat" cmpd="sng">
              <a:solidFill>
                <a:srgbClr val="FFFFFF"/>
              </a:solidFill>
              <a:prstDash val="solid"/>
              <a:round/>
              <a:headEnd type="none" w="med" len="med"/>
              <a:tailEnd type="none" w="med" len="med"/>
            </a:ln>
          </a:top>
          <a:bottom>
            <a:ln w="12700" cap="flat" cmpd="sng">
              <a:solidFill>
                <a:srgbClr val="FFFFFF"/>
              </a:solidFill>
              <a:prstDash val="solid"/>
              <a:round/>
              <a:headEnd type="none" w="med" len="med"/>
              <a:tailEnd type="none" w="med" len="med"/>
            </a:ln>
          </a:bottom>
          <a:insideH>
            <a:ln w="12700" cap="flat" cmpd="sng">
              <a:solidFill>
                <a:srgbClr val="FFFFFF"/>
              </a:solidFill>
              <a:prstDash val="solid"/>
              <a:round/>
              <a:headEnd type="none" w="med" len="med"/>
              <a:tailEnd type="none" w="med" len="med"/>
            </a:ln>
          </a:insideH>
          <a:insideV>
            <a:ln w="12700" cap="flat" cmpd="sng">
              <a:solidFill>
                <a:srgbClr val="FFFFFF"/>
              </a:solidFill>
              <a:prstDash val="solid"/>
              <a:round/>
              <a:headEnd type="none" w="med" len="med"/>
              <a:tailEnd type="none" w="med" len="med"/>
            </a:ln>
          </a:insideV>
        </a:tcBdr>
        <a:fill>
          <a:solidFill>
            <a:srgbClr val="0365C0"/>
          </a:solidFill>
        </a:fill>
      </a:tcStyle>
    </a:firstCol>
    <a:lastRow>
      <a:tcTxStyle b="on" i="on">
        <a:font>
          <a:latin typeface="ヒラギノ角ゴ ProN W6"/>
          <a:ea typeface="ヒラギノ角ゴ ProN W6"/>
          <a:cs typeface="ヒラギノ角ゴ ProN W6"/>
        </a:font>
        <a:srgbClr val="FFFFFF"/>
      </a:tcTxStyle>
      <a:tcStyle>
        <a:tcBdr>
          <a:left>
            <a:ln w="12700" cap="flat" cmpd="sng">
              <a:solidFill>
                <a:srgbClr val="FFFFFF"/>
              </a:solidFill>
              <a:prstDash val="solid"/>
              <a:round/>
              <a:headEnd type="none" w="med" len="med"/>
              <a:tailEnd type="none" w="med" len="med"/>
            </a:ln>
          </a:left>
          <a:right>
            <a:ln w="12700" cap="flat" cmpd="sng">
              <a:solidFill>
                <a:srgbClr val="FFFFFF"/>
              </a:solidFill>
              <a:prstDash val="solid"/>
              <a:round/>
              <a:headEnd type="none" w="med" len="med"/>
              <a:tailEnd type="none" w="med" len="med"/>
            </a:ln>
          </a:right>
          <a:top>
            <a:ln w="38100" cap="flat" cmpd="sng">
              <a:solidFill>
                <a:srgbClr val="FFFFFF"/>
              </a:solidFill>
              <a:prstDash val="solid"/>
              <a:round/>
              <a:headEnd type="none" w="med" len="med"/>
              <a:tailEnd type="none" w="med" len="med"/>
            </a:ln>
          </a:top>
          <a:bottom>
            <a:ln w="12700" cap="flat" cmpd="sng">
              <a:solidFill>
                <a:srgbClr val="FFFFFF"/>
              </a:solidFill>
              <a:prstDash val="solid"/>
              <a:round/>
              <a:headEnd type="none" w="med" len="med"/>
              <a:tailEnd type="none" w="med" len="med"/>
            </a:ln>
          </a:bottom>
          <a:insideH>
            <a:ln w="12700" cap="flat" cmpd="sng">
              <a:solidFill>
                <a:srgbClr val="FFFFFF"/>
              </a:solidFill>
              <a:prstDash val="solid"/>
              <a:round/>
              <a:headEnd type="none" w="med" len="med"/>
              <a:tailEnd type="none" w="med" len="med"/>
            </a:ln>
          </a:insideH>
          <a:insideV>
            <a:ln w="12700" cap="flat" cmpd="sng">
              <a:solidFill>
                <a:srgbClr val="FFFFFF"/>
              </a:solidFill>
              <a:prstDash val="solid"/>
              <a:round/>
              <a:headEnd type="none" w="med" len="med"/>
              <a:tailEnd type="none" w="med" len="med"/>
            </a:ln>
          </a:insideV>
        </a:tcBdr>
        <a:fill>
          <a:solidFill>
            <a:srgbClr val="0365C0"/>
          </a:solidFill>
        </a:fill>
      </a:tcStyle>
    </a:lastRow>
    <a:firstRow>
      <a:tcTxStyle b="on" i="on">
        <a:font>
          <a:latin typeface="ヒラギノ角ゴ ProN W6"/>
          <a:ea typeface="ヒラギノ角ゴ ProN W6"/>
          <a:cs typeface="ヒラギノ角ゴ ProN W6"/>
        </a:font>
        <a:srgbClr val="FFFFFF"/>
      </a:tcTxStyle>
      <a:tcStyle>
        <a:tcBdr>
          <a:left>
            <a:ln w="12700" cap="flat" cmpd="sng">
              <a:solidFill>
                <a:srgbClr val="FFFFFF"/>
              </a:solidFill>
              <a:prstDash val="solid"/>
              <a:round/>
              <a:headEnd type="none" w="med" len="med"/>
              <a:tailEnd type="none" w="med" len="med"/>
            </a:ln>
          </a:left>
          <a:right>
            <a:ln w="12700" cap="flat" cmpd="sng">
              <a:solidFill>
                <a:srgbClr val="FFFFFF"/>
              </a:solidFill>
              <a:prstDash val="solid"/>
              <a:round/>
              <a:headEnd type="none" w="med" len="med"/>
              <a:tailEnd type="none" w="med" len="med"/>
            </a:ln>
          </a:right>
          <a:top>
            <a:ln w="12700" cap="flat" cmpd="sng">
              <a:solidFill>
                <a:srgbClr val="FFFFFF"/>
              </a:solidFill>
              <a:prstDash val="solid"/>
              <a:round/>
              <a:headEnd type="none" w="med" len="med"/>
              <a:tailEnd type="none" w="med" len="med"/>
            </a:ln>
          </a:top>
          <a:bottom>
            <a:ln w="38100" cap="flat" cmpd="sng">
              <a:solidFill>
                <a:srgbClr val="FFFFFF"/>
              </a:solidFill>
              <a:prstDash val="solid"/>
              <a:round/>
              <a:headEnd type="none" w="med" len="med"/>
              <a:tailEnd type="none" w="med" len="med"/>
            </a:ln>
          </a:bottom>
          <a:insideH>
            <a:ln w="12700" cap="flat" cmpd="sng">
              <a:solidFill>
                <a:srgbClr val="FFFFFF"/>
              </a:solidFill>
              <a:prstDash val="solid"/>
              <a:round/>
              <a:headEnd type="none" w="med" len="med"/>
              <a:tailEnd type="none" w="med" len="med"/>
            </a:ln>
          </a:insideH>
          <a:insideV>
            <a:ln w="12700" cap="flat" cmpd="sng">
              <a:solidFill>
                <a:srgbClr val="FFFFFF"/>
              </a:solidFill>
              <a:prstDash val="solid"/>
              <a:round/>
              <a:headEnd type="none" w="med" len="med"/>
              <a:tailEnd type="none" w="med" len="med"/>
            </a:ln>
          </a:insideV>
        </a:tcBdr>
        <a:fill>
          <a:solidFill>
            <a:srgbClr val="0365C0"/>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C4B1156A-380E-4F78-BDF5-A606A8083BF9}" styleName="中間スタイル 4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600" autoAdjust="0"/>
  </p:normalViewPr>
  <p:slideViewPr>
    <p:cSldViewPr>
      <p:cViewPr>
        <p:scale>
          <a:sx n="100" d="100"/>
          <a:sy n="100" d="100"/>
        </p:scale>
        <p:origin x="-294" y="31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font" Target="fonts/font3.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font" Target="fonts/font1.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992188" y="768350"/>
            <a:ext cx="5114925" cy="38369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 name="Shape 3"/>
          <p:cNvSpPr txBox="1">
            <a:spLocks noGrp="1"/>
          </p:cNvSpPr>
          <p:nvPr>
            <p:ph type="body" idx="1"/>
          </p:nvPr>
        </p:nvSpPr>
        <p:spPr>
          <a:xfrm>
            <a:off x="709931" y="4861441"/>
            <a:ext cx="5679439" cy="4605576"/>
          </a:xfrm>
          <a:prstGeom prst="rect">
            <a:avLst/>
          </a:prstGeom>
          <a:noFill/>
          <a:ln>
            <a:noFill/>
          </a:ln>
        </p:spPr>
        <p:txBody>
          <a:bodyPr lIns="99032" tIns="99032" rIns="99032" bIns="99032"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1378498128"/>
      </p:ext>
    </p:extLst>
  </p:cSld>
  <p:clrMap bg1="lt1" tx1="dk1" bg2="dk2" tx2="lt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
        <p:cNvGrpSpPr/>
        <p:nvPr/>
      </p:nvGrpSpPr>
      <p:grpSpPr>
        <a:xfrm>
          <a:off x="0" y="0"/>
          <a:ext cx="0" cy="0"/>
          <a:chOff x="0" y="0"/>
          <a:chExt cx="0" cy="0"/>
        </a:xfrm>
      </p:grpSpPr>
      <p:sp>
        <p:nvSpPr>
          <p:cNvPr id="38" name="Shape 38"/>
          <p:cNvSpPr txBox="1">
            <a:spLocks noGrp="1"/>
          </p:cNvSpPr>
          <p:nvPr>
            <p:ph type="body" idx="1"/>
          </p:nvPr>
        </p:nvSpPr>
        <p:spPr>
          <a:xfrm>
            <a:off x="946574" y="4861441"/>
            <a:ext cx="5206152" cy="4605576"/>
          </a:xfrm>
          <a:prstGeom prst="rect">
            <a:avLst/>
          </a:prstGeom>
          <a:noFill/>
          <a:ln>
            <a:noFill/>
          </a:ln>
        </p:spPr>
        <p:txBody>
          <a:bodyPr lIns="99032" tIns="99032" rIns="99032" bIns="99032" anchor="ctr" anchorCtr="0">
            <a:noAutofit/>
          </a:bodyPr>
          <a:lstStyle/>
          <a:p>
            <a:endParaRPr sz="1200" dirty="0"/>
          </a:p>
        </p:txBody>
      </p:sp>
      <p:sp>
        <p:nvSpPr>
          <p:cNvPr id="39" name="Shape 39"/>
          <p:cNvSpPr>
            <a:spLocks noGrp="1" noRot="1" noChangeAspect="1"/>
          </p:cNvSpPr>
          <p:nvPr>
            <p:ph type="sldImg" idx="2"/>
          </p:nvPr>
        </p:nvSpPr>
        <p:spPr>
          <a:xfrm>
            <a:off x="992188" y="768350"/>
            <a:ext cx="5114925" cy="38369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4335580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txBox="1">
            <a:spLocks noGrp="1"/>
          </p:cNvSpPr>
          <p:nvPr>
            <p:ph type="body" idx="1"/>
          </p:nvPr>
        </p:nvSpPr>
        <p:spPr>
          <a:xfrm>
            <a:off x="946574" y="4861441"/>
            <a:ext cx="5206152" cy="4605576"/>
          </a:xfrm>
          <a:prstGeom prst="rect">
            <a:avLst/>
          </a:prstGeom>
          <a:noFill/>
          <a:ln>
            <a:noFill/>
          </a:ln>
        </p:spPr>
        <p:txBody>
          <a:bodyPr lIns="99032" tIns="99032" rIns="99032" bIns="99032" anchor="ctr" anchorCtr="0">
            <a:noAutofit/>
          </a:bodyPr>
          <a:lstStyle/>
          <a:p>
            <a:r>
              <a:rPr lang="ja-JP" altLang="en-US" sz="1200" dirty="0" err="1"/>
              <a:t>すまほで</a:t>
            </a:r>
            <a:r>
              <a:rPr lang="ja-JP" altLang="en-US" sz="1200" dirty="0"/>
              <a:t>簡易的にできるストレスチェックではダメですよ～</a:t>
            </a:r>
            <a:endParaRPr lang="en-US" altLang="ja-JP" sz="1200" dirty="0"/>
          </a:p>
        </p:txBody>
      </p:sp>
      <p:sp>
        <p:nvSpPr>
          <p:cNvPr id="96" name="Shape 96"/>
          <p:cNvSpPr>
            <a:spLocks noGrp="1" noRot="1" noChangeAspect="1"/>
          </p:cNvSpPr>
          <p:nvPr>
            <p:ph type="sldImg" idx="2"/>
          </p:nvPr>
        </p:nvSpPr>
        <p:spPr>
          <a:xfrm>
            <a:off x="992188" y="768350"/>
            <a:ext cx="5114925" cy="38369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9172387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Shape 67"/>
          <p:cNvSpPr txBox="1">
            <a:spLocks noGrp="1"/>
          </p:cNvSpPr>
          <p:nvPr>
            <p:ph type="body" idx="1"/>
          </p:nvPr>
        </p:nvSpPr>
        <p:spPr>
          <a:xfrm>
            <a:off x="946574" y="4861441"/>
            <a:ext cx="5206152" cy="4605576"/>
          </a:xfrm>
          <a:prstGeom prst="rect">
            <a:avLst/>
          </a:prstGeom>
          <a:noFill/>
          <a:ln>
            <a:noFill/>
          </a:ln>
        </p:spPr>
        <p:txBody>
          <a:bodyPr lIns="99032" tIns="99032" rIns="99032" bIns="99032" anchor="ctr" anchorCtr="0">
            <a:noAutofit/>
          </a:bodyPr>
          <a:lstStyle/>
          <a:p>
            <a:r>
              <a:rPr lang="ja-JP" altLang="en-US" sz="1200" dirty="0"/>
              <a:t>先進国の若者（１５～３４歳）で自殺が事故を上回るのは日本だけ</a:t>
            </a:r>
            <a:endParaRPr lang="en-US" altLang="ja-JP" sz="1200" dirty="0"/>
          </a:p>
          <a:p>
            <a:r>
              <a:rPr lang="ja-JP" altLang="en-US" sz="1200" dirty="0"/>
              <a:t>精神疾患の患者数は約</a:t>
            </a:r>
            <a:r>
              <a:rPr lang="en-US" altLang="ja-JP" sz="1200" dirty="0"/>
              <a:t>323</a:t>
            </a:r>
            <a:r>
              <a:rPr lang="ja-JP" altLang="en-US" sz="1200" dirty="0"/>
              <a:t>万人。４大疾病で最も患者数が多い糖尿病（約</a:t>
            </a:r>
            <a:r>
              <a:rPr lang="en-US" altLang="ja-JP" sz="1200" dirty="0"/>
              <a:t>237</a:t>
            </a:r>
            <a:r>
              <a:rPr lang="ja-JP" altLang="en-US" sz="1200" dirty="0"/>
              <a:t>万人）を大きく上回り、がん（約</a:t>
            </a:r>
            <a:r>
              <a:rPr lang="en-US" altLang="ja-JP" sz="1200" dirty="0"/>
              <a:t>152</a:t>
            </a:r>
            <a:r>
              <a:rPr lang="ja-JP" altLang="en-US" sz="1200" dirty="0"/>
              <a:t>万人）の２倍に上る。</a:t>
            </a:r>
          </a:p>
          <a:p>
            <a:r>
              <a:rPr lang="ja-JP" altLang="en-US" sz="1200" dirty="0"/>
              <a:t>また、年間３万人に上る自殺者の約９割が何らかの精神疾患にかかっていた可能性がある</a:t>
            </a:r>
            <a:endParaRPr lang="en-US" altLang="ja-JP" sz="1200" dirty="0"/>
          </a:p>
          <a:p>
            <a:endParaRPr lang="en-US" altLang="ja-JP" sz="1200" dirty="0">
              <a:solidFill>
                <a:schemeClr val="accent1"/>
              </a:solidFill>
            </a:endParaRPr>
          </a:p>
          <a:p>
            <a:r>
              <a:rPr lang="ja-JP" altLang="en-US" sz="1200" dirty="0">
                <a:solidFill>
                  <a:schemeClr val="accent1"/>
                </a:solidFill>
              </a:rPr>
              <a:t>商業施設などで求められる顧客満足アンケート（　とても美味しい　　美味しい　　ふつう　　美味しくない　　とてもまずい　）</a:t>
            </a:r>
            <a:endParaRPr lang="en-US" altLang="ja-JP" sz="1200" dirty="0"/>
          </a:p>
          <a:p>
            <a:endParaRPr lang="en-US" altLang="ja-JP" sz="1200" dirty="0"/>
          </a:p>
          <a:p>
            <a:endParaRPr lang="en-US" altLang="ja-JP" sz="1200" dirty="0"/>
          </a:p>
          <a:p>
            <a:r>
              <a:rPr lang="ja-JP" altLang="en-US" sz="1200" dirty="0"/>
              <a:t>ストレスチェックの目的は一次予防、うつ病をみつけるではない。</a:t>
            </a:r>
            <a:endParaRPr sz="1200" dirty="0"/>
          </a:p>
        </p:txBody>
      </p:sp>
      <p:sp>
        <p:nvSpPr>
          <p:cNvPr id="68" name="Shape 68"/>
          <p:cNvSpPr>
            <a:spLocks noGrp="1" noRot="1" noChangeAspect="1"/>
          </p:cNvSpPr>
          <p:nvPr>
            <p:ph type="sldImg" idx="2"/>
          </p:nvPr>
        </p:nvSpPr>
        <p:spPr>
          <a:xfrm>
            <a:off x="992188" y="768350"/>
            <a:ext cx="5114925" cy="38369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5427739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Shape 390"/>
          <p:cNvSpPr txBox="1">
            <a:spLocks noGrp="1"/>
          </p:cNvSpPr>
          <p:nvPr>
            <p:ph type="body" idx="1"/>
          </p:nvPr>
        </p:nvSpPr>
        <p:spPr>
          <a:xfrm>
            <a:off x="946574" y="4861441"/>
            <a:ext cx="5206152" cy="4605576"/>
          </a:xfrm>
          <a:prstGeom prst="rect">
            <a:avLst/>
          </a:prstGeom>
          <a:noFill/>
          <a:ln>
            <a:noFill/>
          </a:ln>
        </p:spPr>
        <p:txBody>
          <a:bodyPr lIns="99032" tIns="99032" rIns="99032" bIns="99032" anchor="ctr" anchorCtr="0">
            <a:noAutofit/>
          </a:bodyPr>
          <a:lstStyle/>
          <a:p>
            <a:endParaRPr sz="1200" dirty="0"/>
          </a:p>
        </p:txBody>
      </p:sp>
      <p:sp>
        <p:nvSpPr>
          <p:cNvPr id="391" name="Shape 391"/>
          <p:cNvSpPr>
            <a:spLocks noGrp="1" noRot="1" noChangeAspect="1"/>
          </p:cNvSpPr>
          <p:nvPr>
            <p:ph type="sldImg" idx="2"/>
          </p:nvPr>
        </p:nvSpPr>
        <p:spPr>
          <a:xfrm>
            <a:off x="992188" y="768350"/>
            <a:ext cx="5114925" cy="38369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41902514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txBox="1">
            <a:spLocks noGrp="1"/>
          </p:cNvSpPr>
          <p:nvPr>
            <p:ph type="body" idx="1"/>
          </p:nvPr>
        </p:nvSpPr>
        <p:spPr>
          <a:xfrm>
            <a:off x="946574" y="4861441"/>
            <a:ext cx="5206152" cy="4605576"/>
          </a:xfrm>
          <a:prstGeom prst="rect">
            <a:avLst/>
          </a:prstGeom>
          <a:noFill/>
          <a:ln>
            <a:noFill/>
          </a:ln>
        </p:spPr>
        <p:txBody>
          <a:bodyPr lIns="99032" tIns="99032" rIns="99032" bIns="99032" anchor="ctr" anchorCtr="0">
            <a:noAutofit/>
          </a:bodyPr>
          <a:lstStyle/>
          <a:p>
            <a:endParaRPr sz="1200" dirty="0"/>
          </a:p>
        </p:txBody>
      </p:sp>
      <p:sp>
        <p:nvSpPr>
          <p:cNvPr id="215" name="Shape 215"/>
          <p:cNvSpPr>
            <a:spLocks noGrp="1" noRot="1" noChangeAspect="1"/>
          </p:cNvSpPr>
          <p:nvPr>
            <p:ph type="sldImg" idx="2"/>
          </p:nvPr>
        </p:nvSpPr>
        <p:spPr>
          <a:xfrm>
            <a:off x="992188" y="768350"/>
            <a:ext cx="5114925" cy="38369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0998513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Shape 67"/>
          <p:cNvSpPr txBox="1">
            <a:spLocks noGrp="1"/>
          </p:cNvSpPr>
          <p:nvPr>
            <p:ph type="body" idx="1"/>
          </p:nvPr>
        </p:nvSpPr>
        <p:spPr>
          <a:xfrm>
            <a:off x="946574" y="4861441"/>
            <a:ext cx="5206152" cy="4605576"/>
          </a:xfrm>
          <a:prstGeom prst="rect">
            <a:avLst/>
          </a:prstGeom>
          <a:noFill/>
          <a:ln>
            <a:noFill/>
          </a:ln>
        </p:spPr>
        <p:txBody>
          <a:bodyPr lIns="99032" tIns="99032" rIns="99032" bIns="99032" anchor="ctr" anchorCtr="0">
            <a:noAutofit/>
          </a:bodyPr>
          <a:lstStyle/>
          <a:p>
            <a:r>
              <a:rPr lang="ja-JP" altLang="en-US" sz="1200" dirty="0"/>
              <a:t>先進国の若者（１５～３４歳）で自殺が事故を上回るのは日本だけ</a:t>
            </a:r>
            <a:endParaRPr lang="en-US" altLang="ja-JP" sz="1200" dirty="0"/>
          </a:p>
          <a:p>
            <a:r>
              <a:rPr lang="ja-JP" altLang="en-US" sz="1200" dirty="0"/>
              <a:t>精神疾患の患者数は約</a:t>
            </a:r>
            <a:r>
              <a:rPr lang="en-US" altLang="ja-JP" sz="1200" dirty="0"/>
              <a:t>323</a:t>
            </a:r>
            <a:r>
              <a:rPr lang="ja-JP" altLang="en-US" sz="1200" dirty="0"/>
              <a:t>万人。４大疾病で最も患者数が多い糖尿病（約</a:t>
            </a:r>
            <a:r>
              <a:rPr lang="en-US" altLang="ja-JP" sz="1200" dirty="0"/>
              <a:t>237</a:t>
            </a:r>
            <a:r>
              <a:rPr lang="ja-JP" altLang="en-US" sz="1200" dirty="0"/>
              <a:t>万人）を大きく上回り、がん（約</a:t>
            </a:r>
            <a:r>
              <a:rPr lang="en-US" altLang="ja-JP" sz="1200" dirty="0"/>
              <a:t>152</a:t>
            </a:r>
            <a:r>
              <a:rPr lang="ja-JP" altLang="en-US" sz="1200" dirty="0"/>
              <a:t>万人）の２倍に上る。</a:t>
            </a:r>
          </a:p>
          <a:p>
            <a:r>
              <a:rPr lang="ja-JP" altLang="en-US" sz="1200" dirty="0"/>
              <a:t>また、年間３万人に上る自殺者の約９割が何らかの精神疾患にかかっていた可能性がある</a:t>
            </a:r>
            <a:endParaRPr lang="en-US" altLang="ja-JP" sz="1200" dirty="0"/>
          </a:p>
          <a:p>
            <a:endParaRPr lang="en-US" altLang="ja-JP" sz="1200" dirty="0">
              <a:solidFill>
                <a:schemeClr val="accent1"/>
              </a:solidFill>
            </a:endParaRPr>
          </a:p>
          <a:p>
            <a:r>
              <a:rPr lang="ja-JP" altLang="en-US" sz="1200" dirty="0">
                <a:solidFill>
                  <a:schemeClr val="accent1"/>
                </a:solidFill>
              </a:rPr>
              <a:t>商業施設などで求められる顧客満足アンケート（　とても美味しい　　美味しい　　ふつう　　美味しくない　　とてもまずい　）</a:t>
            </a:r>
            <a:endParaRPr lang="en-US" altLang="ja-JP" sz="1200" dirty="0"/>
          </a:p>
          <a:p>
            <a:endParaRPr lang="en-US" altLang="ja-JP" sz="1200" dirty="0"/>
          </a:p>
          <a:p>
            <a:endParaRPr lang="en-US" altLang="ja-JP" sz="1200" dirty="0"/>
          </a:p>
          <a:p>
            <a:r>
              <a:rPr lang="ja-JP" altLang="en-US" sz="1200" dirty="0"/>
              <a:t>ストレスチェックの目的は一次予防、うつ病をみつけるではない。</a:t>
            </a:r>
            <a:endParaRPr sz="1200" dirty="0"/>
          </a:p>
        </p:txBody>
      </p:sp>
      <p:sp>
        <p:nvSpPr>
          <p:cNvPr id="68" name="Shape 68"/>
          <p:cNvSpPr>
            <a:spLocks noGrp="1" noRot="1" noChangeAspect="1"/>
          </p:cNvSpPr>
          <p:nvPr>
            <p:ph type="sldImg" idx="2"/>
          </p:nvPr>
        </p:nvSpPr>
        <p:spPr>
          <a:xfrm>
            <a:off x="992188" y="768350"/>
            <a:ext cx="5114925" cy="38369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5427739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Shape 67"/>
          <p:cNvSpPr txBox="1">
            <a:spLocks noGrp="1"/>
          </p:cNvSpPr>
          <p:nvPr>
            <p:ph type="body" idx="1"/>
          </p:nvPr>
        </p:nvSpPr>
        <p:spPr>
          <a:xfrm>
            <a:off x="946574" y="4861441"/>
            <a:ext cx="5206152" cy="4605576"/>
          </a:xfrm>
          <a:prstGeom prst="rect">
            <a:avLst/>
          </a:prstGeom>
          <a:noFill/>
          <a:ln>
            <a:noFill/>
          </a:ln>
        </p:spPr>
        <p:txBody>
          <a:bodyPr lIns="99032" tIns="99032" rIns="99032" bIns="99032" anchor="ctr" anchorCtr="0">
            <a:noAutofit/>
          </a:bodyPr>
          <a:lstStyle/>
          <a:p>
            <a:endParaRPr sz="1200" dirty="0"/>
          </a:p>
        </p:txBody>
      </p:sp>
      <p:sp>
        <p:nvSpPr>
          <p:cNvPr id="68" name="Shape 68"/>
          <p:cNvSpPr>
            <a:spLocks noGrp="1" noRot="1" noChangeAspect="1"/>
          </p:cNvSpPr>
          <p:nvPr>
            <p:ph type="sldImg" idx="2"/>
          </p:nvPr>
        </p:nvSpPr>
        <p:spPr>
          <a:xfrm>
            <a:off x="992188" y="768350"/>
            <a:ext cx="5114925" cy="38369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5427739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txBox="1">
            <a:spLocks noGrp="1"/>
          </p:cNvSpPr>
          <p:nvPr>
            <p:ph type="body" idx="1"/>
          </p:nvPr>
        </p:nvSpPr>
        <p:spPr>
          <a:xfrm>
            <a:off x="946574" y="4861441"/>
            <a:ext cx="5206152" cy="4605576"/>
          </a:xfrm>
          <a:prstGeom prst="rect">
            <a:avLst/>
          </a:prstGeom>
          <a:noFill/>
          <a:ln>
            <a:noFill/>
          </a:ln>
        </p:spPr>
        <p:txBody>
          <a:bodyPr lIns="99032" tIns="99032" rIns="99032" bIns="99032" anchor="ctr" anchorCtr="0">
            <a:noAutofit/>
          </a:bodyPr>
          <a:lstStyle/>
          <a:p>
            <a:r>
              <a:rPr lang="ja-JP" altLang="en-US" sz="1200" dirty="0"/>
              <a:t>受検義務は４分の３以上働いている人、つまり社会保険に加入しなければいけない人。</a:t>
            </a:r>
            <a:endParaRPr lang="en-US" altLang="ja-JP" sz="1200" dirty="0"/>
          </a:p>
        </p:txBody>
      </p:sp>
      <p:sp>
        <p:nvSpPr>
          <p:cNvPr id="96" name="Shape 96"/>
          <p:cNvSpPr>
            <a:spLocks noGrp="1" noRot="1" noChangeAspect="1"/>
          </p:cNvSpPr>
          <p:nvPr>
            <p:ph type="sldImg" idx="2"/>
          </p:nvPr>
        </p:nvSpPr>
        <p:spPr>
          <a:xfrm>
            <a:off x="992188" y="768350"/>
            <a:ext cx="5114925" cy="38369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42022891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Shape 194"/>
          <p:cNvSpPr txBox="1">
            <a:spLocks noGrp="1"/>
          </p:cNvSpPr>
          <p:nvPr>
            <p:ph type="body" idx="1"/>
          </p:nvPr>
        </p:nvSpPr>
        <p:spPr>
          <a:xfrm>
            <a:off x="946574" y="4861441"/>
            <a:ext cx="5206152" cy="4605576"/>
          </a:xfrm>
          <a:prstGeom prst="rect">
            <a:avLst/>
          </a:prstGeom>
          <a:noFill/>
          <a:ln>
            <a:noFill/>
          </a:ln>
        </p:spPr>
        <p:txBody>
          <a:bodyPr lIns="99032" tIns="99032" rIns="99032" bIns="99032" anchor="ctr" anchorCtr="0">
            <a:noAutofit/>
          </a:bodyPr>
          <a:lstStyle/>
          <a:p>
            <a:r>
              <a:rPr lang="ja-JP" altLang="en-US" sz="1200" dirty="0"/>
              <a:t>従業員５０人未満でも会社は安全管理措置の義務がある。</a:t>
            </a:r>
            <a:endParaRPr sz="1200" dirty="0"/>
          </a:p>
        </p:txBody>
      </p:sp>
      <p:sp>
        <p:nvSpPr>
          <p:cNvPr id="195" name="Shape 195"/>
          <p:cNvSpPr>
            <a:spLocks noGrp="1" noRot="1" noChangeAspect="1"/>
          </p:cNvSpPr>
          <p:nvPr>
            <p:ph type="sldImg" idx="2"/>
          </p:nvPr>
        </p:nvSpPr>
        <p:spPr>
          <a:xfrm>
            <a:off x="992188" y="768350"/>
            <a:ext cx="5114925" cy="38369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5016656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Shape 182"/>
          <p:cNvSpPr txBox="1">
            <a:spLocks noGrp="1"/>
          </p:cNvSpPr>
          <p:nvPr>
            <p:ph type="body" idx="1"/>
          </p:nvPr>
        </p:nvSpPr>
        <p:spPr>
          <a:xfrm>
            <a:off x="946574" y="4861441"/>
            <a:ext cx="5206152" cy="4605576"/>
          </a:xfrm>
          <a:prstGeom prst="rect">
            <a:avLst/>
          </a:prstGeom>
          <a:noFill/>
          <a:ln>
            <a:noFill/>
          </a:ln>
        </p:spPr>
        <p:txBody>
          <a:bodyPr lIns="99032" tIns="99032" rIns="99032" bIns="99032" anchor="ctr" anchorCtr="0">
            <a:noAutofit/>
          </a:bodyPr>
          <a:lstStyle/>
          <a:p>
            <a:endParaRPr sz="1200" dirty="0"/>
          </a:p>
        </p:txBody>
      </p:sp>
      <p:sp>
        <p:nvSpPr>
          <p:cNvPr id="183" name="Shape 183"/>
          <p:cNvSpPr>
            <a:spLocks noGrp="1" noRot="1" noChangeAspect="1"/>
          </p:cNvSpPr>
          <p:nvPr>
            <p:ph type="sldImg" idx="2"/>
          </p:nvPr>
        </p:nvSpPr>
        <p:spPr>
          <a:xfrm>
            <a:off x="992188" y="768350"/>
            <a:ext cx="5114925" cy="38369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257198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92188" y="768350"/>
            <a:ext cx="5114925" cy="3836988"/>
          </a:xfrm>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3555917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Shape 182"/>
          <p:cNvSpPr txBox="1">
            <a:spLocks noGrp="1"/>
          </p:cNvSpPr>
          <p:nvPr>
            <p:ph type="body" idx="1"/>
          </p:nvPr>
        </p:nvSpPr>
        <p:spPr>
          <a:xfrm>
            <a:off x="946574" y="4861441"/>
            <a:ext cx="5206152" cy="4605576"/>
          </a:xfrm>
          <a:prstGeom prst="rect">
            <a:avLst/>
          </a:prstGeom>
          <a:noFill/>
          <a:ln>
            <a:noFill/>
          </a:ln>
        </p:spPr>
        <p:txBody>
          <a:bodyPr lIns="99032" tIns="99032" rIns="99032" bIns="99032" anchor="ctr" anchorCtr="0">
            <a:noAutofit/>
          </a:bodyPr>
          <a:lstStyle/>
          <a:p>
            <a:endParaRPr sz="1200" dirty="0"/>
          </a:p>
        </p:txBody>
      </p:sp>
      <p:sp>
        <p:nvSpPr>
          <p:cNvPr id="183" name="Shape 183"/>
          <p:cNvSpPr>
            <a:spLocks noGrp="1" noRot="1" noChangeAspect="1"/>
          </p:cNvSpPr>
          <p:nvPr>
            <p:ph type="sldImg" idx="2"/>
          </p:nvPr>
        </p:nvSpPr>
        <p:spPr>
          <a:xfrm>
            <a:off x="992188" y="768350"/>
            <a:ext cx="5114925" cy="38369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2571985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txBox="1">
            <a:spLocks noGrp="1"/>
          </p:cNvSpPr>
          <p:nvPr>
            <p:ph type="body" idx="1"/>
          </p:nvPr>
        </p:nvSpPr>
        <p:spPr>
          <a:xfrm>
            <a:off x="946574" y="4861441"/>
            <a:ext cx="5206152" cy="4605576"/>
          </a:xfrm>
          <a:prstGeom prst="rect">
            <a:avLst/>
          </a:prstGeom>
          <a:noFill/>
          <a:ln>
            <a:noFill/>
          </a:ln>
        </p:spPr>
        <p:txBody>
          <a:bodyPr lIns="99032" tIns="99032" rIns="99032" bIns="99032" anchor="ctr" anchorCtr="0">
            <a:noAutofit/>
          </a:bodyPr>
          <a:lstStyle/>
          <a:p>
            <a:r>
              <a:rPr lang="ja-JP" altLang="en-US" sz="1200" dirty="0" err="1"/>
              <a:t>すまほで</a:t>
            </a:r>
            <a:r>
              <a:rPr lang="ja-JP" altLang="en-US" sz="1200" dirty="0"/>
              <a:t>簡易的にできるストレスチェックではダメですよ～</a:t>
            </a:r>
            <a:endParaRPr lang="en-US" altLang="ja-JP" sz="1200" dirty="0"/>
          </a:p>
        </p:txBody>
      </p:sp>
      <p:sp>
        <p:nvSpPr>
          <p:cNvPr id="96" name="Shape 96"/>
          <p:cNvSpPr>
            <a:spLocks noGrp="1" noRot="1" noChangeAspect="1"/>
          </p:cNvSpPr>
          <p:nvPr>
            <p:ph type="sldImg" idx="2"/>
          </p:nvPr>
        </p:nvSpPr>
        <p:spPr>
          <a:xfrm>
            <a:off x="992188" y="768350"/>
            <a:ext cx="5114925" cy="38369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917238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Default">
    <p:spTree>
      <p:nvGrpSpPr>
        <p:cNvPr id="1" name="Shape 8"/>
        <p:cNvGrpSpPr/>
        <p:nvPr/>
      </p:nvGrpSpPr>
      <p:grpSpPr>
        <a:xfrm>
          <a:off x="0" y="0"/>
          <a:ext cx="0" cy="0"/>
          <a:chOff x="0" y="0"/>
          <a:chExt cx="0" cy="0"/>
        </a:xfrm>
      </p:grpSpPr>
      <p:sp>
        <p:nvSpPr>
          <p:cNvPr id="9" name="Shape 9"/>
          <p:cNvSpPr txBox="1">
            <a:spLocks noGrp="1"/>
          </p:cNvSpPr>
          <p:nvPr>
            <p:ph type="sldNum" idx="12"/>
          </p:nvPr>
        </p:nvSpPr>
        <p:spPr>
          <a:xfrm>
            <a:off x="4421310" y="6536530"/>
            <a:ext cx="291299" cy="194700"/>
          </a:xfrm>
          <a:prstGeom prst="rect">
            <a:avLst/>
          </a:prstGeom>
          <a:noFill/>
          <a:ln>
            <a:noFill/>
          </a:ln>
        </p:spPr>
        <p:txBody>
          <a:bodyPr lIns="0" tIns="0" rIns="0" bIns="0" anchor="t" anchorCtr="0">
            <a:noAutofit/>
          </a:bodyPr>
          <a:lstStyle/>
          <a:p>
            <a:pPr marL="0" marR="0" lvl="0" indent="0" algn="l" rtl="0">
              <a:lnSpc>
                <a:spcPct val="100000"/>
              </a:lnSpc>
              <a:spcBef>
                <a:spcPts val="0"/>
              </a:spcBef>
              <a:spcAft>
                <a:spcPts val="0"/>
              </a:spcAft>
              <a:buClr>
                <a:schemeClr val="dk1"/>
              </a:buClr>
              <a:buSzPct val="25000"/>
              <a:buFont typeface="Arial"/>
              <a:buNone/>
            </a:pPr>
            <a:fld id="{00000000-1234-1234-1234-123412341234}" type="slidenum">
              <a:rPr lang="ja" sz="1200" b="0" i="0" u="none" strike="noStrike" cap="none" baseline="0">
                <a:solidFill>
                  <a:schemeClr val="dk1"/>
                </a:solidFill>
                <a:latin typeface="Arial"/>
                <a:ea typeface="Arial"/>
                <a:cs typeface="Arial"/>
                <a:sym typeface="Arial"/>
                <a:rtl val="0"/>
              </a:rPr>
              <a:t>‹#›</a:t>
            </a:fld>
            <a:endParaRPr lang="ja" sz="1200" b="0" i="0" u="none" strike="noStrike" cap="none" baseline="0">
              <a:solidFill>
                <a:schemeClr val="dk1"/>
              </a:solidFill>
              <a:latin typeface="Arial"/>
              <a:ea typeface="Arial"/>
              <a:cs typeface="Arial"/>
              <a:sym typeface="Arial"/>
              <a:rtl val="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409"/>
        <p:cNvGrpSpPr/>
        <p:nvPr/>
      </p:nvGrpSpPr>
      <p:grpSpPr>
        <a:xfrm>
          <a:off x="0" y="0"/>
          <a:ext cx="0" cy="0"/>
          <a:chOff x="0" y="0"/>
          <a:chExt cx="0" cy="0"/>
        </a:xfrm>
      </p:grpSpPr>
      <p:sp>
        <p:nvSpPr>
          <p:cNvPr id="410" name="Shape 410"/>
          <p:cNvSpPr txBox="1">
            <a:spLocks noGrp="1"/>
          </p:cNvSpPr>
          <p:nvPr>
            <p:ph type="title"/>
          </p:nvPr>
        </p:nvSpPr>
        <p:spPr>
          <a:xfrm>
            <a:off x="457200" y="274637"/>
            <a:ext cx="8229600" cy="11430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411" name="Shape 411"/>
          <p:cNvSpPr txBox="1">
            <a:spLocks noGrp="1"/>
          </p:cNvSpPr>
          <p:nvPr>
            <p:ph type="body" idx="1"/>
          </p:nvPr>
        </p:nvSpPr>
        <p:spPr>
          <a:xfrm>
            <a:off x="457200" y="1600200"/>
            <a:ext cx="8229600" cy="4967700"/>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412" name="Shape 412"/>
          <p:cNvSpPr txBox="1">
            <a:spLocks noGrp="1"/>
          </p:cNvSpPr>
          <p:nvPr>
            <p:ph type="sldNum" idx="12"/>
          </p:nvPr>
        </p:nvSpPr>
        <p:spPr>
          <a:xfrm>
            <a:off x="8556791" y="6333134"/>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ja"/>
              <a:t>‹#›</a:t>
            </a:fld>
            <a:endParaRPr lang="j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413"/>
        <p:cNvGrpSpPr/>
        <p:nvPr/>
      </p:nvGrpSpPr>
      <p:grpSpPr>
        <a:xfrm>
          <a:off x="0" y="0"/>
          <a:ext cx="0" cy="0"/>
          <a:chOff x="0" y="0"/>
          <a:chExt cx="0" cy="0"/>
        </a:xfrm>
      </p:grpSpPr>
      <p:sp>
        <p:nvSpPr>
          <p:cNvPr id="414" name="Shape 414"/>
          <p:cNvSpPr txBox="1">
            <a:spLocks noGrp="1"/>
          </p:cNvSpPr>
          <p:nvPr>
            <p:ph type="title"/>
          </p:nvPr>
        </p:nvSpPr>
        <p:spPr>
          <a:xfrm>
            <a:off x="457200" y="274637"/>
            <a:ext cx="8229600" cy="11430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415" name="Shape 415"/>
          <p:cNvSpPr txBox="1">
            <a:spLocks noGrp="1"/>
          </p:cNvSpPr>
          <p:nvPr>
            <p:ph type="body" idx="1"/>
          </p:nvPr>
        </p:nvSpPr>
        <p:spPr>
          <a:xfrm>
            <a:off x="457200" y="1600200"/>
            <a:ext cx="3994500" cy="4967700"/>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416" name="Shape 416"/>
          <p:cNvSpPr txBox="1">
            <a:spLocks noGrp="1"/>
          </p:cNvSpPr>
          <p:nvPr>
            <p:ph type="body" idx="2"/>
          </p:nvPr>
        </p:nvSpPr>
        <p:spPr>
          <a:xfrm>
            <a:off x="4692273" y="1600200"/>
            <a:ext cx="3994500" cy="4967700"/>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417" name="Shape 417"/>
          <p:cNvSpPr txBox="1">
            <a:spLocks noGrp="1"/>
          </p:cNvSpPr>
          <p:nvPr>
            <p:ph type="sldNum" idx="12"/>
          </p:nvPr>
        </p:nvSpPr>
        <p:spPr>
          <a:xfrm>
            <a:off x="8556791" y="6333134"/>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ja"/>
              <a:t>‹#›</a:t>
            </a:fld>
            <a:endParaRPr lang="ja"/>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18"/>
        <p:cNvGrpSpPr/>
        <p:nvPr/>
      </p:nvGrpSpPr>
      <p:grpSpPr>
        <a:xfrm>
          <a:off x="0" y="0"/>
          <a:ext cx="0" cy="0"/>
          <a:chOff x="0" y="0"/>
          <a:chExt cx="0" cy="0"/>
        </a:xfrm>
      </p:grpSpPr>
      <p:sp>
        <p:nvSpPr>
          <p:cNvPr id="419" name="Shape 419"/>
          <p:cNvSpPr txBox="1">
            <a:spLocks noGrp="1"/>
          </p:cNvSpPr>
          <p:nvPr>
            <p:ph type="title"/>
          </p:nvPr>
        </p:nvSpPr>
        <p:spPr>
          <a:xfrm>
            <a:off x="457200" y="274637"/>
            <a:ext cx="8229600" cy="11430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420" name="Shape 420"/>
          <p:cNvSpPr txBox="1">
            <a:spLocks noGrp="1"/>
          </p:cNvSpPr>
          <p:nvPr>
            <p:ph type="sldNum" idx="12"/>
          </p:nvPr>
        </p:nvSpPr>
        <p:spPr>
          <a:xfrm>
            <a:off x="8556791" y="6333134"/>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ja"/>
              <a:t>‹#›</a:t>
            </a:fld>
            <a:endParaRPr lang="ja"/>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Caption">
    <p:spTree>
      <p:nvGrpSpPr>
        <p:cNvPr id="1" name="Shape 421"/>
        <p:cNvGrpSpPr/>
        <p:nvPr/>
      </p:nvGrpSpPr>
      <p:grpSpPr>
        <a:xfrm>
          <a:off x="0" y="0"/>
          <a:ext cx="0" cy="0"/>
          <a:chOff x="0" y="0"/>
          <a:chExt cx="0" cy="0"/>
        </a:xfrm>
      </p:grpSpPr>
      <p:sp>
        <p:nvSpPr>
          <p:cNvPr id="422" name="Shape 422"/>
          <p:cNvSpPr txBox="1">
            <a:spLocks noGrp="1"/>
          </p:cNvSpPr>
          <p:nvPr>
            <p:ph type="body" idx="1"/>
          </p:nvPr>
        </p:nvSpPr>
        <p:spPr>
          <a:xfrm>
            <a:off x="457200" y="5875078"/>
            <a:ext cx="8229600" cy="692700"/>
          </a:xfrm>
          <a:prstGeom prst="rect">
            <a:avLst/>
          </a:prstGeom>
        </p:spPr>
        <p:txBody>
          <a:bodyPr lIns="91425" tIns="91425" rIns="91425" bIns="91425" anchor="t" anchorCtr="0"/>
          <a:lstStyle>
            <a:lvl1pPr algn="ctr">
              <a:spcBef>
                <a:spcPts val="360"/>
              </a:spcBef>
              <a:buSzPct val="100000"/>
              <a:buNone/>
              <a:defRPr sz="1800"/>
            </a:lvl1pPr>
          </a:lstStyle>
          <a:p>
            <a:endParaRPr/>
          </a:p>
        </p:txBody>
      </p:sp>
      <p:sp>
        <p:nvSpPr>
          <p:cNvPr id="423" name="Shape 423"/>
          <p:cNvSpPr txBox="1">
            <a:spLocks noGrp="1"/>
          </p:cNvSpPr>
          <p:nvPr>
            <p:ph type="sldNum" idx="12"/>
          </p:nvPr>
        </p:nvSpPr>
        <p:spPr>
          <a:xfrm>
            <a:off x="8556791" y="6333134"/>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ja"/>
              <a:t>‹#›</a:t>
            </a:fld>
            <a:endParaRPr lang="ja"/>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24"/>
        <p:cNvGrpSpPr/>
        <p:nvPr/>
      </p:nvGrpSpPr>
      <p:grpSpPr>
        <a:xfrm>
          <a:off x="0" y="0"/>
          <a:ext cx="0" cy="0"/>
          <a:chOff x="0" y="0"/>
          <a:chExt cx="0" cy="0"/>
        </a:xfrm>
      </p:grpSpPr>
      <p:sp>
        <p:nvSpPr>
          <p:cNvPr id="425" name="Shape 425"/>
          <p:cNvSpPr txBox="1">
            <a:spLocks noGrp="1"/>
          </p:cNvSpPr>
          <p:nvPr>
            <p:ph type="sldNum" idx="12"/>
          </p:nvPr>
        </p:nvSpPr>
        <p:spPr>
          <a:xfrm>
            <a:off x="8556791" y="6333134"/>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ja"/>
              <a:t>‹#›</a:t>
            </a:fld>
            <a:endParaRPr lang="ja"/>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Default">
    <p:spTree>
      <p:nvGrpSpPr>
        <p:cNvPr id="1" name="Shape 426"/>
        <p:cNvGrpSpPr/>
        <p:nvPr/>
      </p:nvGrpSpPr>
      <p:grpSpPr>
        <a:xfrm>
          <a:off x="0" y="0"/>
          <a:ext cx="0" cy="0"/>
          <a:chOff x="0" y="0"/>
          <a:chExt cx="0" cy="0"/>
        </a:xfrm>
      </p:grpSpPr>
      <p:sp>
        <p:nvSpPr>
          <p:cNvPr id="427" name="Shape 427"/>
          <p:cNvSpPr txBox="1">
            <a:spLocks noGrp="1"/>
          </p:cNvSpPr>
          <p:nvPr>
            <p:ph type="sldNum" idx="12"/>
          </p:nvPr>
        </p:nvSpPr>
        <p:spPr>
          <a:xfrm>
            <a:off x="4421311" y="6536531"/>
            <a:ext cx="291299" cy="194700"/>
          </a:xfrm>
          <a:prstGeom prst="rect">
            <a:avLst/>
          </a:prstGeom>
          <a:noFill/>
          <a:ln>
            <a:noFill/>
          </a:ln>
        </p:spPr>
        <p:txBody>
          <a:bodyPr lIns="0" tIns="0" rIns="0" bIns="0" anchor="t" anchorCtr="0">
            <a:noAutofit/>
          </a:bodyPr>
          <a:lstStyle/>
          <a:p>
            <a:pPr marL="0" marR="0" lvl="0" indent="0" algn="l" rtl="0">
              <a:spcBef>
                <a:spcPts val="0"/>
              </a:spcBef>
              <a:buSzPct val="25000"/>
              <a:buNone/>
            </a:pPr>
            <a:fld id="{00000000-1234-1234-1234-123412341234}" type="slidenum">
              <a:rPr lang="ja" sz="1200" b="0" i="0" u="none" strike="noStrike" cap="none" baseline="0">
                <a:solidFill>
                  <a:schemeClr val="dk1"/>
                </a:solidFill>
                <a:latin typeface="Arial"/>
                <a:ea typeface="Arial"/>
                <a:cs typeface="Arial"/>
                <a:sym typeface="Arial"/>
              </a:rPr>
              <a:t>‹#›</a:t>
            </a:fld>
            <a:endParaRPr lang="ja" sz="1200" b="0" i="0" u="none" strike="noStrike" cap="none" baseline="0">
              <a:solidFill>
                <a:schemeClr val="dk1"/>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Basic">
    <p:spTree>
      <p:nvGrpSpPr>
        <p:cNvPr id="1" name="Shape 428"/>
        <p:cNvGrpSpPr/>
        <p:nvPr/>
      </p:nvGrpSpPr>
      <p:grpSpPr>
        <a:xfrm>
          <a:off x="0" y="0"/>
          <a:ext cx="0" cy="0"/>
          <a:chOff x="0" y="0"/>
          <a:chExt cx="0" cy="0"/>
        </a:xfrm>
      </p:grpSpPr>
      <p:sp>
        <p:nvSpPr>
          <p:cNvPr id="429" name="Shape 429"/>
          <p:cNvSpPr/>
          <p:nvPr/>
        </p:nvSpPr>
        <p:spPr>
          <a:xfrm>
            <a:off x="0" y="0"/>
            <a:ext cx="9161999" cy="339299"/>
          </a:xfrm>
          <a:prstGeom prst="rect">
            <a:avLst/>
          </a:prstGeom>
          <a:solidFill>
            <a:schemeClr val="accent1"/>
          </a:solidFill>
          <a:ln>
            <a:noFill/>
          </a:ln>
        </p:spPr>
        <p:txBody>
          <a:bodyPr lIns="0" tIns="0" rIns="0" bIns="0" anchor="ctr" anchorCtr="0">
            <a:noAutofit/>
          </a:bodyPr>
          <a:lstStyle/>
          <a:p>
            <a:pPr marL="0" marR="0" lvl="0" indent="0" algn="ctr" rtl="0">
              <a:spcBef>
                <a:spcPts val="0"/>
              </a:spcBef>
              <a:buNone/>
            </a:pPr>
            <a:endParaRPr sz="2700" b="0" i="0" u="none" strike="noStrike" cap="none" baseline="0" dirty="0">
              <a:solidFill>
                <a:srgbClr val="311F1A"/>
              </a:solidFill>
              <a:latin typeface="Arial"/>
              <a:ea typeface="Arial"/>
              <a:cs typeface="Arial"/>
              <a:sym typeface="Arial"/>
            </a:endParaRPr>
          </a:p>
        </p:txBody>
      </p:sp>
      <p:sp>
        <p:nvSpPr>
          <p:cNvPr id="430" name="Shape 430"/>
          <p:cNvSpPr/>
          <p:nvPr/>
        </p:nvSpPr>
        <p:spPr>
          <a:xfrm>
            <a:off x="0" y="6527601"/>
            <a:ext cx="9161999" cy="339299"/>
          </a:xfrm>
          <a:prstGeom prst="rect">
            <a:avLst/>
          </a:prstGeom>
          <a:solidFill>
            <a:srgbClr val="33372F"/>
          </a:solidFill>
          <a:ln>
            <a:noFill/>
          </a:ln>
        </p:spPr>
        <p:txBody>
          <a:bodyPr lIns="0" tIns="0" rIns="0" bIns="0" anchor="ctr" anchorCtr="0">
            <a:noAutofit/>
          </a:bodyPr>
          <a:lstStyle/>
          <a:p>
            <a:pPr marL="0" marR="0" lvl="0" indent="0" algn="ctr" rtl="0">
              <a:spcBef>
                <a:spcPts val="0"/>
              </a:spcBef>
              <a:buNone/>
            </a:pPr>
            <a:endParaRPr sz="2700" b="0" i="0" u="none" strike="noStrike" cap="none" baseline="0" dirty="0">
              <a:solidFill>
                <a:srgbClr val="311F1A"/>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Basic">
    <p:spTree>
      <p:nvGrpSpPr>
        <p:cNvPr id="1" name="Shape 10"/>
        <p:cNvGrpSpPr/>
        <p:nvPr/>
      </p:nvGrpSpPr>
      <p:grpSpPr>
        <a:xfrm>
          <a:off x="0" y="0"/>
          <a:ext cx="0" cy="0"/>
          <a:chOff x="0" y="0"/>
          <a:chExt cx="0" cy="0"/>
        </a:xfrm>
      </p:grpSpPr>
      <p:sp>
        <p:nvSpPr>
          <p:cNvPr id="12" name="Shape 12"/>
          <p:cNvSpPr/>
          <p:nvPr/>
        </p:nvSpPr>
        <p:spPr>
          <a:xfrm>
            <a:off x="0" y="6527601"/>
            <a:ext cx="9161998" cy="339298"/>
          </a:xfrm>
          <a:prstGeom prst="rect">
            <a:avLst/>
          </a:prstGeom>
          <a:solidFill>
            <a:schemeClr val="accen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3"/>
        <p:cNvGrpSpPr/>
        <p:nvPr/>
      </p:nvGrpSpPr>
      <p:grpSpPr>
        <a:xfrm>
          <a:off x="0" y="0"/>
          <a:ext cx="0" cy="0"/>
          <a:chOff x="0" y="0"/>
          <a:chExt cx="0" cy="0"/>
        </a:xfrm>
      </p:grpSpPr>
      <p:sp>
        <p:nvSpPr>
          <p:cNvPr id="14" name="Shape 14"/>
          <p:cNvSpPr txBox="1">
            <a:spLocks noGrp="1"/>
          </p:cNvSpPr>
          <p:nvPr>
            <p:ph type="ctrTitle"/>
          </p:nvPr>
        </p:nvSpPr>
        <p:spPr>
          <a:xfrm>
            <a:off x="685800" y="2111123"/>
            <a:ext cx="7772400" cy="1546500"/>
          </a:xfrm>
          <a:prstGeom prst="rect">
            <a:avLst/>
          </a:prstGeom>
          <a:noFill/>
          <a:ln>
            <a:noFill/>
          </a:ln>
        </p:spPr>
        <p:txBody>
          <a:bodyPr lIns="91425" tIns="91425" rIns="91425" bIns="91425" anchor="b" anchorCtr="0"/>
          <a:lstStyle>
            <a:lvl1pPr marL="0" marR="0" indent="0" algn="ctr" rtl="0">
              <a:lnSpc>
                <a:spcPct val="100000"/>
              </a:lnSpc>
              <a:spcBef>
                <a:spcPts val="0"/>
              </a:spcBef>
              <a:spcAft>
                <a:spcPts val="0"/>
              </a:spcAft>
              <a:buClr>
                <a:schemeClr val="dk1"/>
              </a:buClr>
              <a:buFont typeface="Arial"/>
              <a:buNone/>
              <a:defRPr sz="4800" b="1" i="0" u="none" strike="noStrike" cap="none" baseline="0">
                <a:solidFill>
                  <a:schemeClr val="dk1"/>
                </a:solidFill>
                <a:latin typeface="Arial"/>
                <a:ea typeface="Arial"/>
                <a:cs typeface="Arial"/>
                <a:sym typeface="Arial"/>
                <a:rtl val="0"/>
              </a:defRPr>
            </a:lvl1pPr>
            <a:lvl2pPr marL="0" marR="0" indent="0" algn="ctr" rtl="0">
              <a:spcBef>
                <a:spcPts val="0"/>
              </a:spcBef>
              <a:buClr>
                <a:schemeClr val="dk1"/>
              </a:buClr>
              <a:buFont typeface="Arial"/>
              <a:buNone/>
              <a:defRPr sz="4800" b="1" i="0" u="none" strike="noStrike" cap="none" baseline="0">
                <a:solidFill>
                  <a:schemeClr val="dk1"/>
                </a:solidFill>
              </a:defRPr>
            </a:lvl2pPr>
            <a:lvl3pPr marL="0" marR="0" indent="0" algn="ctr" rtl="0">
              <a:spcBef>
                <a:spcPts val="0"/>
              </a:spcBef>
              <a:buClr>
                <a:schemeClr val="dk1"/>
              </a:buClr>
              <a:buFont typeface="Arial"/>
              <a:buNone/>
              <a:defRPr sz="4800" b="1" i="0" u="none" strike="noStrike" cap="none" baseline="0">
                <a:solidFill>
                  <a:schemeClr val="dk1"/>
                </a:solidFill>
              </a:defRPr>
            </a:lvl3pPr>
            <a:lvl4pPr marL="0" marR="0" indent="0" algn="ctr" rtl="0">
              <a:spcBef>
                <a:spcPts val="0"/>
              </a:spcBef>
              <a:buClr>
                <a:schemeClr val="dk1"/>
              </a:buClr>
              <a:buFont typeface="Arial"/>
              <a:buNone/>
              <a:defRPr sz="4800" b="1" i="0" u="none" strike="noStrike" cap="none" baseline="0">
                <a:solidFill>
                  <a:schemeClr val="dk1"/>
                </a:solidFill>
              </a:defRPr>
            </a:lvl4pPr>
            <a:lvl5pPr marL="0" marR="0" indent="0" algn="ctr" rtl="0">
              <a:spcBef>
                <a:spcPts val="0"/>
              </a:spcBef>
              <a:buClr>
                <a:schemeClr val="dk1"/>
              </a:buClr>
              <a:buFont typeface="Arial"/>
              <a:buNone/>
              <a:defRPr sz="4800" b="1" i="0" u="none" strike="noStrike" cap="none" baseline="0">
                <a:solidFill>
                  <a:schemeClr val="dk1"/>
                </a:solidFill>
              </a:defRPr>
            </a:lvl5pPr>
            <a:lvl6pPr marL="0" marR="0" indent="0" algn="ctr" rtl="0">
              <a:spcBef>
                <a:spcPts val="0"/>
              </a:spcBef>
              <a:buClr>
                <a:schemeClr val="dk1"/>
              </a:buClr>
              <a:buFont typeface="Arial"/>
              <a:buNone/>
              <a:defRPr sz="4800" b="1" i="0" u="none" strike="noStrike" cap="none" baseline="0">
                <a:solidFill>
                  <a:schemeClr val="dk1"/>
                </a:solidFill>
              </a:defRPr>
            </a:lvl6pPr>
            <a:lvl7pPr marL="0" marR="0" indent="0" algn="ctr" rtl="0">
              <a:spcBef>
                <a:spcPts val="0"/>
              </a:spcBef>
              <a:buClr>
                <a:schemeClr val="dk1"/>
              </a:buClr>
              <a:buFont typeface="Arial"/>
              <a:buNone/>
              <a:defRPr sz="4800" b="1" i="0" u="none" strike="noStrike" cap="none" baseline="0">
                <a:solidFill>
                  <a:schemeClr val="dk1"/>
                </a:solidFill>
              </a:defRPr>
            </a:lvl7pPr>
            <a:lvl8pPr marL="0" marR="0" indent="0" algn="ctr" rtl="0">
              <a:spcBef>
                <a:spcPts val="0"/>
              </a:spcBef>
              <a:buClr>
                <a:schemeClr val="dk1"/>
              </a:buClr>
              <a:buFont typeface="Arial"/>
              <a:buNone/>
              <a:defRPr sz="4800" b="1" i="0" u="none" strike="noStrike" cap="none" baseline="0">
                <a:solidFill>
                  <a:schemeClr val="dk1"/>
                </a:solidFill>
              </a:defRPr>
            </a:lvl8pPr>
            <a:lvl9pPr marL="0" marR="0" indent="0" algn="ctr" rtl="0">
              <a:spcBef>
                <a:spcPts val="0"/>
              </a:spcBef>
              <a:buClr>
                <a:schemeClr val="dk1"/>
              </a:buClr>
              <a:buFont typeface="Arial"/>
              <a:buNone/>
              <a:defRPr sz="4800" b="1" i="0" u="none" strike="noStrike" cap="none" baseline="0">
                <a:solidFill>
                  <a:schemeClr val="dk1"/>
                </a:solidFill>
              </a:defRPr>
            </a:lvl9pPr>
          </a:lstStyle>
          <a:p>
            <a:endParaRPr dirty="0"/>
          </a:p>
        </p:txBody>
      </p:sp>
      <p:sp>
        <p:nvSpPr>
          <p:cNvPr id="15" name="Shape 15"/>
          <p:cNvSpPr txBox="1">
            <a:spLocks noGrp="1"/>
          </p:cNvSpPr>
          <p:nvPr>
            <p:ph type="subTitle" idx="1"/>
          </p:nvPr>
        </p:nvSpPr>
        <p:spPr>
          <a:xfrm>
            <a:off x="685800" y="3786737"/>
            <a:ext cx="7772400" cy="1046400"/>
          </a:xfrm>
          <a:prstGeom prst="rect">
            <a:avLst/>
          </a:prstGeom>
          <a:noFill/>
          <a:ln>
            <a:noFill/>
          </a:ln>
        </p:spPr>
        <p:txBody>
          <a:bodyPr lIns="91425" tIns="91425" rIns="91425" bIns="91425" anchor="t" anchorCtr="0"/>
          <a:lstStyle>
            <a:lvl1pPr marL="0" marR="0" indent="0" algn="ctr" rtl="0">
              <a:lnSpc>
                <a:spcPct val="100000"/>
              </a:lnSpc>
              <a:spcBef>
                <a:spcPts val="0"/>
              </a:spcBef>
              <a:spcAft>
                <a:spcPts val="0"/>
              </a:spcAft>
              <a:buClr>
                <a:schemeClr val="dk2"/>
              </a:buClr>
              <a:buFont typeface="Arial"/>
              <a:buNone/>
              <a:defRPr sz="3000" b="0" i="0" u="none" strike="noStrike" cap="none" baseline="0">
                <a:solidFill>
                  <a:schemeClr val="dk2"/>
                </a:solidFill>
                <a:latin typeface="Arial"/>
                <a:ea typeface="Arial"/>
                <a:cs typeface="Arial"/>
                <a:sym typeface="Arial"/>
                <a:rtl val="0"/>
              </a:defRPr>
            </a:lvl1pPr>
            <a:lvl2pPr marL="0" marR="0" indent="0" algn="ctr" rtl="0">
              <a:lnSpc>
                <a:spcPct val="100000"/>
              </a:lnSpc>
              <a:spcBef>
                <a:spcPts val="0"/>
              </a:spcBef>
              <a:spcAft>
                <a:spcPts val="0"/>
              </a:spcAft>
              <a:buClr>
                <a:schemeClr val="dk2"/>
              </a:buClr>
              <a:buFont typeface="Arial"/>
              <a:buNone/>
              <a:defRPr sz="3000" b="0" i="0" u="none" strike="noStrike" cap="none" baseline="0">
                <a:solidFill>
                  <a:schemeClr val="dk2"/>
                </a:solidFill>
                <a:latin typeface="Arial"/>
                <a:ea typeface="Arial"/>
                <a:cs typeface="Arial"/>
                <a:sym typeface="Arial"/>
                <a:rtl val="0"/>
              </a:defRPr>
            </a:lvl2pPr>
            <a:lvl3pPr marL="0" marR="0" indent="0" algn="ctr" rtl="0">
              <a:lnSpc>
                <a:spcPct val="100000"/>
              </a:lnSpc>
              <a:spcBef>
                <a:spcPts val="0"/>
              </a:spcBef>
              <a:spcAft>
                <a:spcPts val="0"/>
              </a:spcAft>
              <a:buClr>
                <a:schemeClr val="dk2"/>
              </a:buClr>
              <a:buFont typeface="Arial"/>
              <a:buNone/>
              <a:defRPr sz="3000" b="0" i="0" u="none" strike="noStrike" cap="none" baseline="0">
                <a:solidFill>
                  <a:schemeClr val="dk2"/>
                </a:solidFill>
                <a:latin typeface="Arial"/>
                <a:ea typeface="Arial"/>
                <a:cs typeface="Arial"/>
                <a:sym typeface="Arial"/>
                <a:rtl val="0"/>
              </a:defRPr>
            </a:lvl3pPr>
            <a:lvl4pPr marL="0" marR="0" indent="0" algn="ctr" rtl="0">
              <a:lnSpc>
                <a:spcPct val="100000"/>
              </a:lnSpc>
              <a:spcBef>
                <a:spcPts val="0"/>
              </a:spcBef>
              <a:spcAft>
                <a:spcPts val="0"/>
              </a:spcAft>
              <a:buClr>
                <a:schemeClr val="dk2"/>
              </a:buClr>
              <a:buFont typeface="Arial"/>
              <a:buNone/>
              <a:defRPr sz="3000" b="0" i="0" u="none" strike="noStrike" cap="none" baseline="0">
                <a:solidFill>
                  <a:schemeClr val="dk2"/>
                </a:solidFill>
                <a:latin typeface="Arial"/>
                <a:ea typeface="Arial"/>
                <a:cs typeface="Arial"/>
                <a:sym typeface="Arial"/>
                <a:rtl val="0"/>
              </a:defRPr>
            </a:lvl4pPr>
            <a:lvl5pPr marL="0" marR="0" indent="0" algn="ctr" rtl="0">
              <a:lnSpc>
                <a:spcPct val="100000"/>
              </a:lnSpc>
              <a:spcBef>
                <a:spcPts val="0"/>
              </a:spcBef>
              <a:spcAft>
                <a:spcPts val="0"/>
              </a:spcAft>
              <a:buClr>
                <a:schemeClr val="dk2"/>
              </a:buClr>
              <a:buFont typeface="Arial"/>
              <a:buNone/>
              <a:defRPr sz="3000" b="0" i="0" u="none" strike="noStrike" cap="none" baseline="0">
                <a:solidFill>
                  <a:schemeClr val="dk2"/>
                </a:solidFill>
                <a:latin typeface="Arial"/>
                <a:ea typeface="Arial"/>
                <a:cs typeface="Arial"/>
                <a:sym typeface="Arial"/>
                <a:rtl val="0"/>
              </a:defRPr>
            </a:lvl5pPr>
            <a:lvl6pPr marL="0" marR="0" indent="0" algn="ctr" rtl="0">
              <a:lnSpc>
                <a:spcPct val="100000"/>
              </a:lnSpc>
              <a:spcBef>
                <a:spcPts val="0"/>
              </a:spcBef>
              <a:spcAft>
                <a:spcPts val="0"/>
              </a:spcAft>
              <a:buClr>
                <a:schemeClr val="dk2"/>
              </a:buClr>
              <a:buFont typeface="Arial"/>
              <a:buNone/>
              <a:defRPr sz="3000" b="0" i="0" u="none" strike="noStrike" cap="none" baseline="0">
                <a:solidFill>
                  <a:schemeClr val="dk2"/>
                </a:solidFill>
                <a:latin typeface="Arial"/>
                <a:ea typeface="Arial"/>
                <a:cs typeface="Arial"/>
                <a:sym typeface="Arial"/>
                <a:rtl val="0"/>
              </a:defRPr>
            </a:lvl6pPr>
            <a:lvl7pPr marL="0" marR="0" indent="0" algn="ctr" rtl="0">
              <a:lnSpc>
                <a:spcPct val="100000"/>
              </a:lnSpc>
              <a:spcBef>
                <a:spcPts val="0"/>
              </a:spcBef>
              <a:spcAft>
                <a:spcPts val="0"/>
              </a:spcAft>
              <a:buClr>
                <a:schemeClr val="dk2"/>
              </a:buClr>
              <a:buFont typeface="Arial"/>
              <a:buNone/>
              <a:defRPr sz="3000" b="0" i="0" u="none" strike="noStrike" cap="none" baseline="0">
                <a:solidFill>
                  <a:schemeClr val="dk2"/>
                </a:solidFill>
                <a:latin typeface="Arial"/>
                <a:ea typeface="Arial"/>
                <a:cs typeface="Arial"/>
                <a:sym typeface="Arial"/>
                <a:rtl val="0"/>
              </a:defRPr>
            </a:lvl7pPr>
            <a:lvl8pPr marL="0" marR="0" indent="0" algn="ctr" rtl="0">
              <a:lnSpc>
                <a:spcPct val="100000"/>
              </a:lnSpc>
              <a:spcBef>
                <a:spcPts val="0"/>
              </a:spcBef>
              <a:spcAft>
                <a:spcPts val="0"/>
              </a:spcAft>
              <a:buClr>
                <a:schemeClr val="dk2"/>
              </a:buClr>
              <a:buFont typeface="Arial"/>
              <a:buNone/>
              <a:defRPr sz="3000" b="0" i="0" u="none" strike="noStrike" cap="none" baseline="0">
                <a:solidFill>
                  <a:schemeClr val="dk2"/>
                </a:solidFill>
                <a:latin typeface="Arial"/>
                <a:ea typeface="Arial"/>
                <a:cs typeface="Arial"/>
                <a:sym typeface="Arial"/>
                <a:rtl val="0"/>
              </a:defRPr>
            </a:lvl8pPr>
            <a:lvl9pPr marL="0" marR="0" indent="0" algn="ctr" rtl="0">
              <a:lnSpc>
                <a:spcPct val="100000"/>
              </a:lnSpc>
              <a:spcBef>
                <a:spcPts val="0"/>
              </a:spcBef>
              <a:spcAft>
                <a:spcPts val="0"/>
              </a:spcAft>
              <a:buClr>
                <a:schemeClr val="dk2"/>
              </a:buClr>
              <a:buFont typeface="Arial"/>
              <a:buNone/>
              <a:defRPr sz="3000" b="0" i="0" u="none" strike="noStrike" cap="none" baseline="0">
                <a:solidFill>
                  <a:schemeClr val="dk2"/>
                </a:solidFill>
                <a:latin typeface="Arial"/>
                <a:ea typeface="Arial"/>
                <a:cs typeface="Arial"/>
                <a:sym typeface="Arial"/>
                <a:rtl val="0"/>
              </a:defRPr>
            </a:lvl9pPr>
          </a:lstStyle>
          <a:p>
            <a:endParaRPr/>
          </a:p>
        </p:txBody>
      </p:sp>
      <p:sp>
        <p:nvSpPr>
          <p:cNvPr id="16" name="Shape 16"/>
          <p:cNvSpPr txBox="1">
            <a:spLocks noGrp="1"/>
          </p:cNvSpPr>
          <p:nvPr>
            <p:ph type="sldNum" idx="12"/>
          </p:nvPr>
        </p:nvSpPr>
        <p:spPr>
          <a:xfrm>
            <a:off x="8556790" y="6333133"/>
            <a:ext cx="548699" cy="524699"/>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ja" sz="1400" b="0" i="0" u="none" strike="noStrike" cap="none" baseline="0">
                <a:solidFill>
                  <a:srgbClr val="000000"/>
                </a:solidFill>
                <a:latin typeface="Arial"/>
                <a:ea typeface="Arial"/>
                <a:cs typeface="Arial"/>
                <a:sym typeface="Arial"/>
                <a:rtl val="0"/>
              </a:rPr>
              <a:t>‹#›</a:t>
            </a:fld>
            <a:endParaRPr lang="ja" sz="1400" b="0" i="0" u="none" strike="noStrike" cap="none" baseline="0">
              <a:solidFill>
                <a:srgbClr val="000000"/>
              </a:solidFill>
              <a:latin typeface="Arial"/>
              <a:ea typeface="Arial"/>
              <a:cs typeface="Arial"/>
              <a:sym typeface="Arial"/>
              <a:rtl val="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9" name="Shape 19"/>
          <p:cNvSpPr txBox="1">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0" name="Shape 20"/>
          <p:cNvSpPr txBox="1">
            <a:spLocks noGrp="1"/>
          </p:cNvSpPr>
          <p:nvPr>
            <p:ph type="sldNum" idx="12"/>
          </p:nvPr>
        </p:nvSpPr>
        <p:spPr>
          <a:xfrm>
            <a:off x="8556790" y="6333133"/>
            <a:ext cx="548699" cy="524699"/>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ja" sz="1400" b="0" i="0" u="none" strike="noStrike" cap="none" baseline="0">
                <a:solidFill>
                  <a:srgbClr val="000000"/>
                </a:solidFill>
                <a:latin typeface="Arial"/>
                <a:ea typeface="Arial"/>
                <a:cs typeface="Arial"/>
                <a:sym typeface="Arial"/>
                <a:rtl val="0"/>
              </a:rPr>
              <a:t>‹#›</a:t>
            </a:fld>
            <a:endParaRPr lang="ja" sz="1400" b="0" i="0" u="none" strike="noStrike" cap="none" baseline="0">
              <a:solidFill>
                <a:srgbClr val="000000"/>
              </a:solidFill>
              <a:latin typeface="Arial"/>
              <a:ea typeface="Arial"/>
              <a:cs typeface="Arial"/>
              <a:sym typeface="Arial"/>
              <a:rtl val="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3" name="Shape 23"/>
          <p:cNvSpPr txBox="1">
            <a:spLocks noGrp="1"/>
          </p:cNvSpPr>
          <p:nvPr>
            <p:ph type="body" idx="1"/>
          </p:nvPr>
        </p:nvSpPr>
        <p:spPr>
          <a:xfrm>
            <a:off x="457200" y="1600200"/>
            <a:ext cx="3994500" cy="4967700"/>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4" name="Shape 24"/>
          <p:cNvSpPr txBox="1">
            <a:spLocks noGrp="1"/>
          </p:cNvSpPr>
          <p:nvPr>
            <p:ph type="body" idx="2"/>
          </p:nvPr>
        </p:nvSpPr>
        <p:spPr>
          <a:xfrm>
            <a:off x="4692273" y="1600200"/>
            <a:ext cx="3994500" cy="4967700"/>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5" name="Shape 25"/>
          <p:cNvSpPr txBox="1">
            <a:spLocks noGrp="1"/>
          </p:cNvSpPr>
          <p:nvPr>
            <p:ph type="sldNum" idx="12"/>
          </p:nvPr>
        </p:nvSpPr>
        <p:spPr>
          <a:xfrm>
            <a:off x="8556790" y="6333133"/>
            <a:ext cx="548699" cy="524699"/>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ja" sz="1400" b="0" i="0" u="none" strike="noStrike" cap="none" baseline="0">
                <a:solidFill>
                  <a:srgbClr val="000000"/>
                </a:solidFill>
                <a:latin typeface="Arial"/>
                <a:ea typeface="Arial"/>
                <a:cs typeface="Arial"/>
                <a:sym typeface="Arial"/>
                <a:rtl val="0"/>
              </a:rPr>
              <a:t>‹#›</a:t>
            </a:fld>
            <a:endParaRPr lang="ja" sz="1400" b="0" i="0" u="none" strike="noStrike" cap="none" baseline="0">
              <a:solidFill>
                <a:srgbClr val="000000"/>
              </a:solidFill>
              <a:latin typeface="Arial"/>
              <a:ea typeface="Arial"/>
              <a:cs typeface="Arial"/>
              <a:sym typeface="Arial"/>
              <a:rtl val="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6"/>
        <p:cNvGrpSpPr/>
        <p:nvPr/>
      </p:nvGrpSpPr>
      <p:grpSpPr>
        <a:xfrm>
          <a:off x="0" y="0"/>
          <a:ext cx="0" cy="0"/>
          <a:chOff x="0" y="0"/>
          <a:chExt cx="0" cy="0"/>
        </a:xfrm>
      </p:grpSpPr>
      <p:sp>
        <p:nvSpPr>
          <p:cNvPr id="27" name="Shape 27"/>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8" name="Shape 28"/>
          <p:cNvSpPr txBox="1">
            <a:spLocks noGrp="1"/>
          </p:cNvSpPr>
          <p:nvPr>
            <p:ph type="sldNum" idx="12"/>
          </p:nvPr>
        </p:nvSpPr>
        <p:spPr>
          <a:xfrm>
            <a:off x="8556790" y="6333133"/>
            <a:ext cx="548699" cy="524699"/>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ja" sz="1400" b="0" i="0" u="none" strike="noStrike" cap="none" baseline="0">
                <a:solidFill>
                  <a:srgbClr val="000000"/>
                </a:solidFill>
                <a:latin typeface="Arial"/>
                <a:ea typeface="Arial"/>
                <a:cs typeface="Arial"/>
                <a:sym typeface="Arial"/>
                <a:rtl val="0"/>
              </a:rPr>
              <a:t>‹#›</a:t>
            </a:fld>
            <a:endParaRPr lang="ja" sz="1400" b="0" i="0" u="none" strike="noStrike" cap="none" baseline="0">
              <a:solidFill>
                <a:srgbClr val="000000"/>
              </a:solidFill>
              <a:latin typeface="Arial"/>
              <a:ea typeface="Arial"/>
              <a:cs typeface="Arial"/>
              <a:sym typeface="Arial"/>
              <a:rtl val="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Caption">
    <p:spTree>
      <p:nvGrpSpPr>
        <p:cNvPr id="1" name="Shape 29"/>
        <p:cNvGrpSpPr/>
        <p:nvPr/>
      </p:nvGrpSpPr>
      <p:grpSpPr>
        <a:xfrm>
          <a:off x="0" y="0"/>
          <a:ext cx="0" cy="0"/>
          <a:chOff x="0" y="0"/>
          <a:chExt cx="0" cy="0"/>
        </a:xfrm>
      </p:grpSpPr>
      <p:sp>
        <p:nvSpPr>
          <p:cNvPr id="30" name="Shape 30"/>
          <p:cNvSpPr txBox="1">
            <a:spLocks noGrp="1"/>
          </p:cNvSpPr>
          <p:nvPr>
            <p:ph type="body" idx="1"/>
          </p:nvPr>
        </p:nvSpPr>
        <p:spPr>
          <a:xfrm>
            <a:off x="457200" y="5875078"/>
            <a:ext cx="8229600" cy="692700"/>
          </a:xfrm>
          <a:prstGeom prst="rect">
            <a:avLst/>
          </a:prstGeom>
          <a:noFill/>
          <a:ln>
            <a:noFill/>
          </a:ln>
        </p:spPr>
        <p:txBody>
          <a:bodyPr lIns="91425" tIns="91425" rIns="91425" bIns="91425" anchor="t" anchorCtr="0"/>
          <a:lstStyle>
            <a:lvl1pPr algn="ctr" rtl="0">
              <a:spcBef>
                <a:spcPts val="360"/>
              </a:spcBef>
              <a:buFont typeface="Arial"/>
              <a:buNone/>
              <a:defRPr sz="1800"/>
            </a:lvl1pPr>
            <a:lvl2pPr rtl="0">
              <a:spcBef>
                <a:spcPts val="0"/>
              </a:spcBef>
              <a:defRPr sz="2400">
                <a:solidFill>
                  <a:schemeClr val="dk1"/>
                </a:solidFill>
              </a:defRPr>
            </a:lvl2pPr>
            <a:lvl3pPr rtl="0">
              <a:spcBef>
                <a:spcPts val="0"/>
              </a:spcBef>
              <a:defRPr sz="2400">
                <a:solidFill>
                  <a:schemeClr val="dk1"/>
                </a:solidFill>
              </a:defRPr>
            </a:lvl3pPr>
            <a:lvl4pPr rtl="0">
              <a:spcBef>
                <a:spcPts val="0"/>
              </a:spcBef>
              <a:defRPr sz="1800">
                <a:solidFill>
                  <a:schemeClr val="dk1"/>
                </a:solidFill>
              </a:defRPr>
            </a:lvl4pPr>
            <a:lvl5pPr rtl="0">
              <a:spcBef>
                <a:spcPts val="0"/>
              </a:spcBef>
              <a:defRPr sz="1800">
                <a:solidFill>
                  <a:schemeClr val="dk1"/>
                </a:solidFill>
              </a:defRPr>
            </a:lvl5pPr>
            <a:lvl6pPr rtl="0">
              <a:spcBef>
                <a:spcPts val="0"/>
              </a:spcBef>
              <a:defRPr sz="1800">
                <a:solidFill>
                  <a:schemeClr val="dk1"/>
                </a:solidFill>
              </a:defRPr>
            </a:lvl6pPr>
            <a:lvl7pPr rtl="0">
              <a:spcBef>
                <a:spcPts val="0"/>
              </a:spcBef>
              <a:defRPr sz="1800">
                <a:solidFill>
                  <a:schemeClr val="dk1"/>
                </a:solidFill>
              </a:defRPr>
            </a:lvl7pPr>
            <a:lvl8pPr rtl="0">
              <a:spcBef>
                <a:spcPts val="0"/>
              </a:spcBef>
              <a:defRPr sz="1800">
                <a:solidFill>
                  <a:schemeClr val="dk1"/>
                </a:solidFill>
              </a:defRPr>
            </a:lvl8pPr>
            <a:lvl9pPr rtl="0">
              <a:spcBef>
                <a:spcPts val="0"/>
              </a:spcBef>
              <a:defRPr sz="1800">
                <a:solidFill>
                  <a:schemeClr val="dk1"/>
                </a:solidFill>
              </a:defRPr>
            </a:lvl9pPr>
          </a:lstStyle>
          <a:p>
            <a:endParaRPr/>
          </a:p>
        </p:txBody>
      </p:sp>
      <p:sp>
        <p:nvSpPr>
          <p:cNvPr id="31" name="Shape 31"/>
          <p:cNvSpPr txBox="1">
            <a:spLocks noGrp="1"/>
          </p:cNvSpPr>
          <p:nvPr>
            <p:ph type="sldNum" idx="12"/>
          </p:nvPr>
        </p:nvSpPr>
        <p:spPr>
          <a:xfrm>
            <a:off x="8556790" y="6333133"/>
            <a:ext cx="548699" cy="524699"/>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ja" sz="1400" b="0" i="0" u="none" strike="noStrike" cap="none" baseline="0">
                <a:solidFill>
                  <a:srgbClr val="000000"/>
                </a:solidFill>
                <a:latin typeface="Arial"/>
                <a:ea typeface="Arial"/>
                <a:cs typeface="Arial"/>
                <a:sym typeface="Arial"/>
                <a:rtl val="0"/>
              </a:rPr>
              <a:t>‹#›</a:t>
            </a:fld>
            <a:endParaRPr lang="ja" sz="1400" b="0" i="0" u="none" strike="noStrike" cap="none" baseline="0">
              <a:solidFill>
                <a:srgbClr val="000000"/>
              </a:solidFill>
              <a:latin typeface="Arial"/>
              <a:ea typeface="Arial"/>
              <a:cs typeface="Arial"/>
              <a:sym typeface="Arial"/>
              <a:rtl val="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32"/>
        <p:cNvGrpSpPr/>
        <p:nvPr/>
      </p:nvGrpSpPr>
      <p:grpSpPr>
        <a:xfrm>
          <a:off x="0" y="0"/>
          <a:ext cx="0" cy="0"/>
          <a:chOff x="0" y="0"/>
          <a:chExt cx="0" cy="0"/>
        </a:xfrm>
      </p:grpSpPr>
      <p:sp>
        <p:nvSpPr>
          <p:cNvPr id="33" name="Shape 33"/>
          <p:cNvSpPr txBox="1">
            <a:spLocks noGrp="1"/>
          </p:cNvSpPr>
          <p:nvPr>
            <p:ph type="sldNum" idx="12"/>
          </p:nvPr>
        </p:nvSpPr>
        <p:spPr>
          <a:xfrm>
            <a:off x="8556790" y="6333133"/>
            <a:ext cx="548699" cy="524699"/>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ja" sz="1400" b="0" i="0" u="none" strike="noStrike" cap="none" baseline="0">
                <a:solidFill>
                  <a:srgbClr val="000000"/>
                </a:solidFill>
                <a:latin typeface="Arial"/>
                <a:ea typeface="Arial"/>
                <a:cs typeface="Arial"/>
                <a:sym typeface="Arial"/>
                <a:rtl val="0"/>
              </a:rPr>
              <a:t>‹#›</a:t>
            </a:fld>
            <a:endParaRPr lang="ja" sz="1400" b="0" i="0" u="none" strike="noStrike" cap="none" baseline="0">
              <a:solidFill>
                <a:srgbClr val="000000"/>
              </a:solidFill>
              <a:latin typeface="Arial"/>
              <a:ea typeface="Arial"/>
              <a:cs typeface="Arial"/>
              <a:sym typeface="Arial"/>
              <a:rtl val="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405"/>
        <p:cNvGrpSpPr/>
        <p:nvPr/>
      </p:nvGrpSpPr>
      <p:grpSpPr>
        <a:xfrm>
          <a:off x="0" y="0"/>
          <a:ext cx="0" cy="0"/>
          <a:chOff x="0" y="0"/>
          <a:chExt cx="0" cy="0"/>
        </a:xfrm>
      </p:grpSpPr>
      <p:sp>
        <p:nvSpPr>
          <p:cNvPr id="406" name="Shape 406"/>
          <p:cNvSpPr txBox="1">
            <a:spLocks noGrp="1"/>
          </p:cNvSpPr>
          <p:nvPr>
            <p:ph type="ctrTitle"/>
          </p:nvPr>
        </p:nvSpPr>
        <p:spPr>
          <a:xfrm>
            <a:off x="685800" y="2111123"/>
            <a:ext cx="7772400" cy="1546500"/>
          </a:xfrm>
          <a:prstGeom prst="rect">
            <a:avLst/>
          </a:prstGeom>
        </p:spPr>
        <p:txBody>
          <a:bodyPr lIns="91425" tIns="91425" rIns="91425" bIns="91425" anchor="b" anchorCtr="0"/>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a:endParaRPr/>
          </a:p>
        </p:txBody>
      </p:sp>
      <p:sp>
        <p:nvSpPr>
          <p:cNvPr id="407" name="Shape 407"/>
          <p:cNvSpPr txBox="1">
            <a:spLocks noGrp="1"/>
          </p:cNvSpPr>
          <p:nvPr>
            <p:ph type="subTitle" idx="1"/>
          </p:nvPr>
        </p:nvSpPr>
        <p:spPr>
          <a:xfrm>
            <a:off x="685800" y="3786737"/>
            <a:ext cx="7772400" cy="1046400"/>
          </a:xfrm>
          <a:prstGeom prst="rect">
            <a:avLst/>
          </a:prstGeom>
        </p:spPr>
        <p:txBody>
          <a:bodyPr lIns="91425" tIns="91425" rIns="91425" bIns="91425" anchor="t" anchorCtr="0"/>
          <a:lstStyle>
            <a:lvl1pPr algn="ctr">
              <a:spcBef>
                <a:spcPts val="0"/>
              </a:spcBef>
              <a:buClr>
                <a:schemeClr val="dk2"/>
              </a:buClr>
              <a:buNone/>
              <a:defRPr>
                <a:solidFill>
                  <a:schemeClr val="dk2"/>
                </a:solidFill>
              </a:defRPr>
            </a:lvl1pPr>
            <a:lvl2pPr algn="ctr">
              <a:spcBef>
                <a:spcPts val="0"/>
              </a:spcBef>
              <a:buClr>
                <a:schemeClr val="dk2"/>
              </a:buClr>
              <a:buSzPct val="100000"/>
              <a:buNone/>
              <a:defRPr sz="3000">
                <a:solidFill>
                  <a:schemeClr val="dk2"/>
                </a:solidFill>
              </a:defRPr>
            </a:lvl2pPr>
            <a:lvl3pPr algn="ctr">
              <a:spcBef>
                <a:spcPts val="0"/>
              </a:spcBef>
              <a:buClr>
                <a:schemeClr val="dk2"/>
              </a:buClr>
              <a:buSzPct val="100000"/>
              <a:buNone/>
              <a:defRPr sz="3000">
                <a:solidFill>
                  <a:schemeClr val="dk2"/>
                </a:solidFill>
              </a:defRPr>
            </a:lvl3pPr>
            <a:lvl4pPr algn="ctr">
              <a:spcBef>
                <a:spcPts val="0"/>
              </a:spcBef>
              <a:buClr>
                <a:schemeClr val="dk2"/>
              </a:buClr>
              <a:buSzPct val="100000"/>
              <a:buNone/>
              <a:defRPr sz="3000">
                <a:solidFill>
                  <a:schemeClr val="dk2"/>
                </a:solidFill>
              </a:defRPr>
            </a:lvl4pPr>
            <a:lvl5pPr algn="ctr">
              <a:spcBef>
                <a:spcPts val="0"/>
              </a:spcBef>
              <a:buClr>
                <a:schemeClr val="dk2"/>
              </a:buClr>
              <a:buSzPct val="100000"/>
              <a:buNone/>
              <a:defRPr sz="3000">
                <a:solidFill>
                  <a:schemeClr val="dk2"/>
                </a:solidFill>
              </a:defRPr>
            </a:lvl5pPr>
            <a:lvl6pPr algn="ctr">
              <a:spcBef>
                <a:spcPts val="0"/>
              </a:spcBef>
              <a:buClr>
                <a:schemeClr val="dk2"/>
              </a:buClr>
              <a:buSzPct val="100000"/>
              <a:buNone/>
              <a:defRPr sz="3000">
                <a:solidFill>
                  <a:schemeClr val="dk2"/>
                </a:solidFill>
              </a:defRPr>
            </a:lvl6pPr>
            <a:lvl7pPr algn="ctr">
              <a:spcBef>
                <a:spcPts val="0"/>
              </a:spcBef>
              <a:buClr>
                <a:schemeClr val="dk2"/>
              </a:buClr>
              <a:buSzPct val="100000"/>
              <a:buNone/>
              <a:defRPr sz="3000">
                <a:solidFill>
                  <a:schemeClr val="dk2"/>
                </a:solidFill>
              </a:defRPr>
            </a:lvl7pPr>
            <a:lvl8pPr algn="ctr">
              <a:spcBef>
                <a:spcPts val="0"/>
              </a:spcBef>
              <a:buClr>
                <a:schemeClr val="dk2"/>
              </a:buClr>
              <a:buSzPct val="100000"/>
              <a:buNone/>
              <a:defRPr sz="3000">
                <a:solidFill>
                  <a:schemeClr val="dk2"/>
                </a:solidFill>
              </a:defRPr>
            </a:lvl8pPr>
            <a:lvl9pPr algn="ctr">
              <a:spcBef>
                <a:spcPts val="0"/>
              </a:spcBef>
              <a:buClr>
                <a:schemeClr val="dk2"/>
              </a:buClr>
              <a:buSzPct val="100000"/>
              <a:buNone/>
              <a:defRPr sz="3000">
                <a:solidFill>
                  <a:schemeClr val="dk2"/>
                </a:solidFill>
              </a:defRPr>
            </a:lvl9pPr>
          </a:lstStyle>
          <a:p>
            <a:endParaRPr/>
          </a:p>
        </p:txBody>
      </p:sp>
      <p:sp>
        <p:nvSpPr>
          <p:cNvPr id="408" name="Shape 408"/>
          <p:cNvSpPr txBox="1">
            <a:spLocks noGrp="1"/>
          </p:cNvSpPr>
          <p:nvPr>
            <p:ph type="sldNum" idx="12"/>
          </p:nvPr>
        </p:nvSpPr>
        <p:spPr>
          <a:xfrm>
            <a:off x="8556791" y="6333134"/>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ja"/>
              <a:t>‹#›</a:t>
            </a:fld>
            <a:endParaRPr lang="j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marR="0" indent="0" algn="l" rtl="0">
              <a:lnSpc>
                <a:spcPct val="100000"/>
              </a:lnSpc>
              <a:spcBef>
                <a:spcPts val="0"/>
              </a:spcBef>
              <a:spcAft>
                <a:spcPts val="0"/>
              </a:spcAft>
              <a:buClr>
                <a:schemeClr val="dk1"/>
              </a:buClr>
              <a:buFont typeface="Arial"/>
              <a:buNone/>
              <a:defRPr sz="3600" b="1" i="0" u="none" strike="noStrike" cap="none" baseline="0">
                <a:solidFill>
                  <a:schemeClr val="dk1"/>
                </a:solidFill>
                <a:latin typeface="Arial"/>
                <a:ea typeface="Arial"/>
                <a:cs typeface="Arial"/>
                <a:sym typeface="Arial"/>
                <a:rtl val="0"/>
              </a:defRPr>
            </a:lvl1pPr>
            <a:lvl2pPr marL="0" marR="0" indent="0" algn="l" rtl="0">
              <a:spcBef>
                <a:spcPts val="0"/>
              </a:spcBef>
              <a:buClr>
                <a:schemeClr val="dk1"/>
              </a:buClr>
              <a:buFont typeface="Arial"/>
              <a:buNone/>
              <a:defRPr sz="3600" b="1" i="0" u="none" strike="noStrike" cap="none" baseline="0">
                <a:solidFill>
                  <a:schemeClr val="dk1"/>
                </a:solidFill>
              </a:defRPr>
            </a:lvl2pPr>
            <a:lvl3pPr marL="0" marR="0" indent="0" algn="l" rtl="0">
              <a:spcBef>
                <a:spcPts val="0"/>
              </a:spcBef>
              <a:buClr>
                <a:schemeClr val="dk1"/>
              </a:buClr>
              <a:buFont typeface="Arial"/>
              <a:buNone/>
              <a:defRPr sz="3600" b="1" i="0" u="none" strike="noStrike" cap="none" baseline="0">
                <a:solidFill>
                  <a:schemeClr val="dk1"/>
                </a:solidFill>
              </a:defRPr>
            </a:lvl3pPr>
            <a:lvl4pPr marL="0" marR="0" indent="0" algn="l" rtl="0">
              <a:spcBef>
                <a:spcPts val="0"/>
              </a:spcBef>
              <a:buClr>
                <a:schemeClr val="dk1"/>
              </a:buClr>
              <a:buFont typeface="Arial"/>
              <a:buNone/>
              <a:defRPr sz="3600" b="1" i="0" u="none" strike="noStrike" cap="none" baseline="0">
                <a:solidFill>
                  <a:schemeClr val="dk1"/>
                </a:solidFill>
              </a:defRPr>
            </a:lvl4pPr>
            <a:lvl5pPr marL="0" marR="0" indent="0" algn="l" rtl="0">
              <a:spcBef>
                <a:spcPts val="0"/>
              </a:spcBef>
              <a:buClr>
                <a:schemeClr val="dk1"/>
              </a:buClr>
              <a:buFont typeface="Arial"/>
              <a:buNone/>
              <a:defRPr sz="3600" b="1" i="0" u="none" strike="noStrike" cap="none" baseline="0">
                <a:solidFill>
                  <a:schemeClr val="dk1"/>
                </a:solidFill>
              </a:defRPr>
            </a:lvl5pPr>
            <a:lvl6pPr marL="0" marR="0" indent="0" algn="l" rtl="0">
              <a:spcBef>
                <a:spcPts val="0"/>
              </a:spcBef>
              <a:buClr>
                <a:schemeClr val="dk1"/>
              </a:buClr>
              <a:buFont typeface="Arial"/>
              <a:buNone/>
              <a:defRPr sz="3600" b="1" i="0" u="none" strike="noStrike" cap="none" baseline="0">
                <a:solidFill>
                  <a:schemeClr val="dk1"/>
                </a:solidFill>
              </a:defRPr>
            </a:lvl6pPr>
            <a:lvl7pPr marL="0" marR="0" indent="0" algn="l" rtl="0">
              <a:spcBef>
                <a:spcPts val="0"/>
              </a:spcBef>
              <a:buClr>
                <a:schemeClr val="dk1"/>
              </a:buClr>
              <a:buFont typeface="Arial"/>
              <a:buNone/>
              <a:defRPr sz="3600" b="1" i="0" u="none" strike="noStrike" cap="none" baseline="0">
                <a:solidFill>
                  <a:schemeClr val="dk1"/>
                </a:solidFill>
              </a:defRPr>
            </a:lvl7pPr>
            <a:lvl8pPr marL="0" marR="0" indent="0" algn="l" rtl="0">
              <a:spcBef>
                <a:spcPts val="0"/>
              </a:spcBef>
              <a:buClr>
                <a:schemeClr val="dk1"/>
              </a:buClr>
              <a:buFont typeface="Arial"/>
              <a:buNone/>
              <a:defRPr sz="3600" b="1" i="0" u="none" strike="noStrike" cap="none" baseline="0">
                <a:solidFill>
                  <a:schemeClr val="dk1"/>
                </a:solidFill>
              </a:defRPr>
            </a:lvl8pPr>
            <a:lvl9pPr marL="0" marR="0" indent="0" algn="l" rtl="0">
              <a:spcBef>
                <a:spcPts val="0"/>
              </a:spcBef>
              <a:buClr>
                <a:schemeClr val="dk1"/>
              </a:buClr>
              <a:buFont typeface="Arial"/>
              <a:buNone/>
              <a:defRPr sz="3600" b="1" i="0" u="none" strike="noStrike" cap="none" baseline="0">
                <a:solidFill>
                  <a:schemeClr val="dk1"/>
                </a:solidFill>
              </a:defRPr>
            </a:lvl9pPr>
          </a:lstStyle>
          <a:p>
            <a:endParaRPr dirty="0"/>
          </a:p>
        </p:txBody>
      </p:sp>
      <p:sp>
        <p:nvSpPr>
          <p:cNvPr id="6" name="Shape 6"/>
          <p:cNvSpPr txBox="1">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marL="0" marR="0" indent="0" algn="l" rtl="0">
              <a:lnSpc>
                <a:spcPct val="100000"/>
              </a:lnSpc>
              <a:spcBef>
                <a:spcPts val="600"/>
              </a:spcBef>
              <a:spcAft>
                <a:spcPts val="0"/>
              </a:spcAft>
              <a:buClr>
                <a:schemeClr val="dk1"/>
              </a:buClr>
              <a:buFont typeface="Arial"/>
              <a:buNone/>
              <a:defRPr sz="3000" b="0" i="0" u="none" strike="noStrike" cap="none" baseline="0">
                <a:solidFill>
                  <a:schemeClr val="dk1"/>
                </a:solidFill>
                <a:latin typeface="Arial"/>
                <a:ea typeface="Arial"/>
                <a:cs typeface="Arial"/>
                <a:sym typeface="Arial"/>
                <a:rtl val="0"/>
              </a:defRPr>
            </a:lvl1pPr>
            <a:lvl2pPr marL="0" marR="0" indent="0" algn="l" rtl="0">
              <a:lnSpc>
                <a:spcPct val="100000"/>
              </a:lnSpc>
              <a:spcBef>
                <a:spcPts val="480"/>
              </a:spcBef>
              <a:spcAft>
                <a:spcPts val="0"/>
              </a:spcAft>
              <a:buClr>
                <a:schemeClr val="dk1"/>
              </a:buClr>
              <a:buFont typeface="Arial"/>
              <a:buNone/>
              <a:defRPr sz="2400" b="0" i="0" u="none" strike="noStrike" cap="none" baseline="0">
                <a:solidFill>
                  <a:schemeClr val="dk1"/>
                </a:solidFill>
                <a:latin typeface="Arial"/>
                <a:ea typeface="Arial"/>
                <a:cs typeface="Arial"/>
                <a:sym typeface="Arial"/>
                <a:rtl val="0"/>
              </a:defRPr>
            </a:lvl2pPr>
            <a:lvl3pPr marL="0" marR="0" indent="0" algn="l" rtl="0">
              <a:lnSpc>
                <a:spcPct val="100000"/>
              </a:lnSpc>
              <a:spcBef>
                <a:spcPts val="480"/>
              </a:spcBef>
              <a:spcAft>
                <a:spcPts val="0"/>
              </a:spcAft>
              <a:buClr>
                <a:schemeClr val="dk1"/>
              </a:buClr>
              <a:buFont typeface="Arial"/>
              <a:buNone/>
              <a:defRPr sz="2400" b="0" i="0" u="none" strike="noStrike" cap="none" baseline="0">
                <a:solidFill>
                  <a:schemeClr val="dk1"/>
                </a:solidFill>
                <a:latin typeface="Arial"/>
                <a:ea typeface="Arial"/>
                <a:cs typeface="Arial"/>
                <a:sym typeface="Arial"/>
                <a:rtl val="0"/>
              </a:defRPr>
            </a:lvl3pPr>
            <a:lvl4pPr marL="0" marR="0" indent="0" algn="l" rtl="0">
              <a:lnSpc>
                <a:spcPct val="100000"/>
              </a:lnSpc>
              <a:spcBef>
                <a:spcPts val="360"/>
              </a:spcBef>
              <a:spcAft>
                <a:spcPts val="0"/>
              </a:spcAft>
              <a:buClr>
                <a:schemeClr val="dk1"/>
              </a:buClr>
              <a:buFont typeface="Arial"/>
              <a:buNone/>
              <a:defRPr sz="1800" b="0" i="0" u="none" strike="noStrike" cap="none" baseline="0">
                <a:solidFill>
                  <a:schemeClr val="dk1"/>
                </a:solidFill>
                <a:latin typeface="Arial"/>
                <a:ea typeface="Arial"/>
                <a:cs typeface="Arial"/>
                <a:sym typeface="Arial"/>
                <a:rtl val="0"/>
              </a:defRPr>
            </a:lvl4pPr>
            <a:lvl5pPr marL="0" marR="0" indent="0" algn="l" rtl="0">
              <a:lnSpc>
                <a:spcPct val="100000"/>
              </a:lnSpc>
              <a:spcBef>
                <a:spcPts val="360"/>
              </a:spcBef>
              <a:spcAft>
                <a:spcPts val="0"/>
              </a:spcAft>
              <a:buClr>
                <a:schemeClr val="dk1"/>
              </a:buClr>
              <a:buFont typeface="Arial"/>
              <a:buNone/>
              <a:defRPr sz="1800" b="0" i="0" u="none" strike="noStrike" cap="none" baseline="0">
                <a:solidFill>
                  <a:schemeClr val="dk1"/>
                </a:solidFill>
                <a:latin typeface="Arial"/>
                <a:ea typeface="Arial"/>
                <a:cs typeface="Arial"/>
                <a:sym typeface="Arial"/>
                <a:rtl val="0"/>
              </a:defRPr>
            </a:lvl5pPr>
            <a:lvl6pPr marL="0" marR="0" indent="0" algn="l" rtl="0">
              <a:lnSpc>
                <a:spcPct val="100000"/>
              </a:lnSpc>
              <a:spcBef>
                <a:spcPts val="360"/>
              </a:spcBef>
              <a:spcAft>
                <a:spcPts val="0"/>
              </a:spcAft>
              <a:buClr>
                <a:schemeClr val="dk1"/>
              </a:buClr>
              <a:buFont typeface="Arial"/>
              <a:buNone/>
              <a:defRPr sz="1800" b="0" i="0" u="none" strike="noStrike" cap="none" baseline="0">
                <a:solidFill>
                  <a:schemeClr val="dk1"/>
                </a:solidFill>
                <a:latin typeface="Arial"/>
                <a:ea typeface="Arial"/>
                <a:cs typeface="Arial"/>
                <a:sym typeface="Arial"/>
                <a:rtl val="0"/>
              </a:defRPr>
            </a:lvl6pPr>
            <a:lvl7pPr marL="0" marR="0" indent="0" algn="l" rtl="0">
              <a:lnSpc>
                <a:spcPct val="100000"/>
              </a:lnSpc>
              <a:spcBef>
                <a:spcPts val="360"/>
              </a:spcBef>
              <a:spcAft>
                <a:spcPts val="0"/>
              </a:spcAft>
              <a:buClr>
                <a:schemeClr val="dk1"/>
              </a:buClr>
              <a:buFont typeface="Arial"/>
              <a:buNone/>
              <a:defRPr sz="1800" b="0" i="0" u="none" strike="noStrike" cap="none" baseline="0">
                <a:solidFill>
                  <a:schemeClr val="dk1"/>
                </a:solidFill>
                <a:latin typeface="Arial"/>
                <a:ea typeface="Arial"/>
                <a:cs typeface="Arial"/>
                <a:sym typeface="Arial"/>
                <a:rtl val="0"/>
              </a:defRPr>
            </a:lvl7pPr>
            <a:lvl8pPr marL="0" marR="0" indent="0" algn="l" rtl="0">
              <a:lnSpc>
                <a:spcPct val="100000"/>
              </a:lnSpc>
              <a:spcBef>
                <a:spcPts val="360"/>
              </a:spcBef>
              <a:spcAft>
                <a:spcPts val="0"/>
              </a:spcAft>
              <a:buClr>
                <a:schemeClr val="dk1"/>
              </a:buClr>
              <a:buFont typeface="Arial"/>
              <a:buNone/>
              <a:defRPr sz="1800" b="0" i="0" u="none" strike="noStrike" cap="none" baseline="0">
                <a:solidFill>
                  <a:schemeClr val="dk1"/>
                </a:solidFill>
                <a:latin typeface="Arial"/>
                <a:ea typeface="Arial"/>
                <a:cs typeface="Arial"/>
                <a:sym typeface="Arial"/>
                <a:rtl val="0"/>
              </a:defRPr>
            </a:lvl8pPr>
            <a:lvl9pPr marL="0" marR="0" indent="0" algn="l" rtl="0">
              <a:lnSpc>
                <a:spcPct val="100000"/>
              </a:lnSpc>
              <a:spcBef>
                <a:spcPts val="360"/>
              </a:spcBef>
              <a:spcAft>
                <a:spcPts val="0"/>
              </a:spcAft>
              <a:buClr>
                <a:schemeClr val="dk1"/>
              </a:buClr>
              <a:buFont typeface="Arial"/>
              <a:buNone/>
              <a:defRPr sz="1800" b="0" i="0" u="none" strike="noStrike" cap="none" baseline="0">
                <a:solidFill>
                  <a:schemeClr val="dk1"/>
                </a:solidFill>
                <a:latin typeface="Arial"/>
                <a:ea typeface="Arial"/>
                <a:cs typeface="Arial"/>
                <a:sym typeface="Arial"/>
                <a:rtl val="0"/>
              </a:defRPr>
            </a:lvl9pPr>
          </a:lstStyle>
          <a:p>
            <a:endParaRPr dirty="0"/>
          </a:p>
        </p:txBody>
      </p:sp>
      <p:sp>
        <p:nvSpPr>
          <p:cNvPr id="7" name="Shape 7"/>
          <p:cNvSpPr txBox="1">
            <a:spLocks noGrp="1"/>
          </p:cNvSpPr>
          <p:nvPr>
            <p:ph type="sldNum" idx="12"/>
          </p:nvPr>
        </p:nvSpPr>
        <p:spPr>
          <a:xfrm>
            <a:off x="8556790" y="6333133"/>
            <a:ext cx="548699" cy="524699"/>
          </a:xfrm>
          <a:prstGeom prst="rect">
            <a:avLst/>
          </a:prstGeom>
          <a:noFill/>
          <a:ln>
            <a:noFill/>
          </a:ln>
        </p:spPr>
        <p:txBody>
          <a:bodyPr lIns="91425" tIns="91425" rIns="91425" bIns="91425" anchor="ctr" anchorCtr="0">
            <a:noAutofit/>
          </a:bodyPr>
          <a:lstStyle>
            <a:lvl1pPr>
              <a:defRPr>
                <a:latin typeface="メイリオ" panose="020B0604030504040204" pitchFamily="50" charset="-128"/>
                <a:ea typeface="メイリオ" panose="020B0604030504040204" pitchFamily="50" charset="-128"/>
              </a:defRPr>
            </a:lvl1pPr>
          </a:lstStyle>
          <a:p>
            <a:pPr algn="r">
              <a:buClr>
                <a:schemeClr val="dk1"/>
              </a:buClr>
              <a:buSzPct val="25000"/>
              <a:buFont typeface="Arial"/>
              <a:buNone/>
            </a:pPr>
            <a:fld id="{00000000-1234-1234-1234-123412341234}" type="slidenum">
              <a:rPr lang="ja" sz="1300" smtClean="0">
                <a:solidFill>
                  <a:schemeClr val="dk1"/>
                </a:solidFill>
              </a:rPr>
              <a:pPr algn="r">
                <a:buClr>
                  <a:schemeClr val="dk1"/>
                </a:buClr>
                <a:buSzPct val="25000"/>
                <a:buFont typeface="Arial"/>
                <a:buNone/>
              </a:pPr>
              <a:t>‹#›</a:t>
            </a:fld>
            <a:endParaRPr lang="ja" sz="1300">
              <a:solidFill>
                <a:schemeClr val="dk1"/>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ＭＳ ゴシック" panose="020B0609070205080204" pitchFamily="49" charset="-128"/>
          <a:ea typeface="ＭＳ ゴシック" panose="020B0609070205080204" pitchFamily="49" charset="-128"/>
          <a:cs typeface="Arial"/>
          <a:sym typeface="Arial"/>
          <a:rtl val="0"/>
        </a:defRPr>
      </a:lvl1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メイリオ" panose="020B0604030504040204" pitchFamily="50" charset="-128"/>
          <a:ea typeface="メイリオ" panose="020B0604030504040204" pitchFamily="50" charset="-128"/>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01"/>
        <p:cNvGrpSpPr/>
        <p:nvPr/>
      </p:nvGrpSpPr>
      <p:grpSpPr>
        <a:xfrm>
          <a:off x="0" y="0"/>
          <a:ext cx="0" cy="0"/>
          <a:chOff x="0" y="0"/>
          <a:chExt cx="0" cy="0"/>
        </a:xfrm>
      </p:grpSpPr>
      <p:sp>
        <p:nvSpPr>
          <p:cNvPr id="402" name="Shape 402"/>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spcBef>
                <a:spcPts val="0"/>
              </a:spcBef>
              <a:buClr>
                <a:schemeClr val="dk1"/>
              </a:buClr>
              <a:buSzPct val="100000"/>
              <a:buNone/>
              <a:defRPr sz="3600" b="1">
                <a:solidFill>
                  <a:schemeClr val="dk1"/>
                </a:solidFill>
              </a:defRPr>
            </a:lvl1pPr>
            <a:lvl2pPr>
              <a:spcBef>
                <a:spcPts val="0"/>
              </a:spcBef>
              <a:buClr>
                <a:schemeClr val="dk1"/>
              </a:buClr>
              <a:buSzPct val="100000"/>
              <a:buNone/>
              <a:defRPr sz="3600" b="1">
                <a:solidFill>
                  <a:schemeClr val="dk1"/>
                </a:solidFill>
              </a:defRPr>
            </a:lvl2pPr>
            <a:lvl3pPr>
              <a:spcBef>
                <a:spcPts val="0"/>
              </a:spcBef>
              <a:buClr>
                <a:schemeClr val="dk1"/>
              </a:buClr>
              <a:buSzPct val="100000"/>
              <a:buNone/>
              <a:defRPr sz="3600" b="1">
                <a:solidFill>
                  <a:schemeClr val="dk1"/>
                </a:solidFill>
              </a:defRPr>
            </a:lvl3pPr>
            <a:lvl4pPr>
              <a:spcBef>
                <a:spcPts val="0"/>
              </a:spcBef>
              <a:buClr>
                <a:schemeClr val="dk1"/>
              </a:buClr>
              <a:buSzPct val="100000"/>
              <a:buNone/>
              <a:defRPr sz="3600" b="1">
                <a:solidFill>
                  <a:schemeClr val="dk1"/>
                </a:solidFill>
              </a:defRPr>
            </a:lvl4pPr>
            <a:lvl5pPr>
              <a:spcBef>
                <a:spcPts val="0"/>
              </a:spcBef>
              <a:buClr>
                <a:schemeClr val="dk1"/>
              </a:buClr>
              <a:buSzPct val="100000"/>
              <a:buNone/>
              <a:defRPr sz="3600" b="1">
                <a:solidFill>
                  <a:schemeClr val="dk1"/>
                </a:solidFill>
              </a:defRPr>
            </a:lvl5pPr>
            <a:lvl6pPr>
              <a:spcBef>
                <a:spcPts val="0"/>
              </a:spcBef>
              <a:buClr>
                <a:schemeClr val="dk1"/>
              </a:buClr>
              <a:buSzPct val="100000"/>
              <a:buNone/>
              <a:defRPr sz="3600" b="1">
                <a:solidFill>
                  <a:schemeClr val="dk1"/>
                </a:solidFill>
              </a:defRPr>
            </a:lvl6pPr>
            <a:lvl7pPr>
              <a:spcBef>
                <a:spcPts val="0"/>
              </a:spcBef>
              <a:buClr>
                <a:schemeClr val="dk1"/>
              </a:buClr>
              <a:buSzPct val="100000"/>
              <a:buNone/>
              <a:defRPr sz="3600" b="1">
                <a:solidFill>
                  <a:schemeClr val="dk1"/>
                </a:solidFill>
              </a:defRPr>
            </a:lvl7pPr>
            <a:lvl8pPr>
              <a:spcBef>
                <a:spcPts val="0"/>
              </a:spcBef>
              <a:buClr>
                <a:schemeClr val="dk1"/>
              </a:buClr>
              <a:buSzPct val="100000"/>
              <a:buNone/>
              <a:defRPr sz="3600" b="1">
                <a:solidFill>
                  <a:schemeClr val="dk1"/>
                </a:solidFill>
              </a:defRPr>
            </a:lvl8pPr>
            <a:lvl9pPr>
              <a:spcBef>
                <a:spcPts val="0"/>
              </a:spcBef>
              <a:buClr>
                <a:schemeClr val="dk1"/>
              </a:buClr>
              <a:buSzPct val="100000"/>
              <a:buNone/>
              <a:defRPr sz="3600" b="1">
                <a:solidFill>
                  <a:schemeClr val="dk1"/>
                </a:solidFill>
              </a:defRPr>
            </a:lvl9pPr>
          </a:lstStyle>
          <a:p>
            <a:endParaRPr/>
          </a:p>
        </p:txBody>
      </p:sp>
      <p:sp>
        <p:nvSpPr>
          <p:cNvPr id="403" name="Shape 403"/>
          <p:cNvSpPr txBox="1">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a:spcBef>
                <a:spcPts val="600"/>
              </a:spcBef>
              <a:buClr>
                <a:schemeClr val="dk1"/>
              </a:buClr>
              <a:buSzPct val="100000"/>
              <a:defRPr sz="3000">
                <a:solidFill>
                  <a:schemeClr val="dk1"/>
                </a:solidFill>
              </a:defRPr>
            </a:lvl1pPr>
            <a:lvl2pPr>
              <a:spcBef>
                <a:spcPts val="480"/>
              </a:spcBef>
              <a:buClr>
                <a:schemeClr val="dk1"/>
              </a:buClr>
              <a:buSzPct val="100000"/>
              <a:defRPr sz="2400">
                <a:solidFill>
                  <a:schemeClr val="dk1"/>
                </a:solidFill>
              </a:defRPr>
            </a:lvl2pPr>
            <a:lvl3pPr>
              <a:spcBef>
                <a:spcPts val="480"/>
              </a:spcBef>
              <a:buClr>
                <a:schemeClr val="dk1"/>
              </a:buClr>
              <a:buSzPct val="100000"/>
              <a:defRPr sz="2400">
                <a:solidFill>
                  <a:schemeClr val="dk1"/>
                </a:solidFill>
              </a:defRPr>
            </a:lvl3pPr>
            <a:lvl4pPr>
              <a:spcBef>
                <a:spcPts val="360"/>
              </a:spcBef>
              <a:buClr>
                <a:schemeClr val="dk1"/>
              </a:buClr>
              <a:buSzPct val="100000"/>
              <a:defRPr sz="1800">
                <a:solidFill>
                  <a:schemeClr val="dk1"/>
                </a:solidFill>
              </a:defRPr>
            </a:lvl4pPr>
            <a:lvl5pPr>
              <a:spcBef>
                <a:spcPts val="360"/>
              </a:spcBef>
              <a:buClr>
                <a:schemeClr val="dk1"/>
              </a:buClr>
              <a:buSzPct val="100000"/>
              <a:defRPr sz="1800">
                <a:solidFill>
                  <a:schemeClr val="dk1"/>
                </a:solidFill>
              </a:defRPr>
            </a:lvl5pPr>
            <a:lvl6pPr>
              <a:spcBef>
                <a:spcPts val="360"/>
              </a:spcBef>
              <a:buClr>
                <a:schemeClr val="dk1"/>
              </a:buClr>
              <a:buSzPct val="100000"/>
              <a:defRPr sz="1800">
                <a:solidFill>
                  <a:schemeClr val="dk1"/>
                </a:solidFill>
              </a:defRPr>
            </a:lvl6pPr>
            <a:lvl7pPr>
              <a:spcBef>
                <a:spcPts val="360"/>
              </a:spcBef>
              <a:buClr>
                <a:schemeClr val="dk1"/>
              </a:buClr>
              <a:buSzPct val="100000"/>
              <a:defRPr sz="1800">
                <a:solidFill>
                  <a:schemeClr val="dk1"/>
                </a:solidFill>
              </a:defRPr>
            </a:lvl7pPr>
            <a:lvl8pPr>
              <a:spcBef>
                <a:spcPts val="360"/>
              </a:spcBef>
              <a:buClr>
                <a:schemeClr val="dk1"/>
              </a:buClr>
              <a:buSzPct val="100000"/>
              <a:defRPr sz="1800">
                <a:solidFill>
                  <a:schemeClr val="dk1"/>
                </a:solidFill>
              </a:defRPr>
            </a:lvl8pPr>
            <a:lvl9pPr>
              <a:spcBef>
                <a:spcPts val="360"/>
              </a:spcBef>
              <a:buClr>
                <a:schemeClr val="dk1"/>
              </a:buClr>
              <a:buSzPct val="100000"/>
              <a:defRPr sz="1800">
                <a:solidFill>
                  <a:schemeClr val="dk1"/>
                </a:solidFill>
              </a:defRPr>
            </a:lvl9pPr>
          </a:lstStyle>
          <a:p>
            <a:endParaRPr/>
          </a:p>
        </p:txBody>
      </p:sp>
      <p:sp>
        <p:nvSpPr>
          <p:cNvPr id="404" name="Shape 404"/>
          <p:cNvSpPr txBox="1">
            <a:spLocks noGrp="1"/>
          </p:cNvSpPr>
          <p:nvPr>
            <p:ph type="sldNum" idx="12"/>
          </p:nvPr>
        </p:nvSpPr>
        <p:spPr>
          <a:xfrm>
            <a:off x="8556791" y="6333134"/>
            <a:ext cx="548699" cy="524699"/>
          </a:xfrm>
          <a:prstGeom prst="rect">
            <a:avLst/>
          </a:prstGeom>
          <a:noFill/>
          <a:ln>
            <a:noFill/>
          </a:ln>
        </p:spPr>
        <p:txBody>
          <a:bodyPr lIns="91425" tIns="91425" rIns="91425" bIns="91425" anchor="ctr" anchorCtr="0">
            <a:noAutofit/>
          </a:bodyPr>
          <a:lstStyle/>
          <a:p>
            <a:pPr algn="r">
              <a:spcBef>
                <a:spcPts val="0"/>
              </a:spcBef>
              <a:buNone/>
            </a:pPr>
            <a:fld id="{00000000-1234-1234-1234-123412341234}" type="slidenum">
              <a:rPr lang="ja" sz="1300">
                <a:solidFill>
                  <a:schemeClr val="dk1"/>
                </a:solidFill>
              </a:rPr>
              <a:t>‹#›</a:t>
            </a:fld>
            <a:endParaRPr lang="ja" sz="1300">
              <a:solidFill>
                <a:schemeClr val="dk1"/>
              </a:solidFill>
            </a:endParaRPr>
          </a:p>
        </p:txBody>
      </p:sp>
    </p:spTree>
  </p:cSld>
  <p:clrMap bg1="lt1" tx1="dk1" bg2="dk2" tx2="lt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4"/>
        <p:cNvGrpSpPr/>
        <p:nvPr/>
      </p:nvGrpSpPr>
      <p:grpSpPr>
        <a:xfrm>
          <a:off x="0" y="0"/>
          <a:ext cx="0" cy="0"/>
          <a:chOff x="0" y="0"/>
          <a:chExt cx="0" cy="0"/>
        </a:xfrm>
      </p:grpSpPr>
      <p:sp>
        <p:nvSpPr>
          <p:cNvPr id="5" name="タイトル 1"/>
          <p:cNvSpPr txBox="1">
            <a:spLocks/>
          </p:cNvSpPr>
          <p:nvPr/>
        </p:nvSpPr>
        <p:spPr>
          <a:xfrm>
            <a:off x="1512584" y="4725144"/>
            <a:ext cx="6120680" cy="561968"/>
          </a:xfrm>
          <a:prstGeom prst="rect">
            <a:avLst/>
          </a:prstGeom>
        </p:spPr>
        <p:txBody>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stStyle>
          <a:p>
            <a:r>
              <a:rPr kumimoji="1" lang="ja-JP" altLang="en-US" sz="3200" b="1" dirty="0" smtClean="0">
                <a:solidFill>
                  <a:schemeClr val="accent1"/>
                </a:solidFill>
                <a:latin typeface="メイリオ" panose="020B0604030504040204" pitchFamily="50" charset="-128"/>
                <a:ea typeface="メイリオ" panose="020B0604030504040204" pitchFamily="50" charset="-128"/>
              </a:rPr>
              <a:t>ストレスチェック制度のご案内</a:t>
            </a:r>
            <a:endParaRPr kumimoji="1" lang="en-US" altLang="ja-JP" sz="3200" b="1" dirty="0" smtClean="0">
              <a:solidFill>
                <a:schemeClr val="accent1"/>
              </a:solidFill>
              <a:latin typeface="メイリオ" panose="020B0604030504040204" pitchFamily="50" charset="-128"/>
              <a:ea typeface="メイリオ" panose="020B0604030504040204" pitchFamily="50" charset="-128"/>
            </a:endParaRPr>
          </a:p>
        </p:txBody>
      </p:sp>
      <p:pic>
        <p:nvPicPr>
          <p:cNvPr id="2050" name="Picture 2" descr="K:\フォトショ\Pixta\5914413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688" y="764704"/>
            <a:ext cx="5284751" cy="352454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86"/>
          <p:cNvSpPr/>
          <p:nvPr/>
        </p:nvSpPr>
        <p:spPr>
          <a:xfrm>
            <a:off x="251520" y="404664"/>
            <a:ext cx="8784976" cy="392999"/>
          </a:xfrm>
          <a:prstGeom prst="rect">
            <a:avLst/>
          </a:prstGeom>
          <a:noFill/>
          <a:ln>
            <a:noFill/>
          </a:ln>
        </p:spPr>
        <p:txBody>
          <a:bodyPr lIns="0" tIns="0" rIns="0" bIns="0" anchor="ctr" anchorCtr="0">
            <a:noAutofit/>
          </a:bodyPr>
          <a:lstStyle/>
          <a:p>
            <a:pPr lvl="0">
              <a:buClr>
                <a:srgbClr val="33372F"/>
              </a:buClr>
              <a:buSzPct val="25000"/>
            </a:pPr>
            <a:r>
              <a:rPr lang="ja-JP" altLang="en-US" sz="2000" b="1" dirty="0">
                <a:solidFill>
                  <a:srgbClr val="33372F"/>
                </a:solidFill>
              </a:rPr>
              <a:t>回収した質問票をもとに、医師などの実施者がストレスの程度を評価し、</a:t>
            </a:r>
            <a:r>
              <a:rPr lang="ja-JP" altLang="en-US" sz="2000" b="1" dirty="0" smtClean="0">
                <a:solidFill>
                  <a:srgbClr val="33372F"/>
                </a:solidFill>
              </a:rPr>
              <a:t>高ストレスで</a:t>
            </a:r>
            <a:r>
              <a:rPr lang="ja-JP" altLang="en-US" sz="2000" b="1" dirty="0">
                <a:solidFill>
                  <a:srgbClr val="33372F"/>
                </a:solidFill>
              </a:rPr>
              <a:t>医師の面接指導が必要な者を選びます</a:t>
            </a:r>
            <a:endParaRPr lang="ja" sz="2000" b="1" i="0" u="none" strike="noStrike" cap="none" baseline="0" dirty="0">
              <a:solidFill>
                <a:srgbClr val="33372F"/>
              </a:solidFill>
              <a:sym typeface="Arial"/>
              <a:rtl val="0"/>
            </a:endParaRPr>
          </a:p>
        </p:txBody>
      </p:sp>
      <p:pic>
        <p:nvPicPr>
          <p:cNvPr id="8194" name="Picture 2" descr="E:\150709-1_pd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7535" y="1052736"/>
            <a:ext cx="7202857" cy="4536504"/>
          </a:xfrm>
          <a:prstGeom prst="rect">
            <a:avLst/>
          </a:prstGeom>
          <a:noFill/>
          <a:ln w="15875">
            <a:solidFill>
              <a:schemeClr val="accent1"/>
            </a:solidFill>
          </a:ln>
          <a:extLst>
            <a:ext uri="{909E8E84-426E-40DD-AFC4-6F175D3DCCD1}">
              <a14:hiddenFill xmlns:a14="http://schemas.microsoft.com/office/drawing/2010/main">
                <a:solidFill>
                  <a:srgbClr val="FFFFFF"/>
                </a:solidFill>
              </a14:hiddenFill>
            </a:ext>
          </a:extLst>
        </p:spPr>
      </p:pic>
      <p:sp>
        <p:nvSpPr>
          <p:cNvPr id="3" name="テキスト ボックス 2"/>
          <p:cNvSpPr txBox="1"/>
          <p:nvPr/>
        </p:nvSpPr>
        <p:spPr>
          <a:xfrm>
            <a:off x="665965" y="5589240"/>
            <a:ext cx="8010491" cy="923330"/>
          </a:xfrm>
          <a:prstGeom prst="rect">
            <a:avLst/>
          </a:prstGeom>
          <a:noFill/>
        </p:spPr>
        <p:txBody>
          <a:bodyPr wrap="square" rtlCol="0">
            <a:spAutoFit/>
          </a:bodyPr>
          <a:lstStyle/>
          <a:p>
            <a:r>
              <a:rPr kumimoji="1" lang="ja-JP" altLang="en-US" sz="2000" dirty="0"/>
              <a:t>結果（ストレスの程度の評価結果、高ストレスか否か、医師の面接指導が必要か否か）は</a:t>
            </a:r>
            <a:r>
              <a:rPr kumimoji="1" lang="ja-JP" altLang="en-US" sz="2000" dirty="0" smtClean="0"/>
              <a:t>、実施者から直接</a:t>
            </a:r>
            <a:r>
              <a:rPr kumimoji="1" lang="ja-JP" altLang="en-US" sz="2000" dirty="0"/>
              <a:t>本人に通知されます</a:t>
            </a:r>
            <a:r>
              <a:rPr kumimoji="1" lang="ja-JP" altLang="en-US" sz="2000" dirty="0" smtClean="0"/>
              <a:t>。</a:t>
            </a:r>
            <a:r>
              <a:rPr kumimoji="1" lang="en-US" altLang="ja-JP" sz="2000" dirty="0" smtClean="0"/>
              <a:t/>
            </a:r>
            <a:br>
              <a:rPr kumimoji="1" lang="en-US" altLang="ja-JP" sz="2000" dirty="0" smtClean="0"/>
            </a:br>
            <a:r>
              <a:rPr kumimoji="1" lang="ja-JP" altLang="en-US" b="1" u="sng" dirty="0" smtClean="0">
                <a:solidFill>
                  <a:srgbClr val="FF0000"/>
                </a:solidFill>
              </a:rPr>
              <a:t>結果</a:t>
            </a:r>
            <a:r>
              <a:rPr kumimoji="1" lang="ja-JP" altLang="en-US" b="1" u="sng" dirty="0">
                <a:solidFill>
                  <a:srgbClr val="FF0000"/>
                </a:solidFill>
              </a:rPr>
              <a:t>は企業には返ってきません</a:t>
            </a:r>
            <a:r>
              <a:rPr kumimoji="1" lang="ja-JP" altLang="en-US" b="1" u="sng" dirty="0" smtClean="0">
                <a:solidFill>
                  <a:srgbClr val="FF0000"/>
                </a:solidFill>
              </a:rPr>
              <a:t>。結果</a:t>
            </a:r>
            <a:r>
              <a:rPr kumimoji="1" lang="ja-JP" altLang="en-US" b="1" u="sng" dirty="0">
                <a:solidFill>
                  <a:srgbClr val="FF0000"/>
                </a:solidFill>
              </a:rPr>
              <a:t>を入手するには、結果の通知後、本人の同意が必要です。</a:t>
            </a:r>
          </a:p>
        </p:txBody>
      </p:sp>
      <p:pic>
        <p:nvPicPr>
          <p:cNvPr id="6" name="Picture 2" descr="E:\poin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6051558"/>
            <a:ext cx="630469" cy="5457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87460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pic>
        <p:nvPicPr>
          <p:cNvPr id="3077" name="Picture 5" descr="K:\フォトショ\Pixta\ad1206cc20e8b5228981a178360dcca0_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1195236"/>
            <a:ext cx="11665296" cy="7776864"/>
          </a:xfrm>
          <a:prstGeom prst="rect">
            <a:avLst/>
          </a:prstGeom>
          <a:noFill/>
          <a:extLst>
            <a:ext uri="{909E8E84-426E-40DD-AFC4-6F175D3DCCD1}">
              <a14:hiddenFill xmlns:a14="http://schemas.microsoft.com/office/drawing/2010/main">
                <a:solidFill>
                  <a:srgbClr val="FFFFFF"/>
                </a:solidFill>
              </a14:hiddenFill>
            </a:ext>
          </a:extLst>
        </p:spPr>
      </p:pic>
      <p:sp>
        <p:nvSpPr>
          <p:cNvPr id="73" name="Shape 73"/>
          <p:cNvSpPr/>
          <p:nvPr/>
        </p:nvSpPr>
        <p:spPr>
          <a:xfrm>
            <a:off x="326357" y="-171400"/>
            <a:ext cx="6333875" cy="2952328"/>
          </a:xfrm>
          <a:prstGeom prst="rect">
            <a:avLst/>
          </a:prstGeom>
          <a:noFill/>
          <a:ln>
            <a:noFill/>
          </a:ln>
        </p:spPr>
        <p:txBody>
          <a:bodyPr lIns="0" tIns="0" rIns="0" bIns="0" anchor="ctr" anchorCtr="0">
            <a:noAutofit/>
          </a:bodyPr>
          <a:lstStyle/>
          <a:p>
            <a:pPr lvl="0">
              <a:buClr>
                <a:srgbClr val="34362F"/>
              </a:buClr>
              <a:buSzPct val="25000"/>
            </a:pPr>
            <a:r>
              <a:rPr lang="ja-JP" altLang="en-US" sz="2000" b="1" dirty="0">
                <a:solidFill>
                  <a:srgbClr val="34362F"/>
                </a:solidFill>
              </a:rPr>
              <a:t>ストレスチェック結果で「医師による面接指導が必要」とされた労働者</a:t>
            </a:r>
            <a:r>
              <a:rPr lang="ja-JP" altLang="en-US" sz="2000" b="1" dirty="0" smtClean="0">
                <a:solidFill>
                  <a:srgbClr val="34362F"/>
                </a:solidFill>
              </a:rPr>
              <a:t>から申出が</a:t>
            </a:r>
            <a:r>
              <a:rPr lang="ja-JP" altLang="en-US" sz="2000" b="1" dirty="0">
                <a:solidFill>
                  <a:srgbClr val="34362F"/>
                </a:solidFill>
              </a:rPr>
              <a:t>あった場合は</a:t>
            </a:r>
            <a:r>
              <a:rPr lang="ja-JP" altLang="en-US" sz="2000" b="1" dirty="0" smtClean="0">
                <a:solidFill>
                  <a:srgbClr val="34362F"/>
                </a:solidFill>
              </a:rPr>
              <a:t>、１ヶ月以内に医師</a:t>
            </a:r>
            <a:r>
              <a:rPr lang="ja-JP" altLang="en-US" sz="2000" b="1" dirty="0">
                <a:solidFill>
                  <a:srgbClr val="34362F"/>
                </a:solidFill>
              </a:rPr>
              <a:t>に依頼して面接指導を</a:t>
            </a:r>
            <a:r>
              <a:rPr lang="ja-JP" altLang="en-US" sz="2000" b="1" dirty="0" smtClean="0">
                <a:solidFill>
                  <a:srgbClr val="34362F"/>
                </a:solidFill>
              </a:rPr>
              <a:t>実施しましょう。</a:t>
            </a:r>
            <a:r>
              <a:rPr lang="en-US" altLang="ja-JP" sz="2000" b="1" dirty="0" smtClean="0">
                <a:solidFill>
                  <a:srgbClr val="34362F"/>
                </a:solidFill>
              </a:rPr>
              <a:t/>
            </a:r>
            <a:br>
              <a:rPr lang="en-US" altLang="ja-JP" sz="2000" b="1" dirty="0" smtClean="0">
                <a:solidFill>
                  <a:srgbClr val="34362F"/>
                </a:solidFill>
              </a:rPr>
            </a:br>
            <a:r>
              <a:rPr lang="en-US" altLang="ja-JP" sz="2000" b="1" dirty="0" smtClean="0">
                <a:solidFill>
                  <a:srgbClr val="34362F"/>
                </a:solidFill>
              </a:rPr>
              <a:t/>
            </a:r>
            <a:br>
              <a:rPr lang="en-US" altLang="ja-JP" sz="2000" b="1" dirty="0" smtClean="0">
                <a:solidFill>
                  <a:srgbClr val="34362F"/>
                </a:solidFill>
              </a:rPr>
            </a:br>
            <a:r>
              <a:rPr lang="ja-JP" altLang="en-US" sz="2000" b="1" dirty="0" smtClean="0">
                <a:solidFill>
                  <a:srgbClr val="34362F"/>
                </a:solidFill>
              </a:rPr>
              <a:t>面接</a:t>
            </a:r>
            <a:r>
              <a:rPr lang="ja-JP" altLang="en-US" sz="2000" b="1" dirty="0">
                <a:solidFill>
                  <a:srgbClr val="34362F"/>
                </a:solidFill>
              </a:rPr>
              <a:t>指導を実施した医師から、就業上の措置の必要性の有無</a:t>
            </a:r>
            <a:r>
              <a:rPr lang="ja-JP" altLang="en-US" sz="2000" b="1" dirty="0" smtClean="0">
                <a:solidFill>
                  <a:srgbClr val="34362F"/>
                </a:solidFill>
              </a:rPr>
              <a:t>とその</a:t>
            </a:r>
            <a:r>
              <a:rPr lang="ja-JP" altLang="en-US" sz="2000" b="1" dirty="0">
                <a:solidFill>
                  <a:srgbClr val="34362F"/>
                </a:solidFill>
              </a:rPr>
              <a:t>内容について</a:t>
            </a:r>
            <a:r>
              <a:rPr lang="ja-JP" altLang="en-US" sz="2000" b="1" dirty="0" smtClean="0">
                <a:solidFill>
                  <a:srgbClr val="34362F"/>
                </a:solidFill>
              </a:rPr>
              <a:t>、１ヶ月以内に意見</a:t>
            </a:r>
            <a:r>
              <a:rPr lang="ja-JP" altLang="en-US" sz="2000" b="1" dirty="0">
                <a:solidFill>
                  <a:srgbClr val="34362F"/>
                </a:solidFill>
              </a:rPr>
              <a:t>を</a:t>
            </a:r>
            <a:r>
              <a:rPr lang="ja-JP" altLang="en-US" sz="2000" b="1" dirty="0" smtClean="0">
                <a:solidFill>
                  <a:srgbClr val="34362F"/>
                </a:solidFill>
              </a:rPr>
              <a:t>聴き</a:t>
            </a:r>
            <a:r>
              <a:rPr lang="ja-JP" altLang="en-US" sz="2000" b="1" dirty="0">
                <a:solidFill>
                  <a:srgbClr val="34362F"/>
                </a:solidFill>
              </a:rPr>
              <a:t>、</a:t>
            </a:r>
            <a:r>
              <a:rPr lang="ja-JP" altLang="en-US" sz="2000" b="1" dirty="0" smtClean="0">
                <a:solidFill>
                  <a:srgbClr val="34362F"/>
                </a:solidFill>
              </a:rPr>
              <a:t>それ</a:t>
            </a:r>
            <a:r>
              <a:rPr lang="ja-JP" altLang="en-US" sz="2000" b="1" dirty="0">
                <a:solidFill>
                  <a:srgbClr val="34362F"/>
                </a:solidFill>
              </a:rPr>
              <a:t>を踏まえて、労働時間の短縮など必要な措置を実施しましょう</a:t>
            </a:r>
            <a:r>
              <a:rPr lang="ja-JP" altLang="en-US" sz="2000" b="1" dirty="0" smtClean="0">
                <a:solidFill>
                  <a:srgbClr val="34362F"/>
                </a:solidFill>
              </a:rPr>
              <a:t>。</a:t>
            </a:r>
            <a:endParaRPr lang="en-US" altLang="ja-JP" sz="2000" b="1" dirty="0" smtClean="0">
              <a:solidFill>
                <a:srgbClr val="34362F"/>
              </a:solidFill>
            </a:endParaRPr>
          </a:p>
        </p:txBody>
      </p:sp>
      <p:sp>
        <p:nvSpPr>
          <p:cNvPr id="10" name="正方形/長方形 9"/>
          <p:cNvSpPr/>
          <p:nvPr/>
        </p:nvSpPr>
        <p:spPr>
          <a:xfrm>
            <a:off x="326357" y="4284315"/>
            <a:ext cx="2589459" cy="21602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Shape 73"/>
          <p:cNvSpPr/>
          <p:nvPr/>
        </p:nvSpPr>
        <p:spPr>
          <a:xfrm>
            <a:off x="467544" y="4383385"/>
            <a:ext cx="2374849" cy="1925935"/>
          </a:xfrm>
          <a:prstGeom prst="rect">
            <a:avLst/>
          </a:prstGeom>
          <a:noFill/>
          <a:ln>
            <a:noFill/>
          </a:ln>
        </p:spPr>
        <p:txBody>
          <a:bodyPr lIns="0" tIns="0" rIns="0" bIns="0" anchor="ctr" anchorCtr="0">
            <a:noAutofit/>
          </a:bodyPr>
          <a:lstStyle/>
          <a:p>
            <a:pPr lvl="0">
              <a:buClr>
                <a:srgbClr val="34362F"/>
              </a:buClr>
              <a:buSzPct val="25000"/>
            </a:pPr>
            <a:r>
              <a:rPr lang="ja-JP" altLang="en-US" b="1" dirty="0" smtClean="0">
                <a:solidFill>
                  <a:srgbClr val="34362F"/>
                </a:solidFill>
              </a:rPr>
              <a:t>面接指導の結果は事業所で</a:t>
            </a:r>
            <a:r>
              <a:rPr lang="en-US" altLang="ja-JP" b="1" dirty="0" smtClean="0">
                <a:solidFill>
                  <a:srgbClr val="34362F"/>
                </a:solidFill>
              </a:rPr>
              <a:t/>
            </a:r>
            <a:br>
              <a:rPr lang="en-US" altLang="ja-JP" b="1" dirty="0" smtClean="0">
                <a:solidFill>
                  <a:srgbClr val="34362F"/>
                </a:solidFill>
              </a:rPr>
            </a:br>
            <a:r>
              <a:rPr lang="ja-JP" altLang="en-US" b="1" dirty="0" smtClean="0">
                <a:solidFill>
                  <a:srgbClr val="34362F"/>
                </a:solidFill>
              </a:rPr>
              <a:t>５年間保存しましょう！！</a:t>
            </a:r>
            <a:r>
              <a:rPr lang="en-US" altLang="ja-JP" b="1" dirty="0" smtClean="0">
                <a:solidFill>
                  <a:srgbClr val="34362F"/>
                </a:solidFill>
              </a:rPr>
              <a:t/>
            </a:r>
            <a:br>
              <a:rPr lang="en-US" altLang="ja-JP" b="1" dirty="0" smtClean="0">
                <a:solidFill>
                  <a:srgbClr val="34362F"/>
                </a:solidFill>
              </a:rPr>
            </a:br>
            <a:endParaRPr lang="en-US" altLang="ja-JP" b="1" dirty="0">
              <a:solidFill>
                <a:srgbClr val="34362F"/>
              </a:solidFill>
            </a:endParaRPr>
          </a:p>
          <a:p>
            <a:pPr marL="228600" lvl="0" indent="-228600">
              <a:buClr>
                <a:srgbClr val="34362F"/>
              </a:buClr>
              <a:buSzPct val="100000"/>
              <a:buFont typeface="+mj-lt"/>
              <a:buAutoNum type="arabicPeriod"/>
            </a:pPr>
            <a:r>
              <a:rPr lang="ja-JP" altLang="en-US" sz="1200" b="1" dirty="0" smtClean="0">
                <a:solidFill>
                  <a:srgbClr val="34362F"/>
                </a:solidFill>
              </a:rPr>
              <a:t>実施年月日</a:t>
            </a:r>
            <a:endParaRPr lang="en-US" altLang="ja-JP" sz="1200" b="1" dirty="0">
              <a:solidFill>
                <a:srgbClr val="34362F"/>
              </a:solidFill>
            </a:endParaRPr>
          </a:p>
          <a:p>
            <a:pPr marL="228600" lvl="0" indent="-228600">
              <a:buClr>
                <a:srgbClr val="34362F"/>
              </a:buClr>
              <a:buSzPct val="100000"/>
              <a:buFont typeface="+mj-lt"/>
              <a:buAutoNum type="arabicPeriod"/>
            </a:pPr>
            <a:r>
              <a:rPr lang="ja-JP" altLang="en-US" sz="1200" b="1" dirty="0" smtClean="0">
                <a:solidFill>
                  <a:srgbClr val="34362F"/>
                </a:solidFill>
              </a:rPr>
              <a:t>労働者</a:t>
            </a:r>
            <a:r>
              <a:rPr lang="ja-JP" altLang="en-US" sz="1200" b="1" dirty="0">
                <a:solidFill>
                  <a:srgbClr val="34362F"/>
                </a:solidFill>
              </a:rPr>
              <a:t>の</a:t>
            </a:r>
            <a:r>
              <a:rPr lang="ja-JP" altLang="en-US" sz="1200" b="1" dirty="0" smtClean="0">
                <a:solidFill>
                  <a:srgbClr val="34362F"/>
                </a:solidFill>
              </a:rPr>
              <a:t>氏名</a:t>
            </a:r>
            <a:endParaRPr lang="en-US" altLang="ja-JP" sz="1200" b="1" dirty="0">
              <a:solidFill>
                <a:srgbClr val="34362F"/>
              </a:solidFill>
            </a:endParaRPr>
          </a:p>
          <a:p>
            <a:pPr marL="228600" lvl="0" indent="-228600">
              <a:buClr>
                <a:srgbClr val="34362F"/>
              </a:buClr>
              <a:buSzPct val="100000"/>
              <a:buFont typeface="+mj-lt"/>
              <a:buAutoNum type="arabicPeriod"/>
            </a:pPr>
            <a:r>
              <a:rPr lang="ja-JP" altLang="en-US" sz="1200" b="1" dirty="0" smtClean="0">
                <a:solidFill>
                  <a:srgbClr val="34362F"/>
                </a:solidFill>
              </a:rPr>
              <a:t>面接</a:t>
            </a:r>
            <a:r>
              <a:rPr lang="ja-JP" altLang="en-US" sz="1200" b="1" dirty="0">
                <a:solidFill>
                  <a:srgbClr val="34362F"/>
                </a:solidFill>
              </a:rPr>
              <a:t>指導を行った医師の</a:t>
            </a:r>
            <a:r>
              <a:rPr lang="ja-JP" altLang="en-US" sz="1200" b="1" dirty="0" smtClean="0">
                <a:solidFill>
                  <a:srgbClr val="34362F"/>
                </a:solidFill>
              </a:rPr>
              <a:t>氏名</a:t>
            </a:r>
            <a:endParaRPr lang="en-US" altLang="ja-JP" sz="1200" b="1" dirty="0">
              <a:solidFill>
                <a:srgbClr val="34362F"/>
              </a:solidFill>
            </a:endParaRPr>
          </a:p>
          <a:p>
            <a:pPr marL="228600" lvl="0" indent="-228600">
              <a:buClr>
                <a:srgbClr val="34362F"/>
              </a:buClr>
              <a:buSzPct val="100000"/>
              <a:buFont typeface="+mj-lt"/>
              <a:buAutoNum type="arabicPeriod"/>
            </a:pPr>
            <a:r>
              <a:rPr lang="ja-JP" altLang="en-US" sz="1200" b="1" dirty="0" smtClean="0">
                <a:solidFill>
                  <a:srgbClr val="34362F"/>
                </a:solidFill>
              </a:rPr>
              <a:t>労働者</a:t>
            </a:r>
            <a:r>
              <a:rPr lang="ja-JP" altLang="en-US" sz="1200" b="1" dirty="0">
                <a:solidFill>
                  <a:srgbClr val="34362F"/>
                </a:solidFill>
              </a:rPr>
              <a:t>の勤務の状況、ストレスの状況、その他の心身の</a:t>
            </a:r>
            <a:r>
              <a:rPr lang="ja-JP" altLang="en-US" sz="1200" b="1" dirty="0" smtClean="0">
                <a:solidFill>
                  <a:srgbClr val="34362F"/>
                </a:solidFill>
              </a:rPr>
              <a:t>状況</a:t>
            </a:r>
            <a:endParaRPr lang="en-US" altLang="ja-JP" sz="1200" b="1" dirty="0">
              <a:solidFill>
                <a:srgbClr val="34362F"/>
              </a:solidFill>
            </a:endParaRPr>
          </a:p>
          <a:p>
            <a:pPr marL="228600" lvl="0" indent="-228600">
              <a:buClr>
                <a:srgbClr val="34362F"/>
              </a:buClr>
              <a:buSzPct val="100000"/>
              <a:buFont typeface="+mj-lt"/>
              <a:buAutoNum type="arabicPeriod"/>
            </a:pPr>
            <a:r>
              <a:rPr lang="ja-JP" altLang="en-US" sz="1200" b="1" dirty="0" smtClean="0">
                <a:solidFill>
                  <a:srgbClr val="34362F"/>
                </a:solidFill>
              </a:rPr>
              <a:t>就業上</a:t>
            </a:r>
            <a:r>
              <a:rPr lang="ja-JP" altLang="en-US" sz="1200" b="1" dirty="0">
                <a:solidFill>
                  <a:srgbClr val="34362F"/>
                </a:solidFill>
              </a:rPr>
              <a:t>の措置に関する医師の意見</a:t>
            </a:r>
            <a:endParaRPr lang="ja" sz="1200" b="1" i="0" u="none" strike="noStrike" cap="none" baseline="0" dirty="0">
              <a:solidFill>
                <a:srgbClr val="34362F"/>
              </a:solidFill>
              <a:sym typeface="Arial"/>
              <a:rtl val="0"/>
            </a:endParaRPr>
          </a:p>
        </p:txBody>
      </p:sp>
      <p:pic>
        <p:nvPicPr>
          <p:cNvPr id="7" name="Picture 2" descr="E:\point.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723" y="4323366"/>
            <a:ext cx="630469" cy="5457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0827172"/>
      </p:ext>
    </p:extLst>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pic>
        <p:nvPicPr>
          <p:cNvPr id="10242" name="Picture 2" descr="K:\フォトショ\Pixta\3401171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9477" y="1700808"/>
            <a:ext cx="6454851" cy="4301553"/>
          </a:xfrm>
          <a:prstGeom prst="rect">
            <a:avLst/>
          </a:prstGeom>
          <a:noFill/>
          <a:extLst>
            <a:ext uri="{909E8E84-426E-40DD-AFC4-6F175D3DCCD1}">
              <a14:hiddenFill xmlns:a14="http://schemas.microsoft.com/office/drawing/2010/main">
                <a:solidFill>
                  <a:srgbClr val="FFFFFF"/>
                </a:solidFill>
              </a14:hiddenFill>
            </a:ext>
          </a:extLst>
        </p:spPr>
      </p:pic>
      <p:sp>
        <p:nvSpPr>
          <p:cNvPr id="73" name="Shape 73"/>
          <p:cNvSpPr/>
          <p:nvPr/>
        </p:nvSpPr>
        <p:spPr>
          <a:xfrm>
            <a:off x="323528" y="404664"/>
            <a:ext cx="8496944" cy="1152128"/>
          </a:xfrm>
          <a:prstGeom prst="rect">
            <a:avLst/>
          </a:prstGeom>
          <a:noFill/>
          <a:ln>
            <a:noFill/>
          </a:ln>
        </p:spPr>
        <p:txBody>
          <a:bodyPr lIns="0" tIns="0" rIns="0" bIns="0" anchor="ctr" anchorCtr="0">
            <a:noAutofit/>
          </a:bodyPr>
          <a:lstStyle/>
          <a:p>
            <a:pPr lvl="0">
              <a:buClr>
                <a:srgbClr val="34362F"/>
              </a:buClr>
              <a:buSzPct val="25000"/>
            </a:pPr>
            <a:r>
              <a:rPr lang="ja-JP" altLang="en-US" sz="2000" b="1" dirty="0">
                <a:solidFill>
                  <a:srgbClr val="34362F"/>
                </a:solidFill>
              </a:rPr>
              <a:t>ストレスチェックの実施者に、ストレスチェック結果を一定規模の集団（部、課、グループなど）</a:t>
            </a:r>
            <a:r>
              <a:rPr lang="ja-JP" altLang="en-US" sz="2000" b="1" dirty="0" smtClean="0">
                <a:solidFill>
                  <a:srgbClr val="34362F"/>
                </a:solidFill>
              </a:rPr>
              <a:t>ごとに</a:t>
            </a:r>
            <a:r>
              <a:rPr lang="ja-JP" altLang="en-US" sz="2000" b="1" dirty="0">
                <a:solidFill>
                  <a:srgbClr val="34362F"/>
                </a:solidFill>
              </a:rPr>
              <a:t>、</a:t>
            </a:r>
            <a:r>
              <a:rPr lang="ja-JP" altLang="en-US" sz="2000" b="1" dirty="0" smtClean="0">
                <a:solidFill>
                  <a:srgbClr val="34362F"/>
                </a:solidFill>
              </a:rPr>
              <a:t>質問票</a:t>
            </a:r>
            <a:r>
              <a:rPr lang="ja-JP" altLang="en-US" sz="2000" b="1" dirty="0">
                <a:solidFill>
                  <a:srgbClr val="34362F"/>
                </a:solidFill>
              </a:rPr>
              <a:t>の項目ごとの平均値などを求めて、比較するなどの方法で、どの集団が、どういったストレスの状況なのかを調べましょう</a:t>
            </a:r>
            <a:r>
              <a:rPr lang="ja-JP" altLang="en-US" sz="2000" b="1" dirty="0" smtClean="0">
                <a:solidFill>
                  <a:srgbClr val="34362F"/>
                </a:solidFill>
              </a:rPr>
              <a:t>。そして、結果</a:t>
            </a:r>
            <a:r>
              <a:rPr lang="ja-JP" altLang="en-US" sz="2000" b="1" dirty="0">
                <a:solidFill>
                  <a:srgbClr val="34362F"/>
                </a:solidFill>
              </a:rPr>
              <a:t>を提供してもらいましょう</a:t>
            </a:r>
            <a:r>
              <a:rPr lang="ja-JP" altLang="en-US" sz="2000" b="1" dirty="0" smtClean="0">
                <a:solidFill>
                  <a:srgbClr val="34362F"/>
                </a:solidFill>
              </a:rPr>
              <a:t>。</a:t>
            </a:r>
            <a:endParaRPr lang="en-US" altLang="ja-JP" sz="2000" b="1" dirty="0" smtClean="0">
              <a:solidFill>
                <a:srgbClr val="34362F"/>
              </a:solidFill>
            </a:endParaRPr>
          </a:p>
        </p:txBody>
      </p:sp>
      <p:sp>
        <p:nvSpPr>
          <p:cNvPr id="28" name="Shape 73"/>
          <p:cNvSpPr/>
          <p:nvPr/>
        </p:nvSpPr>
        <p:spPr>
          <a:xfrm>
            <a:off x="971600" y="6093296"/>
            <a:ext cx="7776864" cy="288032"/>
          </a:xfrm>
          <a:prstGeom prst="rect">
            <a:avLst/>
          </a:prstGeom>
          <a:noFill/>
          <a:ln>
            <a:noFill/>
          </a:ln>
        </p:spPr>
        <p:txBody>
          <a:bodyPr lIns="0" tIns="0" rIns="0" bIns="0" anchor="ctr" anchorCtr="0">
            <a:noAutofit/>
          </a:bodyPr>
          <a:lstStyle/>
          <a:p>
            <a:pPr lvl="0">
              <a:buClr>
                <a:srgbClr val="34362F"/>
              </a:buClr>
              <a:buSzPct val="25000"/>
            </a:pPr>
            <a:r>
              <a:rPr lang="ja-JP" altLang="en-US" b="1" dirty="0" smtClean="0">
                <a:solidFill>
                  <a:srgbClr val="FF0000"/>
                </a:solidFill>
              </a:rPr>
              <a:t>集団</a:t>
            </a:r>
            <a:r>
              <a:rPr lang="ja-JP" altLang="en-US" b="1" dirty="0">
                <a:solidFill>
                  <a:srgbClr val="FF0000"/>
                </a:solidFill>
              </a:rPr>
              <a:t>規模が</a:t>
            </a:r>
            <a:r>
              <a:rPr lang="en-US" altLang="ja-JP" b="1" dirty="0">
                <a:solidFill>
                  <a:srgbClr val="FF0000"/>
                </a:solidFill>
              </a:rPr>
              <a:t>10</a:t>
            </a:r>
            <a:r>
              <a:rPr lang="ja-JP" altLang="en-US" b="1" dirty="0">
                <a:solidFill>
                  <a:srgbClr val="FF0000"/>
                </a:solidFill>
              </a:rPr>
              <a:t>人未満の場合は、個人特定されるおそれがあるので、全員の同意がない限り、結果の提供を受けてはいけません。原則</a:t>
            </a:r>
            <a:r>
              <a:rPr lang="en-US" altLang="ja-JP" b="1" dirty="0">
                <a:solidFill>
                  <a:srgbClr val="FF0000"/>
                </a:solidFill>
              </a:rPr>
              <a:t>10</a:t>
            </a:r>
            <a:r>
              <a:rPr lang="ja-JP" altLang="en-US" b="1" dirty="0">
                <a:solidFill>
                  <a:srgbClr val="FF0000"/>
                </a:solidFill>
              </a:rPr>
              <a:t>人以上の集団を集計の対象としましょう。</a:t>
            </a:r>
            <a:endParaRPr lang="en-US" altLang="ja-JP" b="1" dirty="0">
              <a:solidFill>
                <a:srgbClr val="FF0000"/>
              </a:solidFill>
            </a:endParaRPr>
          </a:p>
        </p:txBody>
      </p:sp>
      <p:pic>
        <p:nvPicPr>
          <p:cNvPr id="6" name="Picture 2" descr="E:\point.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6051558"/>
            <a:ext cx="630469" cy="5457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2113743"/>
      </p:ext>
    </p:extLst>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0"/>
        <p:cNvGrpSpPr/>
        <p:nvPr/>
      </p:nvGrpSpPr>
      <p:grpSpPr>
        <a:xfrm>
          <a:off x="0" y="0"/>
          <a:ext cx="0" cy="0"/>
          <a:chOff x="0" y="0"/>
          <a:chExt cx="0" cy="0"/>
        </a:xfrm>
      </p:grpSpPr>
      <p:sp>
        <p:nvSpPr>
          <p:cNvPr id="42" name="Shape 42"/>
          <p:cNvSpPr/>
          <p:nvPr/>
        </p:nvSpPr>
        <p:spPr>
          <a:xfrm>
            <a:off x="366473" y="106632"/>
            <a:ext cx="1812600" cy="108300"/>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rgbClr val="FFFFFF"/>
              </a:buClr>
              <a:buSzPct val="25000"/>
              <a:buFont typeface="Arial"/>
              <a:buNone/>
            </a:pPr>
            <a:r>
              <a:rPr lang="ja-JP" altLang="en-US" sz="600" b="1" dirty="0" smtClean="0">
                <a:solidFill>
                  <a:srgbClr val="FFFFFF"/>
                </a:solidFill>
                <a:rtl val="0"/>
              </a:rPr>
              <a:t>ストレスチェック制度　導入の背景</a:t>
            </a:r>
            <a:endParaRPr lang="ja" sz="600" b="1" i="0" u="none" strike="noStrike" cap="none" baseline="0" dirty="0">
              <a:solidFill>
                <a:srgbClr val="FFFFFF"/>
              </a:solidFill>
              <a:latin typeface="Arial"/>
              <a:ea typeface="Arial"/>
              <a:cs typeface="Arial"/>
              <a:sym typeface="Arial"/>
              <a:rtl val="0"/>
            </a:endParaRPr>
          </a:p>
        </p:txBody>
      </p:sp>
      <p:sp>
        <p:nvSpPr>
          <p:cNvPr id="49" name="Shape 49"/>
          <p:cNvSpPr/>
          <p:nvPr/>
        </p:nvSpPr>
        <p:spPr>
          <a:xfrm>
            <a:off x="366473" y="1196752"/>
            <a:ext cx="2678699" cy="446400"/>
          </a:xfrm>
          <a:prstGeom prst="roundRect">
            <a:avLst>
              <a:gd name="adj" fmla="val 16667"/>
            </a:avLst>
          </a:prstGeom>
          <a:solidFill>
            <a:schemeClr val="accent1"/>
          </a:solidFill>
          <a:ln>
            <a:solidFill>
              <a:schemeClr val="accent1"/>
            </a:solid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50" name="Shape 50"/>
          <p:cNvSpPr/>
          <p:nvPr/>
        </p:nvSpPr>
        <p:spPr>
          <a:xfrm>
            <a:off x="489322" y="1290052"/>
            <a:ext cx="2432999" cy="259799"/>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FFFFFF"/>
              </a:buClr>
              <a:buSzPct val="25000"/>
              <a:buFont typeface="Arial"/>
              <a:buNone/>
            </a:pPr>
            <a:r>
              <a:rPr lang="ja-JP" altLang="en-US" sz="2000" b="0" i="0" u="none" strike="noStrike" cap="none" baseline="0" dirty="0" smtClean="0">
                <a:solidFill>
                  <a:srgbClr val="FFFFFF"/>
                </a:solidFill>
                <a:latin typeface="Arial"/>
                <a:ea typeface="Arial"/>
                <a:cs typeface="Arial"/>
                <a:sym typeface="Arial"/>
                <a:rtl val="0"/>
              </a:rPr>
              <a:t>プライバシーの保護</a:t>
            </a:r>
            <a:endParaRPr lang="ja" sz="2000" b="0" i="0" u="none" strike="noStrike" cap="none" baseline="0" dirty="0">
              <a:solidFill>
                <a:srgbClr val="FFFFFF"/>
              </a:solidFill>
              <a:latin typeface="Arial"/>
              <a:ea typeface="Arial"/>
              <a:cs typeface="Arial"/>
              <a:sym typeface="Arial"/>
              <a:rtl val="0"/>
            </a:endParaRPr>
          </a:p>
        </p:txBody>
      </p:sp>
      <p:sp>
        <p:nvSpPr>
          <p:cNvPr id="48" name="Shape 48"/>
          <p:cNvSpPr/>
          <p:nvPr/>
        </p:nvSpPr>
        <p:spPr>
          <a:xfrm>
            <a:off x="251521" y="4683464"/>
            <a:ext cx="4032448" cy="689752"/>
          </a:xfrm>
          <a:prstGeom prst="rect">
            <a:avLst/>
          </a:prstGeom>
          <a:noFill/>
          <a:ln>
            <a:noFill/>
          </a:ln>
        </p:spPr>
        <p:txBody>
          <a:bodyPr lIns="0" tIns="0" rIns="0" bIns="0" anchor="ctr" anchorCtr="0">
            <a:noAutofit/>
          </a:bodyPr>
          <a:lstStyle/>
          <a:p>
            <a:pPr marL="285750" lvl="0" indent="-285750">
              <a:lnSpc>
                <a:spcPct val="115000"/>
              </a:lnSpc>
              <a:buClr>
                <a:srgbClr val="FF4013"/>
              </a:buClr>
              <a:buSzPct val="100000"/>
              <a:buFont typeface="Arial" panose="020B0604020202020204" pitchFamily="34" charset="0"/>
              <a:buChar char="•"/>
            </a:pPr>
            <a:r>
              <a:rPr lang="ja-JP" altLang="en-US" dirty="0" smtClean="0">
                <a:solidFill>
                  <a:schemeClr val="tx1"/>
                </a:solidFill>
              </a:rPr>
              <a:t>事</a:t>
            </a:r>
            <a:r>
              <a:rPr lang="ja-JP" altLang="en-US" dirty="0">
                <a:solidFill>
                  <a:schemeClr val="tx1"/>
                </a:solidFill>
              </a:rPr>
              <a:t>業者がストレスチェック制度に関する労働者の秘密を不正に入手するようなことが</a:t>
            </a:r>
            <a:r>
              <a:rPr lang="ja-JP" altLang="en-US" dirty="0" smtClean="0">
                <a:solidFill>
                  <a:schemeClr val="tx1"/>
                </a:solidFill>
              </a:rPr>
              <a:t>あっては</a:t>
            </a:r>
            <a:r>
              <a:rPr lang="ja-JP" altLang="en-US" dirty="0">
                <a:solidFill>
                  <a:schemeClr val="tx1"/>
                </a:solidFill>
              </a:rPr>
              <a:t>なりません</a:t>
            </a:r>
            <a:r>
              <a:rPr lang="ja-JP" altLang="en-US" dirty="0" smtClean="0">
                <a:solidFill>
                  <a:schemeClr val="tx1"/>
                </a:solidFill>
              </a:rPr>
              <a:t>。</a:t>
            </a:r>
            <a:endParaRPr lang="en-US" altLang="ja-JP" dirty="0">
              <a:solidFill>
                <a:schemeClr val="tx1"/>
              </a:solidFill>
            </a:endParaRPr>
          </a:p>
          <a:p>
            <a:pPr marL="285750" lvl="0" indent="-285750">
              <a:lnSpc>
                <a:spcPct val="115000"/>
              </a:lnSpc>
              <a:buClr>
                <a:srgbClr val="FF4013"/>
              </a:buClr>
              <a:buSzPct val="100000"/>
              <a:buFont typeface="Arial" panose="020B0604020202020204" pitchFamily="34" charset="0"/>
              <a:buChar char="•"/>
            </a:pPr>
            <a:r>
              <a:rPr lang="ja-JP" altLang="en-US" dirty="0" smtClean="0">
                <a:solidFill>
                  <a:schemeClr val="tx1"/>
                </a:solidFill>
              </a:rPr>
              <a:t>ストレスチェック</a:t>
            </a:r>
            <a:r>
              <a:rPr lang="ja-JP" altLang="en-US" dirty="0">
                <a:solidFill>
                  <a:schemeClr val="tx1"/>
                </a:solidFill>
              </a:rPr>
              <a:t>や面接指導で個人の情報を取り扱った者（実施者とその補助をする実施事務従事者）には、法律で守秘義務が課され、違反した場合は刑罰の対象となります</a:t>
            </a:r>
            <a:r>
              <a:rPr lang="ja-JP" altLang="en-US" dirty="0" smtClean="0">
                <a:solidFill>
                  <a:schemeClr val="tx1"/>
                </a:solidFill>
              </a:rPr>
              <a:t>。</a:t>
            </a:r>
            <a:endParaRPr lang="en-US" altLang="ja-JP" dirty="0">
              <a:solidFill>
                <a:schemeClr val="tx1"/>
              </a:solidFill>
            </a:endParaRPr>
          </a:p>
          <a:p>
            <a:pPr marL="285750" lvl="0" indent="-285750">
              <a:lnSpc>
                <a:spcPct val="115000"/>
              </a:lnSpc>
              <a:buClr>
                <a:srgbClr val="FF4013"/>
              </a:buClr>
              <a:buSzPct val="100000"/>
              <a:buFont typeface="Arial" panose="020B0604020202020204" pitchFamily="34" charset="0"/>
              <a:buChar char="•"/>
            </a:pPr>
            <a:r>
              <a:rPr lang="ja-JP" altLang="en-US" dirty="0" smtClean="0">
                <a:solidFill>
                  <a:schemeClr val="tx1"/>
                </a:solidFill>
              </a:rPr>
              <a:t>事</a:t>
            </a:r>
            <a:r>
              <a:rPr lang="ja-JP" altLang="en-US" dirty="0">
                <a:solidFill>
                  <a:schemeClr val="tx1"/>
                </a:solidFill>
              </a:rPr>
              <a:t>業者に提供されたストレスチェック結果や面接指導結果などの個人情報は、適切に管理し、社内で共有する場合にも、必要最小限の範囲にとどめましょう</a:t>
            </a:r>
            <a:r>
              <a:rPr lang="ja-JP" altLang="en-US" dirty="0" smtClean="0">
                <a:solidFill>
                  <a:schemeClr val="tx1"/>
                </a:solidFill>
              </a:rPr>
              <a:t>。</a:t>
            </a:r>
            <a:endParaRPr lang="en-US" altLang="ja-JP" dirty="0">
              <a:solidFill>
                <a:schemeClr val="tx1"/>
              </a:solidFill>
            </a:endParaRPr>
          </a:p>
        </p:txBody>
      </p:sp>
      <p:pic>
        <p:nvPicPr>
          <p:cNvPr id="11266" name="Picture 2" descr="K:\フォトショ\Pixta\pixta_12857414_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772816"/>
            <a:ext cx="4347653" cy="1800200"/>
          </a:xfrm>
          <a:prstGeom prst="rect">
            <a:avLst/>
          </a:prstGeom>
          <a:noFill/>
          <a:extLst>
            <a:ext uri="{909E8E84-426E-40DD-AFC4-6F175D3DCCD1}">
              <a14:hiddenFill xmlns:a14="http://schemas.microsoft.com/office/drawing/2010/main">
                <a:solidFill>
                  <a:srgbClr val="FFFFFF"/>
                </a:solidFill>
              </a14:hiddenFill>
            </a:ext>
          </a:extLst>
        </p:spPr>
      </p:pic>
      <p:sp>
        <p:nvSpPr>
          <p:cNvPr id="10" name="Shape 73"/>
          <p:cNvSpPr/>
          <p:nvPr/>
        </p:nvSpPr>
        <p:spPr>
          <a:xfrm>
            <a:off x="323528" y="260648"/>
            <a:ext cx="4032448" cy="715691"/>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rgbClr val="34362F"/>
              </a:buClr>
              <a:buSzPct val="25000"/>
              <a:buFont typeface="Arial"/>
              <a:buNone/>
            </a:pPr>
            <a:r>
              <a:rPr lang="ja-JP" altLang="en-US" sz="2400" b="1" i="0" u="none" strike="noStrike" cap="none" baseline="0" dirty="0" smtClean="0">
                <a:solidFill>
                  <a:srgbClr val="34362F"/>
                </a:solidFill>
                <a:sym typeface="Arial"/>
                <a:rtl val="0"/>
              </a:rPr>
              <a:t>気を付けなければいけない</a:t>
            </a:r>
            <a:r>
              <a:rPr lang="en-US" altLang="ja-JP" sz="2400" b="1" i="0" u="none" strike="noStrike" cap="none" baseline="0" dirty="0" smtClean="0">
                <a:solidFill>
                  <a:srgbClr val="34362F"/>
                </a:solidFill>
                <a:sym typeface="Arial"/>
                <a:rtl val="0"/>
              </a:rPr>
              <a:t/>
            </a:r>
            <a:br>
              <a:rPr lang="en-US" altLang="ja-JP" sz="2400" b="1" i="0" u="none" strike="noStrike" cap="none" baseline="0" dirty="0" smtClean="0">
                <a:solidFill>
                  <a:srgbClr val="34362F"/>
                </a:solidFill>
                <a:sym typeface="Arial"/>
                <a:rtl val="0"/>
              </a:rPr>
            </a:br>
            <a:r>
              <a:rPr lang="ja-JP" altLang="en-US" sz="2400" b="1" i="0" u="none" strike="noStrike" cap="none" baseline="0" dirty="0" smtClean="0">
                <a:solidFill>
                  <a:srgbClr val="34362F"/>
                </a:solidFill>
                <a:sym typeface="Arial"/>
                <a:rtl val="0"/>
              </a:rPr>
              <a:t>ポイント　其の１</a:t>
            </a:r>
            <a:endParaRPr lang="en-US" altLang="ja-JP" sz="2400" b="1" i="0" u="none" strike="noStrike" cap="none" baseline="0" dirty="0" smtClean="0">
              <a:solidFill>
                <a:srgbClr val="34362F"/>
              </a:solidFill>
              <a:sym typeface="Arial"/>
              <a:rtl val="0"/>
            </a:endParaRPr>
          </a:p>
        </p:txBody>
      </p:sp>
      <p:sp>
        <p:nvSpPr>
          <p:cNvPr id="11" name="Shape 42"/>
          <p:cNvSpPr/>
          <p:nvPr/>
        </p:nvSpPr>
        <p:spPr>
          <a:xfrm>
            <a:off x="4830969" y="188640"/>
            <a:ext cx="1812600" cy="108300"/>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rgbClr val="FFFFFF"/>
              </a:buClr>
              <a:buSzPct val="25000"/>
              <a:buFont typeface="Arial"/>
              <a:buNone/>
            </a:pPr>
            <a:r>
              <a:rPr lang="ja-JP" altLang="en-US" sz="600" b="1" dirty="0" smtClean="0">
                <a:solidFill>
                  <a:srgbClr val="FFFFFF"/>
                </a:solidFill>
                <a:rtl val="0"/>
              </a:rPr>
              <a:t>ストレスチェック制度　導入の背景</a:t>
            </a:r>
            <a:endParaRPr lang="ja" sz="600" b="1" i="0" u="none" strike="noStrike" cap="none" baseline="0" dirty="0">
              <a:solidFill>
                <a:srgbClr val="FFFFFF"/>
              </a:solidFill>
              <a:latin typeface="Arial"/>
              <a:ea typeface="Arial"/>
              <a:cs typeface="Arial"/>
              <a:sym typeface="Arial"/>
              <a:rtl val="0"/>
            </a:endParaRPr>
          </a:p>
        </p:txBody>
      </p:sp>
      <p:sp>
        <p:nvSpPr>
          <p:cNvPr id="12" name="Shape 49"/>
          <p:cNvSpPr/>
          <p:nvPr/>
        </p:nvSpPr>
        <p:spPr>
          <a:xfrm>
            <a:off x="4830969" y="1278760"/>
            <a:ext cx="2678699" cy="446400"/>
          </a:xfrm>
          <a:prstGeom prst="roundRect">
            <a:avLst>
              <a:gd name="adj" fmla="val 16667"/>
            </a:avLst>
          </a:prstGeom>
          <a:solidFill>
            <a:schemeClr val="accent1"/>
          </a:solidFill>
          <a:ln>
            <a:solidFill>
              <a:schemeClr val="accent1"/>
            </a:solid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3" name="Shape 50"/>
          <p:cNvSpPr/>
          <p:nvPr/>
        </p:nvSpPr>
        <p:spPr>
          <a:xfrm>
            <a:off x="4953818" y="1372060"/>
            <a:ext cx="2432999" cy="259799"/>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FFFFFF"/>
              </a:buClr>
              <a:buSzPct val="25000"/>
              <a:buFont typeface="Arial"/>
              <a:buNone/>
            </a:pPr>
            <a:r>
              <a:rPr lang="ja-JP" altLang="en-US" sz="2000" dirty="0" smtClean="0">
                <a:solidFill>
                  <a:srgbClr val="FFFFFF"/>
                </a:solidFill>
              </a:rPr>
              <a:t>不利益取扱の防止</a:t>
            </a:r>
            <a:endParaRPr lang="ja" sz="2000" b="0" i="0" u="none" strike="noStrike" cap="none" baseline="0" dirty="0">
              <a:solidFill>
                <a:srgbClr val="FFFFFF"/>
              </a:solidFill>
              <a:sym typeface="Arial"/>
              <a:rtl val="0"/>
            </a:endParaRPr>
          </a:p>
        </p:txBody>
      </p:sp>
      <p:sp>
        <p:nvSpPr>
          <p:cNvPr id="14" name="Shape 48"/>
          <p:cNvSpPr/>
          <p:nvPr/>
        </p:nvSpPr>
        <p:spPr>
          <a:xfrm>
            <a:off x="4932040" y="4653136"/>
            <a:ext cx="4032448" cy="689752"/>
          </a:xfrm>
          <a:prstGeom prst="rect">
            <a:avLst/>
          </a:prstGeom>
          <a:noFill/>
          <a:ln>
            <a:noFill/>
          </a:ln>
        </p:spPr>
        <p:txBody>
          <a:bodyPr lIns="0" tIns="0" rIns="0" bIns="0" anchor="ctr" anchorCtr="0">
            <a:noAutofit/>
          </a:bodyPr>
          <a:lstStyle/>
          <a:p>
            <a:pPr lvl="0">
              <a:lnSpc>
                <a:spcPct val="115000"/>
              </a:lnSpc>
              <a:buClr>
                <a:srgbClr val="FF4013"/>
              </a:buClr>
              <a:buSzPct val="100000"/>
            </a:pPr>
            <a:r>
              <a:rPr lang="ja-JP" altLang="en-US" dirty="0">
                <a:solidFill>
                  <a:schemeClr val="tx1"/>
                </a:solidFill>
              </a:rPr>
              <a:t>次のことを理由に労働者に対して不利益な取扱い</a:t>
            </a:r>
            <a:r>
              <a:rPr lang="ja-JP" altLang="en-US" dirty="0" smtClean="0">
                <a:solidFill>
                  <a:schemeClr val="tx1"/>
                </a:solidFill>
              </a:rPr>
              <a:t>を行ってはいけません。</a:t>
            </a:r>
            <a:endParaRPr lang="en-US" altLang="ja-JP" dirty="0" smtClean="0">
              <a:solidFill>
                <a:schemeClr val="tx1"/>
              </a:solidFill>
            </a:endParaRPr>
          </a:p>
          <a:p>
            <a:pPr marL="285750" lvl="0" indent="-285750">
              <a:lnSpc>
                <a:spcPct val="115000"/>
              </a:lnSpc>
              <a:buClr>
                <a:srgbClr val="FF4013"/>
              </a:buClr>
              <a:buSzPct val="100000"/>
              <a:buFont typeface="Arial" panose="020B0604020202020204" pitchFamily="34" charset="0"/>
              <a:buChar char="•"/>
            </a:pPr>
            <a:r>
              <a:rPr lang="ja-JP" altLang="en-US" dirty="0" smtClean="0">
                <a:solidFill>
                  <a:schemeClr val="tx1"/>
                </a:solidFill>
              </a:rPr>
              <a:t>医師</a:t>
            </a:r>
            <a:r>
              <a:rPr lang="ja-JP" altLang="en-US" dirty="0">
                <a:solidFill>
                  <a:schemeClr val="tx1"/>
                </a:solidFill>
              </a:rPr>
              <a:t>による面接指導を受けたい旨の申出を行った</a:t>
            </a:r>
            <a:r>
              <a:rPr lang="ja-JP" altLang="en-US" dirty="0" smtClean="0">
                <a:solidFill>
                  <a:schemeClr val="tx1"/>
                </a:solidFill>
              </a:rPr>
              <a:t>こと</a:t>
            </a:r>
            <a:endParaRPr lang="en-US" altLang="ja-JP" dirty="0" smtClean="0">
              <a:solidFill>
                <a:schemeClr val="tx1"/>
              </a:solidFill>
            </a:endParaRPr>
          </a:p>
          <a:p>
            <a:pPr marL="285750" lvl="0" indent="-285750">
              <a:lnSpc>
                <a:spcPct val="115000"/>
              </a:lnSpc>
              <a:buClr>
                <a:srgbClr val="FF4013"/>
              </a:buClr>
              <a:buSzPct val="100000"/>
              <a:buFont typeface="Arial" panose="020B0604020202020204" pitchFamily="34" charset="0"/>
              <a:buChar char="•"/>
            </a:pPr>
            <a:r>
              <a:rPr lang="ja-JP" altLang="en-US" dirty="0" smtClean="0">
                <a:solidFill>
                  <a:schemeClr val="tx1"/>
                </a:solidFill>
              </a:rPr>
              <a:t>ストレスチェック</a:t>
            </a:r>
            <a:r>
              <a:rPr lang="ja-JP" altLang="en-US" dirty="0">
                <a:solidFill>
                  <a:schemeClr val="tx1"/>
                </a:solidFill>
              </a:rPr>
              <a:t>を受けない</a:t>
            </a:r>
            <a:r>
              <a:rPr lang="ja-JP" altLang="en-US" dirty="0" smtClean="0">
                <a:solidFill>
                  <a:schemeClr val="tx1"/>
                </a:solidFill>
              </a:rPr>
              <a:t>こと</a:t>
            </a:r>
            <a:endParaRPr lang="en-US" altLang="ja-JP" dirty="0" smtClean="0">
              <a:solidFill>
                <a:schemeClr val="tx1"/>
              </a:solidFill>
            </a:endParaRPr>
          </a:p>
          <a:p>
            <a:pPr marL="285750" lvl="0" indent="-285750">
              <a:lnSpc>
                <a:spcPct val="115000"/>
              </a:lnSpc>
              <a:buClr>
                <a:srgbClr val="FF4013"/>
              </a:buClr>
              <a:buSzPct val="100000"/>
              <a:buFont typeface="Arial" panose="020B0604020202020204" pitchFamily="34" charset="0"/>
              <a:buChar char="•"/>
            </a:pPr>
            <a:r>
              <a:rPr lang="ja-JP" altLang="en-US" dirty="0" smtClean="0">
                <a:solidFill>
                  <a:schemeClr val="tx1"/>
                </a:solidFill>
              </a:rPr>
              <a:t>ストレスチェック</a:t>
            </a:r>
            <a:r>
              <a:rPr lang="ja-JP" altLang="en-US" dirty="0">
                <a:solidFill>
                  <a:schemeClr val="tx1"/>
                </a:solidFill>
              </a:rPr>
              <a:t>結果の事業者への提供に同意しない</a:t>
            </a:r>
            <a:r>
              <a:rPr lang="ja-JP" altLang="en-US" dirty="0" smtClean="0">
                <a:solidFill>
                  <a:schemeClr val="tx1"/>
                </a:solidFill>
              </a:rPr>
              <a:t>こと</a:t>
            </a:r>
            <a:endParaRPr lang="en-US" altLang="ja-JP" dirty="0" smtClean="0">
              <a:solidFill>
                <a:schemeClr val="tx1"/>
              </a:solidFill>
            </a:endParaRPr>
          </a:p>
          <a:p>
            <a:pPr marL="285750" lvl="0" indent="-285750">
              <a:lnSpc>
                <a:spcPct val="115000"/>
              </a:lnSpc>
              <a:buClr>
                <a:srgbClr val="FF4013"/>
              </a:buClr>
              <a:buSzPct val="100000"/>
              <a:buFont typeface="Arial" panose="020B0604020202020204" pitchFamily="34" charset="0"/>
              <a:buChar char="•"/>
            </a:pPr>
            <a:r>
              <a:rPr lang="ja-JP" altLang="en-US" dirty="0" smtClean="0">
                <a:solidFill>
                  <a:schemeClr val="tx1"/>
                </a:solidFill>
              </a:rPr>
              <a:t>医師</a:t>
            </a:r>
            <a:r>
              <a:rPr lang="ja-JP" altLang="en-US" dirty="0">
                <a:solidFill>
                  <a:schemeClr val="tx1"/>
                </a:solidFill>
              </a:rPr>
              <a:t>による面接指導の申出を行わない</a:t>
            </a:r>
            <a:r>
              <a:rPr lang="ja-JP" altLang="en-US" dirty="0" smtClean="0">
                <a:solidFill>
                  <a:schemeClr val="tx1"/>
                </a:solidFill>
              </a:rPr>
              <a:t>こと</a:t>
            </a:r>
            <a:endParaRPr lang="en-US" altLang="ja-JP" dirty="0" smtClean="0">
              <a:solidFill>
                <a:schemeClr val="tx1"/>
              </a:solidFill>
            </a:endParaRPr>
          </a:p>
          <a:p>
            <a:pPr lvl="0">
              <a:lnSpc>
                <a:spcPct val="115000"/>
              </a:lnSpc>
              <a:buClr>
                <a:srgbClr val="FF4013"/>
              </a:buClr>
              <a:buSzPct val="100000"/>
            </a:pPr>
            <a:r>
              <a:rPr lang="ja-JP" altLang="en-US" dirty="0" smtClean="0">
                <a:solidFill>
                  <a:schemeClr val="tx1"/>
                </a:solidFill>
              </a:rPr>
              <a:t>また、面接</a:t>
            </a:r>
            <a:r>
              <a:rPr lang="ja-JP" altLang="en-US" dirty="0">
                <a:solidFill>
                  <a:schemeClr val="tx1"/>
                </a:solidFill>
              </a:rPr>
              <a:t>指導の結果を理由として、解雇、雇い止め、退職勧奨、不当な動機・目的による配置転換・職位の変更を</a:t>
            </a:r>
            <a:r>
              <a:rPr lang="ja-JP" altLang="en-US" dirty="0" smtClean="0">
                <a:solidFill>
                  <a:schemeClr val="tx1"/>
                </a:solidFill>
              </a:rPr>
              <a:t>行なってはいけません。</a:t>
            </a:r>
            <a:endParaRPr lang="en-US" altLang="ja-JP" dirty="0">
              <a:solidFill>
                <a:schemeClr val="tx1"/>
              </a:solidFill>
            </a:endParaRPr>
          </a:p>
        </p:txBody>
      </p:sp>
      <p:sp>
        <p:nvSpPr>
          <p:cNvPr id="16" name="Shape 73"/>
          <p:cNvSpPr/>
          <p:nvPr/>
        </p:nvSpPr>
        <p:spPr>
          <a:xfrm>
            <a:off x="4860032" y="260648"/>
            <a:ext cx="4032448" cy="715691"/>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rgbClr val="34362F"/>
              </a:buClr>
              <a:buSzPct val="25000"/>
              <a:buFont typeface="Arial"/>
              <a:buNone/>
            </a:pPr>
            <a:r>
              <a:rPr lang="ja-JP" altLang="en-US" sz="2400" b="1" i="0" u="none" strike="noStrike" cap="none" baseline="0" dirty="0" smtClean="0">
                <a:solidFill>
                  <a:srgbClr val="34362F"/>
                </a:solidFill>
                <a:sym typeface="Arial"/>
                <a:rtl val="0"/>
              </a:rPr>
              <a:t>気を付けなければいけない</a:t>
            </a:r>
            <a:r>
              <a:rPr lang="en-US" altLang="ja-JP" sz="2400" b="1" i="0" u="none" strike="noStrike" cap="none" baseline="0" dirty="0" smtClean="0">
                <a:solidFill>
                  <a:srgbClr val="34362F"/>
                </a:solidFill>
                <a:sym typeface="Arial"/>
                <a:rtl val="0"/>
              </a:rPr>
              <a:t/>
            </a:r>
            <a:br>
              <a:rPr lang="en-US" altLang="ja-JP" sz="2400" b="1" i="0" u="none" strike="noStrike" cap="none" baseline="0" dirty="0" smtClean="0">
                <a:solidFill>
                  <a:srgbClr val="34362F"/>
                </a:solidFill>
                <a:sym typeface="Arial"/>
                <a:rtl val="0"/>
              </a:rPr>
            </a:br>
            <a:r>
              <a:rPr lang="ja-JP" altLang="en-US" sz="2400" b="1" i="0" u="none" strike="noStrike" cap="none" baseline="0" dirty="0" smtClean="0">
                <a:solidFill>
                  <a:srgbClr val="34362F"/>
                </a:solidFill>
                <a:sym typeface="Arial"/>
                <a:rtl val="0"/>
              </a:rPr>
              <a:t>ポイント　其の２</a:t>
            </a:r>
            <a:endParaRPr lang="en-US" altLang="ja-JP" sz="2400" b="1" i="0" u="none" strike="noStrike" cap="none" baseline="0" dirty="0" smtClean="0">
              <a:solidFill>
                <a:srgbClr val="34362F"/>
              </a:solidFill>
              <a:sym typeface="Arial"/>
              <a:rtl val="0"/>
            </a:endParaRPr>
          </a:p>
        </p:txBody>
      </p:sp>
      <p:pic>
        <p:nvPicPr>
          <p:cNvPr id="11267" name="Picture 3" descr="K:\フォトショ\Pixta\74a6475e93908c50b3099bf2c01a45d4_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818" y="1813115"/>
            <a:ext cx="2579402" cy="1719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772562"/>
      </p:ext>
    </p:extLst>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Shape 383"/>
          <p:cNvSpPr/>
          <p:nvPr/>
        </p:nvSpPr>
        <p:spPr>
          <a:xfrm>
            <a:off x="360421" y="44624"/>
            <a:ext cx="4805925" cy="392999"/>
          </a:xfrm>
          <a:prstGeom prst="rect">
            <a:avLst/>
          </a:prstGeom>
          <a:noFill/>
          <a:ln>
            <a:noFill/>
          </a:ln>
        </p:spPr>
        <p:txBody>
          <a:bodyPr lIns="0" tIns="0" rIns="0" bIns="0" anchor="ctr" anchorCtr="0">
            <a:noAutofit/>
          </a:bodyPr>
          <a:lstStyle/>
          <a:p>
            <a:pPr lvl="0">
              <a:buClr>
                <a:srgbClr val="33372F"/>
              </a:buClr>
              <a:buSzPct val="25000"/>
            </a:pPr>
            <a:r>
              <a:rPr lang="ja-JP" altLang="en-US" sz="2000" b="1" dirty="0">
                <a:solidFill>
                  <a:srgbClr val="33372F"/>
                </a:solidFill>
              </a:rPr>
              <a:t>ストレスチェックに関する情報の取扱い</a:t>
            </a:r>
            <a:endParaRPr lang="ja" altLang="ja-JP" sz="2000" b="1" dirty="0">
              <a:solidFill>
                <a:srgbClr val="33372F"/>
              </a:solidFill>
            </a:endParaRPr>
          </a:p>
        </p:txBody>
      </p:sp>
      <p:sp>
        <p:nvSpPr>
          <p:cNvPr id="386" name="Shape 386"/>
          <p:cNvSpPr/>
          <p:nvPr/>
        </p:nvSpPr>
        <p:spPr>
          <a:xfrm>
            <a:off x="4421310" y="6536530"/>
            <a:ext cx="291299" cy="194700"/>
          </a:xfrm>
          <a:prstGeom prst="rect">
            <a:avLst/>
          </a:prstGeom>
          <a:noFill/>
          <a:ln>
            <a:noFill/>
          </a:ln>
        </p:spPr>
        <p:txBody>
          <a:bodyPr lIns="0" tIns="0" rIns="0" bIns="0" anchor="t" anchorCtr="0">
            <a:noAutofit/>
          </a:bodyPr>
          <a:lstStyle/>
          <a:p>
            <a:pPr marL="0" marR="0" lvl="0" indent="0" algn="l" rtl="0">
              <a:lnSpc>
                <a:spcPct val="100000"/>
              </a:lnSpc>
              <a:spcBef>
                <a:spcPts val="0"/>
              </a:spcBef>
              <a:spcAft>
                <a:spcPts val="0"/>
              </a:spcAft>
              <a:buClr>
                <a:srgbClr val="311F1A"/>
              </a:buClr>
              <a:buSzPct val="25000"/>
              <a:buFont typeface="Arial"/>
              <a:buNone/>
            </a:pPr>
            <a:r>
              <a:rPr lang="ja" sz="1200" b="0" i="0" u="none" strike="noStrike" cap="none" baseline="0" dirty="0">
                <a:solidFill>
                  <a:srgbClr val="311F1A"/>
                </a:solidFill>
                <a:latin typeface="Arial"/>
                <a:ea typeface="Arial"/>
                <a:cs typeface="Arial"/>
                <a:sym typeface="Arial"/>
                <a:rtl val="0"/>
              </a:rPr>
              <a:t>14</a:t>
            </a:r>
          </a:p>
        </p:txBody>
      </p:sp>
      <p:sp>
        <p:nvSpPr>
          <p:cNvPr id="387" name="Shape 387"/>
          <p:cNvSpPr/>
          <p:nvPr/>
        </p:nvSpPr>
        <p:spPr>
          <a:xfrm>
            <a:off x="369464" y="5048621"/>
            <a:ext cx="4809898" cy="216298"/>
          </a:xfrm>
          <a:prstGeom prst="rect">
            <a:avLst/>
          </a:prstGeom>
          <a:noFill/>
          <a:ln>
            <a:noFill/>
          </a:ln>
        </p:spPr>
        <p:txBody>
          <a:bodyPr lIns="29450" tIns="29450" rIns="29450" bIns="29450" anchor="t" anchorCtr="0">
            <a:noAutofit/>
          </a:bodyPr>
          <a:lstStyle/>
          <a:p>
            <a:pPr marL="0" marR="0" lvl="0" indent="0" algn="l" rtl="0">
              <a:lnSpc>
                <a:spcPct val="100000"/>
              </a:lnSpc>
              <a:spcBef>
                <a:spcPts val="0"/>
              </a:spcBef>
              <a:spcAft>
                <a:spcPts val="0"/>
              </a:spcAft>
              <a:buClr>
                <a:srgbClr val="311F1A"/>
              </a:buClr>
              <a:buSzPct val="25000"/>
              <a:buFont typeface="Arial"/>
              <a:buNone/>
            </a:pPr>
            <a:r>
              <a:rPr lang="ja" sz="900" b="0" i="0" u="none" strike="noStrike" cap="none" baseline="0">
                <a:solidFill>
                  <a:srgbClr val="311F1A"/>
                </a:solidFill>
                <a:latin typeface="Arial"/>
                <a:ea typeface="Arial"/>
                <a:cs typeface="Arial"/>
                <a:sym typeface="Arial"/>
                <a:rtl val="0"/>
              </a:rPr>
              <a:t>※価格は税抜き表記です</a:t>
            </a:r>
          </a:p>
        </p:txBody>
      </p:sp>
      <p:graphicFrame>
        <p:nvGraphicFramePr>
          <p:cNvPr id="388" name="Shape 388"/>
          <p:cNvGraphicFramePr/>
          <p:nvPr>
            <p:extLst>
              <p:ext uri="{D42A27DB-BD31-4B8C-83A1-F6EECF244321}">
                <p14:modId xmlns:p14="http://schemas.microsoft.com/office/powerpoint/2010/main" val="3333323175"/>
              </p:ext>
            </p:extLst>
          </p:nvPr>
        </p:nvGraphicFramePr>
        <p:xfrm>
          <a:off x="323528" y="478681"/>
          <a:ext cx="8353646" cy="4931681"/>
        </p:xfrm>
        <a:graphic>
          <a:graphicData uri="http://schemas.openxmlformats.org/drawingml/2006/table">
            <a:tbl>
              <a:tblPr>
                <a:noFill/>
                <a:tableStyleId>{193BCF72-7AA3-40F5-A150-AA2A256DCBC7}</a:tableStyleId>
              </a:tblPr>
              <a:tblGrid>
                <a:gridCol w="1080120"/>
                <a:gridCol w="775912"/>
                <a:gridCol w="928767"/>
                <a:gridCol w="928016"/>
                <a:gridCol w="928016"/>
                <a:gridCol w="928767"/>
                <a:gridCol w="928016"/>
                <a:gridCol w="928016"/>
                <a:gridCol w="928016"/>
              </a:tblGrid>
              <a:tr h="1199064">
                <a:tc gridSpan="2">
                  <a:txBody>
                    <a:bodyPr/>
                    <a:lstStyle/>
                    <a:p>
                      <a:pPr marL="0" marR="0" lvl="0" indent="0" algn="l" rtl="0">
                        <a:lnSpc>
                          <a:spcPct val="100000"/>
                        </a:lnSpc>
                        <a:spcBef>
                          <a:spcPts val="0"/>
                        </a:spcBef>
                        <a:spcAft>
                          <a:spcPts val="0"/>
                        </a:spcAft>
                        <a:buClr>
                          <a:srgbClr val="000000"/>
                        </a:buClr>
                        <a:buFont typeface="Arial"/>
                        <a:buNone/>
                      </a:pPr>
                      <a:endParaRPr sz="1200" u="none" strike="noStrike" cap="none" baseline="0" dirty="0">
                        <a:latin typeface="Arial"/>
                        <a:ea typeface="Arial"/>
                        <a:cs typeface="Arial"/>
                        <a:sym typeface="Arial"/>
                        <a:rtl val="0"/>
                      </a:endParaRPr>
                    </a:p>
                  </a:txBody>
                  <a:tcPr marL="32150" marR="32150" marT="32175" marB="32175" anchor="ctr">
                    <a:lnL w="12700" cap="flat" cmpd="sng">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311F1A"/>
                    </a:solidFill>
                  </a:tcPr>
                </a:tc>
                <a:tc hMerge="1">
                  <a:txBody>
                    <a:bodyPr/>
                    <a:lstStyle/>
                    <a:p>
                      <a:pPr marL="0" marR="0" lvl="0" indent="0" algn="l" rtl="0">
                        <a:lnSpc>
                          <a:spcPct val="100000"/>
                        </a:lnSpc>
                        <a:spcBef>
                          <a:spcPts val="0"/>
                        </a:spcBef>
                        <a:spcAft>
                          <a:spcPts val="0"/>
                        </a:spcAft>
                        <a:buClr>
                          <a:srgbClr val="000000"/>
                        </a:buClr>
                        <a:buFont typeface="Arial"/>
                        <a:buNone/>
                      </a:pPr>
                      <a:endParaRPr sz="1200" u="none" strike="noStrike" cap="none" baseline="0" dirty="0">
                        <a:latin typeface="Arial"/>
                        <a:ea typeface="Arial"/>
                        <a:cs typeface="Arial"/>
                        <a:sym typeface="Arial"/>
                        <a:rtl val="0"/>
                      </a:endParaRPr>
                    </a:p>
                  </a:txBody>
                  <a:tcPr marL="32150" marR="32150" marT="32175" marB="32175" anchor="ctr">
                    <a:lnL w="12700" cap="flat" cmpd="sng" algn="ctr">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38100" cap="flat" cmpd="sng">
                      <a:solidFill>
                        <a:srgbClr val="FFFFFF"/>
                      </a:solidFill>
                      <a:prstDash val="solid"/>
                      <a:round/>
                      <a:headEnd type="none" w="med" len="med"/>
                      <a:tailEnd type="none" w="med" len="med"/>
                    </a:lnB>
                    <a:solidFill>
                      <a:srgbClr val="311F1A"/>
                    </a:solidFill>
                  </a:tcPr>
                </a:tc>
                <a:tc>
                  <a:txBody>
                    <a:bodyPr/>
                    <a:lstStyle/>
                    <a:p>
                      <a:pPr marL="0" marR="0" lvl="0" indent="0" algn="ctr" rtl="0">
                        <a:lnSpc>
                          <a:spcPct val="100000"/>
                        </a:lnSpc>
                        <a:spcBef>
                          <a:spcPts val="0"/>
                        </a:spcBef>
                        <a:spcAft>
                          <a:spcPts val="0"/>
                        </a:spcAft>
                        <a:buClr>
                          <a:srgbClr val="FFFFFF"/>
                        </a:buClr>
                        <a:buSzPct val="25000"/>
                        <a:buFont typeface="Arial"/>
                        <a:buNone/>
                      </a:pPr>
                      <a:r>
                        <a:rPr lang="ja-JP" altLang="en-US" sz="1200" i="0" u="none" strike="noStrike" cap="none" baseline="0" dirty="0" smtClean="0">
                          <a:solidFill>
                            <a:srgbClr val="FFFFFF"/>
                          </a:solidFill>
                          <a:latin typeface="Arial"/>
                          <a:ea typeface="Arial"/>
                          <a:cs typeface="Arial"/>
                          <a:sym typeface="Arial"/>
                          <a:rtl val="0"/>
                        </a:rPr>
                        <a:t>従業員本人</a:t>
                      </a:r>
                      <a:endParaRPr lang="ja" sz="1200" i="0" u="none" strike="noStrike" cap="none" baseline="0" dirty="0">
                        <a:solidFill>
                          <a:srgbClr val="FFFFFF"/>
                        </a:solidFill>
                        <a:latin typeface="Arial"/>
                        <a:ea typeface="Arial"/>
                        <a:cs typeface="Arial"/>
                        <a:sym typeface="Arial"/>
                        <a:rtl val="0"/>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38100" cap="flat" cmpd="sng">
                      <a:solidFill>
                        <a:srgbClr val="FFFFFF"/>
                      </a:solidFill>
                      <a:prstDash val="solid"/>
                      <a:round/>
                      <a:headEnd type="none" w="med" len="med"/>
                      <a:tailEnd type="none" w="med" len="med"/>
                    </a:lnB>
                    <a:solidFill>
                      <a:srgbClr val="311F1A"/>
                    </a:solidFill>
                  </a:tcPr>
                </a:tc>
                <a:tc>
                  <a:txBody>
                    <a:bodyPr/>
                    <a:lstStyle/>
                    <a:p>
                      <a:pPr marL="0" marR="0" lvl="0" indent="0" algn="ctr" rtl="0">
                        <a:lnSpc>
                          <a:spcPct val="100000"/>
                        </a:lnSpc>
                        <a:spcBef>
                          <a:spcPts val="0"/>
                        </a:spcBef>
                        <a:spcAft>
                          <a:spcPts val="0"/>
                        </a:spcAft>
                        <a:buClr>
                          <a:srgbClr val="FFFFFF"/>
                        </a:buClr>
                        <a:buSzPct val="25000"/>
                        <a:buFont typeface="Arial"/>
                        <a:buNone/>
                      </a:pPr>
                      <a:r>
                        <a:rPr lang="ja-JP" altLang="en-US" sz="1200" i="0" u="none" strike="noStrike" cap="none" baseline="0" dirty="0" smtClean="0">
                          <a:solidFill>
                            <a:srgbClr val="FFFFFF"/>
                          </a:solidFill>
                          <a:latin typeface="Arial"/>
                          <a:ea typeface="Arial"/>
                          <a:cs typeface="Arial"/>
                          <a:sym typeface="Arial"/>
                          <a:rtl val="0"/>
                        </a:rPr>
                        <a:t>管理監督者（直属上司、部門長等）</a:t>
                      </a:r>
                      <a:endParaRPr lang="ja" sz="1200" i="0" u="none" strike="noStrike" cap="none" baseline="0" dirty="0">
                        <a:solidFill>
                          <a:srgbClr val="FFFFFF"/>
                        </a:solidFill>
                        <a:latin typeface="Arial"/>
                        <a:ea typeface="Arial"/>
                        <a:cs typeface="Arial"/>
                        <a:sym typeface="Arial"/>
                        <a:rtl val="0"/>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38100" cap="flat" cmpd="sng">
                      <a:solidFill>
                        <a:srgbClr val="FFFFFF"/>
                      </a:solidFill>
                      <a:prstDash val="solid"/>
                      <a:round/>
                      <a:headEnd type="none" w="med" len="med"/>
                      <a:tailEnd type="none" w="med" len="med"/>
                    </a:lnB>
                    <a:solidFill>
                      <a:srgbClr val="311F1A"/>
                    </a:solidFill>
                  </a:tcPr>
                </a:tc>
                <a:tc>
                  <a:txBody>
                    <a:bodyPr/>
                    <a:lstStyle/>
                    <a:p>
                      <a:pPr marL="0" marR="0" lvl="0" indent="0" algn="ctr" rtl="0">
                        <a:lnSpc>
                          <a:spcPct val="100000"/>
                        </a:lnSpc>
                        <a:spcBef>
                          <a:spcPts val="0"/>
                        </a:spcBef>
                        <a:spcAft>
                          <a:spcPts val="0"/>
                        </a:spcAft>
                        <a:buClr>
                          <a:srgbClr val="FFFFFF"/>
                        </a:buClr>
                        <a:buSzPct val="25000"/>
                        <a:buFont typeface="Arial"/>
                        <a:buNone/>
                      </a:pPr>
                      <a:r>
                        <a:rPr lang="ja-JP" altLang="en-US" sz="1200" i="0" u="none" strike="noStrike" cap="none" baseline="0" dirty="0" smtClean="0">
                          <a:solidFill>
                            <a:srgbClr val="FFFFFF"/>
                          </a:solidFill>
                          <a:latin typeface="Arial"/>
                          <a:ea typeface="Arial"/>
                          <a:cs typeface="Arial"/>
                          <a:sym typeface="Arial"/>
                          <a:rtl val="0"/>
                        </a:rPr>
                        <a:t>ストレスチェック実施者</a:t>
                      </a:r>
                      <a:endParaRPr lang="ja" sz="1200" i="0" u="none" strike="noStrike" cap="none" baseline="0" dirty="0">
                        <a:solidFill>
                          <a:srgbClr val="FFFFFF"/>
                        </a:solidFill>
                        <a:latin typeface="Arial"/>
                        <a:ea typeface="Arial"/>
                        <a:cs typeface="Arial"/>
                        <a:sym typeface="Arial"/>
                        <a:rtl val="0"/>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38100" cap="flat" cmpd="sng">
                      <a:solidFill>
                        <a:srgbClr val="FFFFFF"/>
                      </a:solidFill>
                      <a:prstDash val="solid"/>
                      <a:round/>
                      <a:headEnd type="none" w="med" len="med"/>
                      <a:tailEnd type="none" w="med" len="med"/>
                    </a:lnB>
                    <a:solidFill>
                      <a:srgbClr val="311F1A"/>
                    </a:solidFill>
                  </a:tcPr>
                </a:tc>
                <a:tc>
                  <a:txBody>
                    <a:bodyPr/>
                    <a:lstStyle/>
                    <a:p>
                      <a:pPr marL="0" marR="0" lvl="0" indent="0" algn="ctr" rtl="0">
                        <a:lnSpc>
                          <a:spcPct val="100000"/>
                        </a:lnSpc>
                        <a:spcBef>
                          <a:spcPts val="0"/>
                        </a:spcBef>
                        <a:spcAft>
                          <a:spcPts val="0"/>
                        </a:spcAft>
                        <a:buClr>
                          <a:srgbClr val="FFFFFF"/>
                        </a:buClr>
                        <a:buSzPct val="25000"/>
                        <a:buFont typeface="Arial"/>
                        <a:buNone/>
                      </a:pPr>
                      <a:r>
                        <a:rPr lang="ja-JP" altLang="en-US" sz="1200" i="0" u="none" strike="noStrike" cap="none" baseline="0" dirty="0" smtClean="0">
                          <a:solidFill>
                            <a:srgbClr val="FFFFFF"/>
                          </a:solidFill>
                          <a:latin typeface="Arial"/>
                          <a:ea typeface="Arial"/>
                          <a:cs typeface="Arial"/>
                          <a:sym typeface="Arial"/>
                          <a:rtl val="0"/>
                        </a:rPr>
                        <a:t>面接指導実施医師</a:t>
                      </a:r>
                      <a:endParaRPr lang="ja" sz="1200" i="0" u="none" strike="noStrike" cap="none" baseline="0" dirty="0">
                        <a:solidFill>
                          <a:srgbClr val="FFFFFF"/>
                        </a:solidFill>
                        <a:latin typeface="Arial"/>
                        <a:ea typeface="Arial"/>
                        <a:cs typeface="Arial"/>
                        <a:sym typeface="Arial"/>
                        <a:rtl val="0"/>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38100" cap="flat" cmpd="sng">
                      <a:solidFill>
                        <a:srgbClr val="FFFFFF"/>
                      </a:solidFill>
                      <a:prstDash val="solid"/>
                      <a:round/>
                      <a:headEnd type="none" w="med" len="med"/>
                      <a:tailEnd type="none" w="med" len="med"/>
                    </a:lnB>
                    <a:solidFill>
                      <a:srgbClr val="311F1A"/>
                    </a:solidFill>
                  </a:tcPr>
                </a:tc>
                <a:tc>
                  <a:txBody>
                    <a:bodyPr/>
                    <a:lstStyle/>
                    <a:p>
                      <a:pPr marL="0" marR="0" lvl="0" indent="0" algn="ctr" defTabSz="914400" rtl="0" eaLnBrk="1" fontAlgn="auto" latinLnBrk="0" hangingPunct="1">
                        <a:lnSpc>
                          <a:spcPct val="100000"/>
                        </a:lnSpc>
                        <a:spcBef>
                          <a:spcPts val="0"/>
                        </a:spcBef>
                        <a:spcAft>
                          <a:spcPts val="0"/>
                        </a:spcAft>
                        <a:buClr>
                          <a:srgbClr val="FFFFFF"/>
                        </a:buClr>
                        <a:buSzPct val="25000"/>
                        <a:buFont typeface="Arial"/>
                        <a:buNone/>
                        <a:tabLst/>
                        <a:defRPr/>
                      </a:pPr>
                      <a:r>
                        <a:rPr lang="ja-JP" altLang="en-US" sz="1200" i="0" u="none" strike="noStrike" cap="none" baseline="0" dirty="0" smtClean="0">
                          <a:solidFill>
                            <a:srgbClr val="FFFFFF"/>
                          </a:solidFill>
                          <a:latin typeface="Arial"/>
                          <a:ea typeface="Arial"/>
                          <a:cs typeface="Arial"/>
                          <a:sym typeface="Arial"/>
                          <a:rtl val="0"/>
                        </a:rPr>
                        <a:t>ストレスチェック、面接指導のいずれにも担当しない産業保健スタッフ</a:t>
                      </a:r>
                      <a:endParaRPr lang="ja" altLang="ja-JP" sz="1200" i="0" u="none" strike="noStrike" cap="none" baseline="0" dirty="0" smtClean="0">
                        <a:solidFill>
                          <a:srgbClr val="FFFFFF"/>
                        </a:solidFill>
                        <a:latin typeface="Arial"/>
                        <a:ea typeface="Arial"/>
                        <a:cs typeface="Arial"/>
                        <a:sym typeface="Arial"/>
                        <a:rtl val="0"/>
                      </a:endParaRPr>
                    </a:p>
                  </a:txBody>
                  <a:tcPr marL="32150" marR="32150" marT="32175" marB="32175" anchor="ctr">
                    <a:lnL w="12700" cap="flat" cmpd="sng">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38100" cap="flat" cmpd="sng">
                      <a:solidFill>
                        <a:srgbClr val="FFFFFF"/>
                      </a:solidFill>
                      <a:prstDash val="solid"/>
                      <a:round/>
                      <a:headEnd type="none" w="med" len="med"/>
                      <a:tailEnd type="none" w="med" len="med"/>
                    </a:lnB>
                    <a:solidFill>
                      <a:srgbClr val="311F1A"/>
                    </a:solidFill>
                  </a:tcPr>
                </a:tc>
                <a:tc>
                  <a:txBody>
                    <a:bodyPr/>
                    <a:lstStyle/>
                    <a:p>
                      <a:pPr marL="0" marR="0" lvl="0" indent="0" algn="ctr" rtl="0">
                        <a:lnSpc>
                          <a:spcPct val="100000"/>
                        </a:lnSpc>
                        <a:spcBef>
                          <a:spcPts val="0"/>
                        </a:spcBef>
                        <a:spcAft>
                          <a:spcPts val="0"/>
                        </a:spcAft>
                        <a:buClr>
                          <a:srgbClr val="FFFFFF"/>
                        </a:buClr>
                        <a:buSzPct val="25000"/>
                        <a:buFont typeface="Arial"/>
                        <a:buNone/>
                      </a:pPr>
                      <a:r>
                        <a:rPr lang="ja-JP" altLang="en-US" sz="1200" i="0" u="none" strike="noStrike" cap="none" baseline="0" dirty="0" smtClean="0">
                          <a:solidFill>
                            <a:srgbClr val="FFFFFF"/>
                          </a:solidFill>
                          <a:latin typeface="Arial"/>
                          <a:ea typeface="Arial"/>
                          <a:cs typeface="Arial"/>
                          <a:sym typeface="Arial"/>
                          <a:rtl val="0"/>
                        </a:rPr>
                        <a:t>実施事務従事者</a:t>
                      </a:r>
                      <a:endParaRPr lang="ja" sz="1200" i="0" u="none" strike="noStrike" cap="none" baseline="0" dirty="0">
                        <a:solidFill>
                          <a:srgbClr val="FFFFFF"/>
                        </a:solidFill>
                        <a:latin typeface="Arial"/>
                        <a:ea typeface="Arial"/>
                        <a:cs typeface="Arial"/>
                        <a:sym typeface="Arial"/>
                        <a:rtl val="0"/>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311F1A"/>
                    </a:solidFill>
                  </a:tcPr>
                </a:tc>
                <a:tc>
                  <a:txBody>
                    <a:bodyPr/>
                    <a:lstStyle/>
                    <a:p>
                      <a:pPr marL="0" marR="0" lvl="0" indent="0" algn="ctr" rtl="0">
                        <a:lnSpc>
                          <a:spcPct val="100000"/>
                        </a:lnSpc>
                        <a:spcBef>
                          <a:spcPts val="0"/>
                        </a:spcBef>
                        <a:spcAft>
                          <a:spcPts val="0"/>
                        </a:spcAft>
                        <a:buClr>
                          <a:srgbClr val="FFFFFF"/>
                        </a:buClr>
                        <a:buSzPct val="25000"/>
                        <a:buFont typeface="Arial"/>
                        <a:buNone/>
                      </a:pPr>
                      <a:r>
                        <a:rPr lang="ja-JP" altLang="en-US" sz="1200" i="0" u="none" strike="noStrike" cap="none" baseline="0" dirty="0" smtClean="0">
                          <a:solidFill>
                            <a:srgbClr val="FFFFFF"/>
                          </a:solidFill>
                          <a:latin typeface="Arial"/>
                          <a:ea typeface="Arial"/>
                          <a:cs typeface="Arial"/>
                          <a:sym typeface="Arial"/>
                          <a:rtl val="0"/>
                        </a:rPr>
                        <a:t>人事労務部門</a:t>
                      </a:r>
                      <a:endParaRPr lang="ja" sz="1200" i="0" u="none" strike="noStrike" cap="none" baseline="0" dirty="0">
                        <a:solidFill>
                          <a:srgbClr val="FFFFFF"/>
                        </a:solidFill>
                        <a:latin typeface="Arial"/>
                        <a:ea typeface="Arial"/>
                        <a:cs typeface="Arial"/>
                        <a:sym typeface="Arial"/>
                        <a:rtl val="0"/>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311F1A"/>
                    </a:solidFill>
                  </a:tcPr>
                </a:tc>
              </a:tr>
              <a:tr h="512453">
                <a:tc gridSpan="2">
                  <a:txBody>
                    <a:bodyPr/>
                    <a:lstStyle/>
                    <a:p>
                      <a:pPr marL="0" marR="0" lvl="0" indent="0" algn="l" rtl="0">
                        <a:lnSpc>
                          <a:spcPct val="100000"/>
                        </a:lnSpc>
                        <a:spcBef>
                          <a:spcPts val="0"/>
                        </a:spcBef>
                        <a:spcAft>
                          <a:spcPts val="0"/>
                        </a:spcAft>
                        <a:buClr>
                          <a:srgbClr val="311F1A"/>
                        </a:buClr>
                        <a:buSzPct val="25000"/>
                        <a:buFont typeface="Arial"/>
                        <a:buNone/>
                      </a:pPr>
                      <a:r>
                        <a:rPr lang="ja-JP" altLang="en-US" sz="1050" i="0" u="none" strike="noStrike" cap="none" baseline="0" dirty="0" smtClean="0">
                          <a:solidFill>
                            <a:srgbClr val="311F1A"/>
                          </a:solidFill>
                          <a:latin typeface="Arial"/>
                          <a:ea typeface="Arial"/>
                          <a:cs typeface="Arial"/>
                          <a:sym typeface="Arial"/>
                          <a:rtl val="0"/>
                        </a:rPr>
                        <a:t>ストレスチェック受検の有無</a:t>
                      </a:r>
                      <a:endParaRPr lang="ja" sz="1050" i="0" u="none" strike="noStrike" cap="none" baseline="0" dirty="0">
                        <a:solidFill>
                          <a:srgbClr val="311F1A"/>
                        </a:solidFill>
                        <a:latin typeface="Arial"/>
                        <a:ea typeface="Arial"/>
                        <a:cs typeface="Arial"/>
                        <a:sym typeface="Arial"/>
                        <a:rtl val="0"/>
                      </a:endParaRPr>
                    </a:p>
                  </a:txBody>
                  <a:tcPr marL="32150" marR="32150" marT="32175" marB="32175" anchor="ctr">
                    <a:lnL w="12700" cap="flat" cmpd="sng">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DCCCC"/>
                    </a:solidFill>
                  </a:tcPr>
                </a:tc>
                <a:tc hMerge="1">
                  <a:txBody>
                    <a:bodyPr/>
                    <a:lstStyle/>
                    <a:p>
                      <a:pPr marL="0" marR="0" lvl="0" indent="0" algn="l" rtl="0">
                        <a:lnSpc>
                          <a:spcPct val="100000"/>
                        </a:lnSpc>
                        <a:spcBef>
                          <a:spcPts val="0"/>
                        </a:spcBef>
                        <a:spcAft>
                          <a:spcPts val="0"/>
                        </a:spcAft>
                        <a:buClr>
                          <a:srgbClr val="311F1A"/>
                        </a:buClr>
                        <a:buSzPct val="25000"/>
                        <a:buFont typeface="Arial"/>
                        <a:buNone/>
                      </a:pPr>
                      <a:endParaRPr lang="ja" sz="1200" i="0" u="none" strike="noStrike" cap="none" baseline="0" dirty="0">
                        <a:solidFill>
                          <a:srgbClr val="311F1A"/>
                        </a:solidFill>
                        <a:latin typeface="Arial"/>
                        <a:ea typeface="Arial"/>
                        <a:cs typeface="Arial"/>
                        <a:sym typeface="Arial"/>
                        <a:rtl val="0"/>
                      </a:endParaRPr>
                    </a:p>
                  </a:txBody>
                  <a:tcPr marL="32150" marR="32150" marT="32175" marB="32175" anchor="ctr">
                    <a:lnL w="12700" cap="flat" cmpd="sng" algn="ctr">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381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CDCCCC"/>
                    </a:solidFill>
                  </a:tcPr>
                </a:tc>
                <a:tc>
                  <a:txBody>
                    <a:bodyPr/>
                    <a:lstStyle/>
                    <a:p>
                      <a:pPr marL="0" marR="0" lvl="0" indent="0" algn="ctr" rtl="0">
                        <a:lnSpc>
                          <a:spcPct val="100000"/>
                        </a:lnSpc>
                        <a:spcBef>
                          <a:spcPts val="0"/>
                        </a:spcBef>
                        <a:spcAft>
                          <a:spcPts val="0"/>
                        </a:spcAft>
                        <a:buClr>
                          <a:srgbClr val="311F1A"/>
                        </a:buClr>
                        <a:buSzPct val="25000"/>
                        <a:buFont typeface="Arial"/>
                        <a:buNone/>
                      </a:pPr>
                      <a:r>
                        <a:rPr lang="ja-JP" altLang="en-US" sz="2000" i="0" u="none" strike="noStrike" cap="none" baseline="0" dirty="0" smtClean="0">
                          <a:solidFill>
                            <a:srgbClr val="311F1A"/>
                          </a:solidFill>
                          <a:latin typeface="+mn-ea"/>
                          <a:ea typeface="+mn-ea"/>
                          <a:cs typeface="Arial"/>
                          <a:sym typeface="Arial"/>
                          <a:rtl val="0"/>
                        </a:rPr>
                        <a:t>〇</a:t>
                      </a:r>
                      <a:endParaRPr lang="ja" sz="2000" i="0" u="none" strike="noStrike" cap="none" baseline="0" dirty="0">
                        <a:solidFill>
                          <a:srgbClr val="311F1A"/>
                        </a:solidFill>
                        <a:latin typeface="+mn-ea"/>
                        <a:ea typeface="+mn-ea"/>
                        <a:cs typeface="Arial"/>
                        <a:sym typeface="Arial"/>
                        <a:rtl val="0"/>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381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CDCCCC"/>
                    </a:solidFill>
                  </a:tcPr>
                </a:tc>
                <a:tc>
                  <a:txBody>
                    <a:bodyPr/>
                    <a:lstStyle/>
                    <a:p>
                      <a:pPr marL="0" marR="0" lvl="0" indent="0" algn="ctr" rtl="0">
                        <a:lnSpc>
                          <a:spcPct val="100000"/>
                        </a:lnSpc>
                        <a:spcBef>
                          <a:spcPts val="0"/>
                        </a:spcBef>
                        <a:spcAft>
                          <a:spcPts val="0"/>
                        </a:spcAft>
                        <a:buClr>
                          <a:srgbClr val="311F1A"/>
                        </a:buClr>
                        <a:buSzPct val="25000"/>
                        <a:buFont typeface="Arial"/>
                        <a:buNone/>
                      </a:pPr>
                      <a:r>
                        <a:rPr lang="ja-JP" altLang="en-US" sz="2000" i="0" u="none" strike="noStrike" cap="none" baseline="0" dirty="0" smtClean="0">
                          <a:solidFill>
                            <a:srgbClr val="311F1A"/>
                          </a:solidFill>
                          <a:latin typeface="+mn-ea"/>
                          <a:ea typeface="+mn-ea"/>
                          <a:cs typeface="Arial"/>
                          <a:sym typeface="Arial"/>
                          <a:rtl val="0"/>
                        </a:rPr>
                        <a:t>〇</a:t>
                      </a:r>
                      <a:endParaRPr lang="ja" sz="2000" i="0" u="none" strike="noStrike" cap="none" baseline="0" dirty="0">
                        <a:solidFill>
                          <a:srgbClr val="311F1A"/>
                        </a:solidFill>
                        <a:latin typeface="+mn-ea"/>
                        <a:ea typeface="+mn-ea"/>
                        <a:cs typeface="Arial"/>
                        <a:sym typeface="Arial"/>
                        <a:rtl val="0"/>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381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CDCCCC"/>
                    </a:solidFill>
                  </a:tcPr>
                </a:tc>
                <a:tc>
                  <a:txBody>
                    <a:bodyPr/>
                    <a:lstStyle/>
                    <a:p>
                      <a:pPr algn="ctr"/>
                      <a:r>
                        <a:rPr lang="ja-JP" altLang="en-US" sz="2000" i="0" u="none" strike="noStrike" cap="none" baseline="0" dirty="0" smtClean="0">
                          <a:solidFill>
                            <a:srgbClr val="311F1A"/>
                          </a:solidFill>
                          <a:latin typeface="+mn-ea"/>
                          <a:ea typeface="+mn-ea"/>
                          <a:cs typeface="Arial"/>
                          <a:sym typeface="Arial"/>
                          <a:rtl val="0"/>
                        </a:rPr>
                        <a:t>〇</a:t>
                      </a:r>
                      <a:endParaRPr lang="ja-JP" altLang="en-US" sz="2000" dirty="0">
                        <a:latin typeface="+mn-ea"/>
                        <a:ea typeface="+mn-ea"/>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381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CDCCCC"/>
                    </a:solidFill>
                  </a:tcPr>
                </a:tc>
                <a:tc>
                  <a:txBody>
                    <a:bodyPr/>
                    <a:lstStyle/>
                    <a:p>
                      <a:pPr algn="ctr"/>
                      <a:r>
                        <a:rPr lang="ja-JP" altLang="en-US" sz="2000" i="0" u="none" strike="noStrike" cap="none" baseline="0" dirty="0" smtClean="0">
                          <a:solidFill>
                            <a:srgbClr val="311F1A"/>
                          </a:solidFill>
                          <a:latin typeface="+mn-ea"/>
                          <a:ea typeface="+mn-ea"/>
                          <a:cs typeface="Arial"/>
                          <a:sym typeface="Arial"/>
                          <a:rtl val="0"/>
                        </a:rPr>
                        <a:t>〇</a:t>
                      </a:r>
                      <a:endParaRPr lang="ja-JP" altLang="en-US" sz="2000" dirty="0">
                        <a:latin typeface="+mn-ea"/>
                        <a:ea typeface="+mn-ea"/>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381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CDCCCC"/>
                    </a:solidFill>
                  </a:tcPr>
                </a:tc>
                <a:tc>
                  <a:txBody>
                    <a:bodyPr/>
                    <a:lstStyle/>
                    <a:p>
                      <a:pPr algn="ctr"/>
                      <a:r>
                        <a:rPr lang="ja-JP" altLang="en-US" sz="2000" i="0" u="none" strike="noStrike" cap="none" baseline="0" dirty="0" smtClean="0">
                          <a:solidFill>
                            <a:srgbClr val="311F1A"/>
                          </a:solidFill>
                          <a:latin typeface="+mn-ea"/>
                          <a:ea typeface="+mn-ea"/>
                          <a:cs typeface="Arial"/>
                          <a:sym typeface="Arial"/>
                          <a:rtl val="0"/>
                        </a:rPr>
                        <a:t>〇</a:t>
                      </a:r>
                      <a:endParaRPr lang="ja-JP" altLang="en-US" sz="2000" dirty="0">
                        <a:latin typeface="+mn-ea"/>
                        <a:ea typeface="+mn-ea"/>
                      </a:endParaRPr>
                    </a:p>
                  </a:txBody>
                  <a:tcPr marL="32150" marR="32150" marT="32175" marB="32175" anchor="ctr">
                    <a:lnL w="12700" cap="flat" cmpd="sng">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CDCCCC"/>
                    </a:solidFill>
                  </a:tcPr>
                </a:tc>
                <a:tc>
                  <a:txBody>
                    <a:bodyPr/>
                    <a:lstStyle/>
                    <a:p>
                      <a:pPr algn="ctr"/>
                      <a:r>
                        <a:rPr lang="ja-JP" altLang="en-US" sz="2000" dirty="0" smtClean="0">
                          <a:latin typeface="+mn-ea"/>
                          <a:ea typeface="+mn-ea"/>
                        </a:rPr>
                        <a:t>〇</a:t>
                      </a:r>
                      <a:endParaRPr lang="ja-JP" altLang="en-US" sz="2000" dirty="0">
                        <a:latin typeface="+mn-ea"/>
                        <a:ea typeface="+mn-ea"/>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DCCCC"/>
                    </a:solidFill>
                  </a:tcPr>
                </a:tc>
                <a:tc>
                  <a:txBody>
                    <a:bodyPr/>
                    <a:lstStyle/>
                    <a:p>
                      <a:pPr algn="ctr"/>
                      <a:r>
                        <a:rPr lang="ja-JP" altLang="en-US" sz="2000" i="0" u="none" strike="noStrike" cap="none" baseline="0" dirty="0" smtClean="0">
                          <a:solidFill>
                            <a:srgbClr val="311F1A"/>
                          </a:solidFill>
                          <a:latin typeface="+mn-ea"/>
                          <a:ea typeface="+mn-ea"/>
                          <a:cs typeface="Arial"/>
                          <a:sym typeface="Arial"/>
                          <a:rtl val="0"/>
                        </a:rPr>
                        <a:t>〇</a:t>
                      </a:r>
                      <a:endParaRPr lang="ja-JP" altLang="en-US" sz="2000" dirty="0">
                        <a:latin typeface="+mn-ea"/>
                        <a:ea typeface="+mn-ea"/>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DCCCC"/>
                    </a:solidFill>
                  </a:tcPr>
                </a:tc>
              </a:tr>
              <a:tr h="512453">
                <a:tc rowSpan="3">
                  <a:txBody>
                    <a:bodyPr/>
                    <a:lstStyle/>
                    <a:p>
                      <a:pPr marL="0" marR="0" lvl="0" indent="0" algn="l" rtl="0">
                        <a:lnSpc>
                          <a:spcPct val="100000"/>
                        </a:lnSpc>
                        <a:spcBef>
                          <a:spcPts val="0"/>
                        </a:spcBef>
                        <a:spcAft>
                          <a:spcPts val="0"/>
                        </a:spcAft>
                        <a:buClr>
                          <a:srgbClr val="311F1A"/>
                        </a:buClr>
                        <a:buSzPct val="25000"/>
                        <a:buFont typeface="Arial"/>
                        <a:buNone/>
                      </a:pPr>
                      <a:r>
                        <a:rPr lang="ja-JP" altLang="en-US" sz="1050" i="0" u="none" strike="noStrike" cap="none" baseline="0" dirty="0" smtClean="0">
                          <a:solidFill>
                            <a:srgbClr val="311F1A"/>
                          </a:solidFill>
                          <a:latin typeface="Arial"/>
                          <a:ea typeface="Arial"/>
                          <a:cs typeface="Arial"/>
                          <a:sym typeface="Arial"/>
                          <a:rtl val="0"/>
                        </a:rPr>
                        <a:t>ストレスチェック受検の結果</a:t>
                      </a:r>
                      <a:r>
                        <a:rPr lang="en-US" altLang="ja-JP" sz="1050" i="0" u="none" strike="noStrike" cap="none" baseline="0" dirty="0" smtClean="0">
                          <a:solidFill>
                            <a:srgbClr val="311F1A"/>
                          </a:solidFill>
                          <a:latin typeface="Arial"/>
                          <a:ea typeface="Arial"/>
                          <a:cs typeface="Arial"/>
                          <a:sym typeface="Arial"/>
                          <a:rtl val="0"/>
                        </a:rPr>
                        <a:t/>
                      </a:r>
                      <a:br>
                        <a:rPr lang="en-US" altLang="ja-JP" sz="1050" i="0" u="none" strike="noStrike" cap="none" baseline="0" dirty="0" smtClean="0">
                          <a:solidFill>
                            <a:srgbClr val="311F1A"/>
                          </a:solidFill>
                          <a:latin typeface="Arial"/>
                          <a:ea typeface="Arial"/>
                          <a:cs typeface="Arial"/>
                          <a:sym typeface="Arial"/>
                          <a:rtl val="0"/>
                        </a:rPr>
                      </a:br>
                      <a:r>
                        <a:rPr lang="ja-JP" altLang="en-US" sz="1050" i="0" u="none" strike="noStrike" cap="none" baseline="0" dirty="0" smtClean="0">
                          <a:solidFill>
                            <a:srgbClr val="311F1A"/>
                          </a:solidFill>
                          <a:latin typeface="Arial"/>
                          <a:ea typeface="Arial"/>
                          <a:cs typeface="Arial"/>
                          <a:sym typeface="Arial"/>
                          <a:rtl val="0"/>
                        </a:rPr>
                        <a:t>（面接指導対象該当の有無）</a:t>
                      </a:r>
                      <a:endParaRPr lang="ja" sz="1050" i="0" u="none" strike="noStrike" cap="none" baseline="0" dirty="0">
                        <a:solidFill>
                          <a:srgbClr val="311F1A"/>
                        </a:solidFill>
                        <a:latin typeface="Arial"/>
                        <a:ea typeface="Arial"/>
                        <a:cs typeface="Arial"/>
                        <a:sym typeface="Arial"/>
                        <a:rtl val="0"/>
                      </a:endParaRPr>
                    </a:p>
                  </a:txBody>
                  <a:tcPr marL="32150" marR="32150" marT="32175" marB="32175" anchor="ctr">
                    <a:lnL w="12700" cap="flat" cmpd="sng">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marL="0" marR="0" lvl="0" indent="0" algn="l" rtl="0">
                        <a:lnSpc>
                          <a:spcPct val="100000"/>
                        </a:lnSpc>
                        <a:spcBef>
                          <a:spcPts val="0"/>
                        </a:spcBef>
                        <a:spcAft>
                          <a:spcPts val="0"/>
                        </a:spcAft>
                        <a:buClr>
                          <a:srgbClr val="311F1A"/>
                        </a:buClr>
                        <a:buSzPct val="25000"/>
                        <a:buFont typeface="Arial"/>
                        <a:buNone/>
                      </a:pPr>
                      <a:r>
                        <a:rPr lang="ja-JP" altLang="en-US" sz="1050" i="0" u="none" strike="noStrike" cap="none" baseline="0" dirty="0" smtClean="0">
                          <a:solidFill>
                            <a:srgbClr val="311F1A"/>
                          </a:solidFill>
                          <a:latin typeface="Arial"/>
                          <a:ea typeface="Arial"/>
                          <a:cs typeface="Arial"/>
                          <a:sym typeface="Arial"/>
                          <a:rtl val="0"/>
                        </a:rPr>
                        <a:t>結果提供</a:t>
                      </a:r>
                      <a:r>
                        <a:rPr lang="en-US" altLang="ja-JP" sz="1050" i="0" u="none" strike="noStrike" cap="none" baseline="0" dirty="0" smtClean="0">
                          <a:solidFill>
                            <a:srgbClr val="311F1A"/>
                          </a:solidFill>
                          <a:latin typeface="Arial"/>
                          <a:ea typeface="Arial"/>
                          <a:cs typeface="Arial"/>
                          <a:sym typeface="Arial"/>
                          <a:rtl val="0"/>
                        </a:rPr>
                        <a:t/>
                      </a:r>
                      <a:br>
                        <a:rPr lang="en-US" altLang="ja-JP" sz="1050" i="0" u="none" strike="noStrike" cap="none" baseline="0" dirty="0" smtClean="0">
                          <a:solidFill>
                            <a:srgbClr val="311F1A"/>
                          </a:solidFill>
                          <a:latin typeface="Arial"/>
                          <a:ea typeface="Arial"/>
                          <a:cs typeface="Arial"/>
                          <a:sym typeface="Arial"/>
                          <a:rtl val="0"/>
                        </a:rPr>
                      </a:br>
                      <a:r>
                        <a:rPr lang="ja-JP" altLang="en-US" sz="1050" i="0" u="none" strike="noStrike" cap="none" baseline="0" dirty="0" smtClean="0">
                          <a:solidFill>
                            <a:srgbClr val="311F1A"/>
                          </a:solidFill>
                          <a:latin typeface="Arial"/>
                          <a:ea typeface="Arial"/>
                          <a:cs typeface="Arial"/>
                          <a:sym typeface="Arial"/>
                          <a:rtl val="0"/>
                        </a:rPr>
                        <a:t>同意なし</a:t>
                      </a:r>
                      <a:endParaRPr lang="ja" sz="1050" i="0" u="none" strike="noStrike" cap="none" baseline="0" dirty="0">
                        <a:solidFill>
                          <a:srgbClr val="311F1A"/>
                        </a:solidFill>
                        <a:latin typeface="Arial"/>
                        <a:ea typeface="Arial"/>
                        <a:cs typeface="Arial"/>
                        <a:sym typeface="Arial"/>
                        <a:rtl val="0"/>
                      </a:endParaRPr>
                    </a:p>
                  </a:txBody>
                  <a:tcPr marL="32150" marR="32150" marT="32175" marB="32175" anchor="ctr">
                    <a:lnL w="12700" cap="flat" cmpd="sng" algn="ctr">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8E7E7"/>
                    </a:solidFill>
                  </a:tcPr>
                </a:tc>
                <a:tc>
                  <a:txBody>
                    <a:bodyPr/>
                    <a:lstStyle/>
                    <a:p>
                      <a:pPr algn="ctr"/>
                      <a:r>
                        <a:rPr lang="ja-JP" altLang="en-US" sz="2000" i="0" u="none" strike="noStrike" cap="none" baseline="0" dirty="0" smtClean="0">
                          <a:solidFill>
                            <a:srgbClr val="311F1A"/>
                          </a:solidFill>
                          <a:latin typeface="+mn-ea"/>
                          <a:ea typeface="+mn-ea"/>
                          <a:cs typeface="Arial"/>
                          <a:sym typeface="Arial"/>
                          <a:rtl val="0"/>
                        </a:rPr>
                        <a:t>〇</a:t>
                      </a:r>
                      <a:endParaRPr lang="ja-JP" altLang="en-US" sz="2000" dirty="0">
                        <a:latin typeface="+mn-ea"/>
                        <a:ea typeface="+mn-ea"/>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8E7E7"/>
                    </a:solidFill>
                  </a:tcPr>
                </a:tc>
                <a:tc>
                  <a:txBody>
                    <a:bodyPr/>
                    <a:lstStyle/>
                    <a:p>
                      <a:pPr algn="ctr"/>
                      <a:r>
                        <a:rPr lang="en-US" altLang="ja-JP" sz="2000" i="0" dirty="0" smtClean="0">
                          <a:latin typeface="+mn-ea"/>
                          <a:ea typeface="+mn-ea"/>
                        </a:rPr>
                        <a:t>×</a:t>
                      </a:r>
                      <a:endParaRPr lang="ja-JP" altLang="en-US" sz="2000" i="0" dirty="0">
                        <a:latin typeface="+mn-ea"/>
                        <a:ea typeface="+mn-ea"/>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8E7E7"/>
                    </a:solidFill>
                  </a:tcPr>
                </a:tc>
                <a:tc>
                  <a:txBody>
                    <a:bodyPr/>
                    <a:lstStyle/>
                    <a:p>
                      <a:pPr algn="ctr"/>
                      <a:r>
                        <a:rPr lang="ja-JP" altLang="en-US" sz="2000" dirty="0" smtClean="0">
                          <a:latin typeface="+mn-ea"/>
                          <a:ea typeface="+mn-ea"/>
                        </a:rPr>
                        <a:t>〇</a:t>
                      </a:r>
                      <a:endParaRPr lang="ja-JP" altLang="en-US" sz="2000" dirty="0">
                        <a:latin typeface="+mn-ea"/>
                        <a:ea typeface="+mn-ea"/>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8E7E7"/>
                    </a:solidFill>
                  </a:tcPr>
                </a:tc>
                <a:tc>
                  <a:txBody>
                    <a:bodyPr/>
                    <a:lstStyle/>
                    <a:p>
                      <a:pPr algn="ctr"/>
                      <a:r>
                        <a:rPr lang="en-US" altLang="ja-JP" sz="2000" dirty="0" smtClean="0">
                          <a:latin typeface="+mn-ea"/>
                          <a:ea typeface="+mn-ea"/>
                        </a:rPr>
                        <a:t>×</a:t>
                      </a:r>
                      <a:endParaRPr lang="ja-JP" altLang="en-US" sz="2000" dirty="0">
                        <a:latin typeface="+mn-ea"/>
                        <a:ea typeface="+mn-ea"/>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8E7E7"/>
                    </a:solidFill>
                  </a:tcPr>
                </a:tc>
                <a:tc>
                  <a:txBody>
                    <a:bodyPr/>
                    <a:lstStyle/>
                    <a:p>
                      <a:pPr algn="ctr"/>
                      <a:r>
                        <a:rPr lang="en-US" altLang="ja-JP" sz="2000" dirty="0" smtClean="0">
                          <a:latin typeface="+mn-ea"/>
                          <a:ea typeface="+mn-ea"/>
                        </a:rPr>
                        <a:t>×</a:t>
                      </a:r>
                      <a:endParaRPr lang="ja-JP" altLang="en-US" sz="2000" dirty="0">
                        <a:latin typeface="+mn-ea"/>
                        <a:ea typeface="+mn-ea"/>
                      </a:endParaRPr>
                    </a:p>
                  </a:txBody>
                  <a:tcPr marL="32150" marR="32150" marT="32175" marB="32175" anchor="ctr">
                    <a:lnL w="12700" cap="flat" cmpd="sng">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8E7E7"/>
                    </a:solidFill>
                  </a:tcPr>
                </a:tc>
                <a:tc>
                  <a:txBody>
                    <a:bodyPr/>
                    <a:lstStyle/>
                    <a:p>
                      <a:pPr algn="ctr"/>
                      <a:r>
                        <a:rPr lang="ja-JP" altLang="en-US" sz="2000" dirty="0" smtClean="0">
                          <a:latin typeface="+mn-ea"/>
                          <a:ea typeface="+mn-ea"/>
                        </a:rPr>
                        <a:t>〇</a:t>
                      </a:r>
                      <a:endParaRPr lang="ja-JP" altLang="en-US" sz="2000" dirty="0">
                        <a:latin typeface="+mn-ea"/>
                        <a:ea typeface="+mn-ea"/>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algn="ctr"/>
                      <a:r>
                        <a:rPr lang="en-US" altLang="ja-JP" sz="2000" dirty="0" smtClean="0">
                          <a:latin typeface="+mn-ea"/>
                          <a:ea typeface="+mn-ea"/>
                        </a:rPr>
                        <a:t>×</a:t>
                      </a:r>
                      <a:endParaRPr lang="ja-JP" altLang="en-US" sz="2000" dirty="0">
                        <a:latin typeface="+mn-ea"/>
                        <a:ea typeface="+mn-ea"/>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r>
              <a:tr h="512453">
                <a:tc vMerge="1">
                  <a:txBody>
                    <a:bodyPr/>
                    <a:lstStyle/>
                    <a:p>
                      <a:pPr marL="0" marR="0" lvl="0" indent="0" algn="l" rtl="0">
                        <a:lnSpc>
                          <a:spcPct val="100000"/>
                        </a:lnSpc>
                        <a:spcBef>
                          <a:spcPts val="0"/>
                        </a:spcBef>
                        <a:spcAft>
                          <a:spcPts val="0"/>
                        </a:spcAft>
                        <a:buClr>
                          <a:srgbClr val="311F1A"/>
                        </a:buClr>
                        <a:buSzPct val="25000"/>
                        <a:buFont typeface="Arial"/>
                        <a:buNone/>
                      </a:pPr>
                      <a:endParaRPr lang="ja" sz="1200" i="0" u="none" strike="noStrike" cap="none" baseline="0" dirty="0">
                        <a:solidFill>
                          <a:srgbClr val="311F1A"/>
                        </a:solidFill>
                        <a:latin typeface="Arial"/>
                        <a:ea typeface="Arial"/>
                        <a:cs typeface="Arial"/>
                        <a:sym typeface="Arial"/>
                        <a:rtl val="0"/>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DCCCC"/>
                    </a:solidFill>
                  </a:tcPr>
                </a:tc>
                <a:tc>
                  <a:txBody>
                    <a:bodyPr/>
                    <a:lstStyle/>
                    <a:p>
                      <a:pPr marL="0" marR="0" lvl="0" indent="0" algn="l" rtl="0">
                        <a:lnSpc>
                          <a:spcPct val="100000"/>
                        </a:lnSpc>
                        <a:spcBef>
                          <a:spcPts val="0"/>
                        </a:spcBef>
                        <a:spcAft>
                          <a:spcPts val="0"/>
                        </a:spcAft>
                        <a:buClr>
                          <a:srgbClr val="311F1A"/>
                        </a:buClr>
                        <a:buSzPct val="25000"/>
                        <a:buFont typeface="Arial"/>
                        <a:buNone/>
                      </a:pPr>
                      <a:r>
                        <a:rPr lang="ja-JP" altLang="en-US" sz="1050" i="0" u="none" strike="noStrike" cap="none" baseline="0" dirty="0" smtClean="0">
                          <a:solidFill>
                            <a:srgbClr val="311F1A"/>
                          </a:solidFill>
                          <a:latin typeface="Arial"/>
                          <a:ea typeface="Arial"/>
                          <a:cs typeface="Arial"/>
                          <a:sym typeface="Arial"/>
                          <a:rtl val="0"/>
                        </a:rPr>
                        <a:t>結果提供</a:t>
                      </a:r>
                      <a:r>
                        <a:rPr lang="en-US" altLang="ja-JP" sz="1050" i="0" u="none" strike="noStrike" cap="none" baseline="0" dirty="0" smtClean="0">
                          <a:solidFill>
                            <a:srgbClr val="311F1A"/>
                          </a:solidFill>
                          <a:latin typeface="Arial"/>
                          <a:ea typeface="Arial"/>
                          <a:cs typeface="Arial"/>
                          <a:sym typeface="Arial"/>
                          <a:rtl val="0"/>
                        </a:rPr>
                        <a:t/>
                      </a:r>
                      <a:br>
                        <a:rPr lang="en-US" altLang="ja-JP" sz="1050" i="0" u="none" strike="noStrike" cap="none" baseline="0" dirty="0" smtClean="0">
                          <a:solidFill>
                            <a:srgbClr val="311F1A"/>
                          </a:solidFill>
                          <a:latin typeface="Arial"/>
                          <a:ea typeface="Arial"/>
                          <a:cs typeface="Arial"/>
                          <a:sym typeface="Arial"/>
                          <a:rtl val="0"/>
                        </a:rPr>
                      </a:br>
                      <a:r>
                        <a:rPr lang="ja-JP" altLang="en-US" sz="1050" i="0" u="none" strike="noStrike" cap="none" baseline="0" dirty="0" smtClean="0">
                          <a:solidFill>
                            <a:srgbClr val="311F1A"/>
                          </a:solidFill>
                          <a:latin typeface="Arial"/>
                          <a:ea typeface="Arial"/>
                          <a:cs typeface="Arial"/>
                          <a:sym typeface="Arial"/>
                          <a:rtl val="0"/>
                        </a:rPr>
                        <a:t>同意あり</a:t>
                      </a:r>
                      <a:endParaRPr lang="ja" sz="1050" i="0" u="none" strike="noStrike" cap="none" baseline="0" dirty="0">
                        <a:solidFill>
                          <a:srgbClr val="311F1A"/>
                        </a:solidFill>
                        <a:latin typeface="Arial"/>
                        <a:ea typeface="Arial"/>
                        <a:cs typeface="Arial"/>
                        <a:sym typeface="Arial"/>
                        <a:rtl val="0"/>
                      </a:endParaRPr>
                    </a:p>
                  </a:txBody>
                  <a:tcPr marL="32150" marR="32150" marT="32175" marB="32175" anchor="ctr">
                    <a:lnL w="12700" cap="flat" cmpd="sng" algn="ctr">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CDCCCC"/>
                    </a:solidFill>
                  </a:tcPr>
                </a:tc>
                <a:tc>
                  <a:txBody>
                    <a:bodyPr/>
                    <a:lstStyle/>
                    <a:p>
                      <a:pPr algn="ctr"/>
                      <a:r>
                        <a:rPr lang="ja-JP" altLang="en-US" sz="2000" dirty="0" smtClean="0">
                          <a:latin typeface="+mn-ea"/>
                          <a:ea typeface="+mn-ea"/>
                        </a:rPr>
                        <a:t>〇</a:t>
                      </a:r>
                      <a:endParaRPr lang="ja-JP" altLang="en-US" sz="2000" dirty="0">
                        <a:latin typeface="+mn-ea"/>
                        <a:ea typeface="+mn-ea"/>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CDCCCC"/>
                    </a:solidFill>
                  </a:tcPr>
                </a:tc>
                <a:tc>
                  <a:txBody>
                    <a:bodyPr/>
                    <a:lstStyle/>
                    <a:p>
                      <a:pPr algn="ctr"/>
                      <a:r>
                        <a:rPr lang="ja-JP" altLang="en-US" sz="2000" dirty="0" smtClean="0">
                          <a:latin typeface="+mn-ea"/>
                          <a:ea typeface="+mn-ea"/>
                        </a:rPr>
                        <a:t>△</a:t>
                      </a:r>
                      <a:endParaRPr lang="ja-JP" altLang="en-US" sz="2000" dirty="0">
                        <a:latin typeface="+mn-ea"/>
                        <a:ea typeface="+mn-ea"/>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CDCCCC"/>
                    </a:solidFill>
                  </a:tcPr>
                </a:tc>
                <a:tc>
                  <a:txBody>
                    <a:bodyPr/>
                    <a:lstStyle/>
                    <a:p>
                      <a:pPr algn="ctr"/>
                      <a:r>
                        <a:rPr lang="ja-JP" altLang="en-US" sz="2000" dirty="0" smtClean="0">
                          <a:latin typeface="+mn-ea"/>
                          <a:ea typeface="+mn-ea"/>
                        </a:rPr>
                        <a:t>〇</a:t>
                      </a:r>
                      <a:endParaRPr lang="ja-JP" altLang="en-US" sz="2000" dirty="0">
                        <a:latin typeface="+mn-ea"/>
                        <a:ea typeface="+mn-ea"/>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CDCCCC"/>
                    </a:solidFill>
                  </a:tcPr>
                </a:tc>
                <a:tc>
                  <a:txBody>
                    <a:bodyPr/>
                    <a:lstStyle/>
                    <a:p>
                      <a:pPr algn="ctr"/>
                      <a:r>
                        <a:rPr lang="ja-JP" altLang="en-US" sz="2000" dirty="0" smtClean="0">
                          <a:latin typeface="+mn-ea"/>
                          <a:ea typeface="+mn-ea"/>
                        </a:rPr>
                        <a:t>〇</a:t>
                      </a:r>
                      <a:endParaRPr lang="ja-JP" altLang="en-US" sz="2000" dirty="0">
                        <a:latin typeface="+mn-ea"/>
                        <a:ea typeface="+mn-ea"/>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CDCCCC"/>
                    </a:solidFill>
                  </a:tcPr>
                </a:tc>
                <a:tc>
                  <a:txBody>
                    <a:bodyPr/>
                    <a:lstStyle/>
                    <a:p>
                      <a:pPr algn="ctr"/>
                      <a:r>
                        <a:rPr lang="ja-JP" altLang="en-US" sz="2000" dirty="0" smtClean="0">
                          <a:latin typeface="+mn-ea"/>
                          <a:ea typeface="+mn-ea"/>
                        </a:rPr>
                        <a:t>△</a:t>
                      </a:r>
                      <a:endParaRPr lang="ja-JP" altLang="en-US" sz="2000" dirty="0">
                        <a:latin typeface="+mn-ea"/>
                        <a:ea typeface="+mn-ea"/>
                      </a:endParaRPr>
                    </a:p>
                  </a:txBody>
                  <a:tcPr marL="32150" marR="32150" marT="32175" marB="32175" anchor="ctr">
                    <a:lnL w="12700" cap="flat" cmpd="sng">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CDCCCC"/>
                    </a:solidFill>
                  </a:tcPr>
                </a:tc>
                <a:tc>
                  <a:txBody>
                    <a:bodyPr/>
                    <a:lstStyle/>
                    <a:p>
                      <a:pPr algn="ctr"/>
                      <a:r>
                        <a:rPr lang="ja-JP" altLang="en-US" sz="2000" dirty="0" smtClean="0">
                          <a:latin typeface="+mn-ea"/>
                          <a:ea typeface="+mn-ea"/>
                        </a:rPr>
                        <a:t>〇</a:t>
                      </a:r>
                      <a:endParaRPr lang="ja-JP" altLang="en-US" sz="2000" dirty="0">
                        <a:latin typeface="+mn-ea"/>
                        <a:ea typeface="+mn-ea"/>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DCCCC"/>
                    </a:solidFill>
                  </a:tcPr>
                </a:tc>
                <a:tc>
                  <a:txBody>
                    <a:bodyPr/>
                    <a:lstStyle/>
                    <a:p>
                      <a:pPr algn="ctr"/>
                      <a:r>
                        <a:rPr lang="ja-JP" altLang="en-US" sz="2000" dirty="0" smtClean="0">
                          <a:latin typeface="+mn-ea"/>
                          <a:ea typeface="+mn-ea"/>
                        </a:rPr>
                        <a:t>〇</a:t>
                      </a:r>
                      <a:endParaRPr lang="ja-JP" altLang="en-US" sz="2000" dirty="0">
                        <a:latin typeface="+mn-ea"/>
                        <a:ea typeface="+mn-ea"/>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DCCCC"/>
                    </a:solidFill>
                  </a:tcPr>
                </a:tc>
              </a:tr>
              <a:tr h="512453">
                <a:tc vMerge="1">
                  <a:txBody>
                    <a:bodyPr/>
                    <a:lstStyle/>
                    <a:p>
                      <a:pPr marL="0" marR="0" lvl="0" indent="0" algn="l" rtl="0">
                        <a:lnSpc>
                          <a:spcPct val="100000"/>
                        </a:lnSpc>
                        <a:spcBef>
                          <a:spcPts val="0"/>
                        </a:spcBef>
                        <a:spcAft>
                          <a:spcPts val="0"/>
                        </a:spcAft>
                        <a:buClr>
                          <a:srgbClr val="311F1A"/>
                        </a:buClr>
                        <a:buSzPct val="25000"/>
                        <a:buFont typeface="Arial"/>
                        <a:buNone/>
                      </a:pPr>
                      <a:endParaRPr lang="ja" sz="1200" i="0" u="none" strike="noStrike" cap="none" baseline="0" dirty="0">
                        <a:solidFill>
                          <a:srgbClr val="311F1A"/>
                        </a:solidFill>
                        <a:latin typeface="Arial"/>
                        <a:ea typeface="Arial"/>
                        <a:cs typeface="Arial"/>
                        <a:sym typeface="Arial"/>
                        <a:rtl val="0"/>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marL="0" marR="0" lvl="0" indent="0" algn="l" rtl="0">
                        <a:lnSpc>
                          <a:spcPct val="100000"/>
                        </a:lnSpc>
                        <a:spcBef>
                          <a:spcPts val="0"/>
                        </a:spcBef>
                        <a:spcAft>
                          <a:spcPts val="0"/>
                        </a:spcAft>
                        <a:buClr>
                          <a:srgbClr val="311F1A"/>
                        </a:buClr>
                        <a:buSzPct val="25000"/>
                        <a:buFont typeface="Arial"/>
                        <a:buNone/>
                      </a:pPr>
                      <a:r>
                        <a:rPr lang="ja-JP" altLang="en-US" sz="1050" i="0" u="none" strike="noStrike" cap="none" baseline="0" dirty="0" smtClean="0">
                          <a:solidFill>
                            <a:srgbClr val="311F1A"/>
                          </a:solidFill>
                          <a:latin typeface="Arial"/>
                          <a:ea typeface="Arial"/>
                          <a:cs typeface="Arial"/>
                          <a:sym typeface="Arial"/>
                          <a:rtl val="0"/>
                        </a:rPr>
                        <a:t>面接指導</a:t>
                      </a:r>
                      <a:r>
                        <a:rPr lang="en-US" altLang="ja-JP" sz="1050" i="0" u="none" strike="noStrike" cap="none" baseline="0" dirty="0" smtClean="0">
                          <a:solidFill>
                            <a:srgbClr val="311F1A"/>
                          </a:solidFill>
                          <a:latin typeface="Arial"/>
                          <a:ea typeface="Arial"/>
                          <a:cs typeface="Arial"/>
                          <a:sym typeface="Arial"/>
                          <a:rtl val="0"/>
                        </a:rPr>
                        <a:t/>
                      </a:r>
                      <a:br>
                        <a:rPr lang="en-US" altLang="ja-JP" sz="1050" i="0" u="none" strike="noStrike" cap="none" baseline="0" dirty="0" smtClean="0">
                          <a:solidFill>
                            <a:srgbClr val="311F1A"/>
                          </a:solidFill>
                          <a:latin typeface="Arial"/>
                          <a:ea typeface="Arial"/>
                          <a:cs typeface="Arial"/>
                          <a:sym typeface="Arial"/>
                          <a:rtl val="0"/>
                        </a:rPr>
                      </a:br>
                      <a:r>
                        <a:rPr lang="ja-JP" altLang="en-US" sz="1050" i="0" u="none" strike="noStrike" cap="none" baseline="0" dirty="0" smtClean="0">
                          <a:solidFill>
                            <a:srgbClr val="311F1A"/>
                          </a:solidFill>
                          <a:latin typeface="Arial"/>
                          <a:ea typeface="Arial"/>
                          <a:cs typeface="Arial"/>
                          <a:sym typeface="Arial"/>
                          <a:rtl val="0"/>
                        </a:rPr>
                        <a:t>申出あり</a:t>
                      </a:r>
                      <a:endParaRPr lang="ja" sz="1050" i="0" u="none" strike="noStrike" cap="none" baseline="0" dirty="0">
                        <a:solidFill>
                          <a:srgbClr val="311F1A"/>
                        </a:solidFill>
                        <a:latin typeface="Arial"/>
                        <a:ea typeface="Arial"/>
                        <a:cs typeface="Arial"/>
                        <a:sym typeface="Arial"/>
                        <a:rtl val="0"/>
                      </a:endParaRPr>
                    </a:p>
                  </a:txBody>
                  <a:tcPr marL="32150" marR="32150" marT="32175" marB="32175" anchor="ctr">
                    <a:lnL w="12700" cap="flat" cmpd="sng" algn="ctr">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algn="ctr"/>
                      <a:r>
                        <a:rPr lang="ja-JP" altLang="en-US" sz="2000" dirty="0" smtClean="0">
                          <a:latin typeface="+mn-ea"/>
                          <a:ea typeface="+mn-ea"/>
                        </a:rPr>
                        <a:t>〇</a:t>
                      </a:r>
                      <a:endParaRPr lang="ja-JP" altLang="en-US" sz="2000" dirty="0">
                        <a:latin typeface="+mn-ea"/>
                        <a:ea typeface="+mn-ea"/>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algn="ctr"/>
                      <a:r>
                        <a:rPr lang="ja-JP" altLang="en-US" sz="2000" dirty="0" smtClean="0">
                          <a:latin typeface="+mn-ea"/>
                          <a:ea typeface="+mn-ea"/>
                        </a:rPr>
                        <a:t>△</a:t>
                      </a:r>
                      <a:endParaRPr lang="ja-JP" altLang="en-US" sz="2000" dirty="0">
                        <a:latin typeface="+mn-ea"/>
                        <a:ea typeface="+mn-ea"/>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algn="ctr"/>
                      <a:r>
                        <a:rPr lang="ja-JP" altLang="en-US" sz="2000" dirty="0" smtClean="0">
                          <a:latin typeface="+mn-ea"/>
                          <a:ea typeface="+mn-ea"/>
                        </a:rPr>
                        <a:t>〇</a:t>
                      </a:r>
                      <a:endParaRPr lang="ja-JP" altLang="en-US" sz="2000" dirty="0">
                        <a:latin typeface="+mn-ea"/>
                        <a:ea typeface="+mn-ea"/>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algn="ctr"/>
                      <a:r>
                        <a:rPr lang="ja-JP" altLang="en-US" sz="2000" dirty="0" smtClean="0">
                          <a:latin typeface="+mn-ea"/>
                          <a:ea typeface="+mn-ea"/>
                        </a:rPr>
                        <a:t>〇</a:t>
                      </a:r>
                      <a:endParaRPr lang="ja-JP" altLang="en-US" sz="2000" dirty="0">
                        <a:latin typeface="+mn-ea"/>
                        <a:ea typeface="+mn-ea"/>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algn="ctr"/>
                      <a:r>
                        <a:rPr lang="ja-JP" altLang="en-US" sz="2000" dirty="0" smtClean="0">
                          <a:latin typeface="+mn-ea"/>
                          <a:ea typeface="+mn-ea"/>
                        </a:rPr>
                        <a:t>△</a:t>
                      </a:r>
                      <a:endParaRPr lang="ja-JP" altLang="en-US" sz="2000" dirty="0">
                        <a:latin typeface="+mn-ea"/>
                        <a:ea typeface="+mn-ea"/>
                      </a:endParaRPr>
                    </a:p>
                  </a:txBody>
                  <a:tcPr marL="32150" marR="32150" marT="32175" marB="32175" anchor="ctr">
                    <a:lnL w="12700" cap="flat" cmpd="sng">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algn="ctr"/>
                      <a:r>
                        <a:rPr lang="ja-JP" altLang="en-US" sz="2000" dirty="0" smtClean="0">
                          <a:latin typeface="+mn-ea"/>
                          <a:ea typeface="+mn-ea"/>
                        </a:rPr>
                        <a:t>〇</a:t>
                      </a:r>
                      <a:endParaRPr lang="ja-JP" altLang="en-US" sz="2000" dirty="0">
                        <a:latin typeface="+mn-ea"/>
                        <a:ea typeface="+mn-ea"/>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algn="ctr"/>
                      <a:r>
                        <a:rPr lang="ja-JP" altLang="en-US" sz="2000" dirty="0" smtClean="0">
                          <a:latin typeface="+mn-ea"/>
                          <a:ea typeface="+mn-ea"/>
                        </a:rPr>
                        <a:t>〇</a:t>
                      </a:r>
                      <a:endParaRPr lang="ja-JP" altLang="en-US" sz="2000" dirty="0">
                        <a:latin typeface="+mn-ea"/>
                        <a:ea typeface="+mn-ea"/>
                      </a:endParaRPr>
                    </a:p>
                  </a:txBody>
                  <a:tcPr marL="32150" marR="32150" marT="32175" marB="32175" anchor="ctr">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r>
              <a:tr h="512453">
                <a:tc gridSpan="2">
                  <a:txBody>
                    <a:bodyPr/>
                    <a:lstStyle/>
                    <a:p>
                      <a:pPr marL="0" marR="0" lvl="0" indent="0" algn="l" rtl="0">
                        <a:lnSpc>
                          <a:spcPct val="100000"/>
                        </a:lnSpc>
                        <a:spcBef>
                          <a:spcPts val="0"/>
                        </a:spcBef>
                        <a:spcAft>
                          <a:spcPts val="0"/>
                        </a:spcAft>
                        <a:buClr>
                          <a:srgbClr val="311F1A"/>
                        </a:buClr>
                        <a:buSzPct val="25000"/>
                        <a:buFont typeface="Arial"/>
                        <a:buNone/>
                      </a:pPr>
                      <a:r>
                        <a:rPr lang="ja-JP" altLang="en-US" sz="1050" i="0" u="none" strike="noStrike" cap="none" baseline="0" dirty="0" smtClean="0">
                          <a:solidFill>
                            <a:srgbClr val="311F1A"/>
                          </a:solidFill>
                          <a:latin typeface="Arial"/>
                          <a:ea typeface="Arial"/>
                          <a:cs typeface="Arial"/>
                          <a:sym typeface="Arial"/>
                          <a:rtl val="0"/>
                        </a:rPr>
                        <a:t>面接指導の詳細な内容</a:t>
                      </a:r>
                      <a:endParaRPr lang="ja" sz="1050" i="0" u="none" strike="noStrike" cap="none" baseline="0" dirty="0">
                        <a:solidFill>
                          <a:srgbClr val="311F1A"/>
                        </a:solidFill>
                        <a:latin typeface="Arial"/>
                        <a:ea typeface="Arial"/>
                        <a:cs typeface="Arial"/>
                        <a:sym typeface="Arial"/>
                        <a:rtl val="0"/>
                      </a:endParaRPr>
                    </a:p>
                  </a:txBody>
                  <a:tcPr marL="32150" marR="32150" marT="32175" marB="32175" anchor="ctr">
                    <a:lnL w="12700" cap="flat" cmpd="sng">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hMerge="1">
                  <a:txBody>
                    <a:bodyPr/>
                    <a:lstStyle/>
                    <a:p>
                      <a:pPr marL="0" marR="0" lvl="0" indent="0" algn="l" rtl="0">
                        <a:lnSpc>
                          <a:spcPct val="100000"/>
                        </a:lnSpc>
                        <a:spcBef>
                          <a:spcPts val="0"/>
                        </a:spcBef>
                        <a:spcAft>
                          <a:spcPts val="0"/>
                        </a:spcAft>
                        <a:buClr>
                          <a:srgbClr val="311F1A"/>
                        </a:buClr>
                        <a:buSzPct val="25000"/>
                        <a:buFont typeface="Arial"/>
                        <a:buNone/>
                      </a:pPr>
                      <a:endParaRPr lang="ja" sz="1200" i="0" u="none" strike="noStrike" cap="none" baseline="0" dirty="0">
                        <a:solidFill>
                          <a:srgbClr val="311F1A"/>
                        </a:solidFill>
                        <a:latin typeface="Arial"/>
                        <a:ea typeface="Arial"/>
                        <a:cs typeface="Arial"/>
                        <a:sym typeface="Arial"/>
                        <a:rtl val="0"/>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algn="ctr"/>
                      <a:r>
                        <a:rPr lang="ja-JP" altLang="en-US" sz="2000" dirty="0" smtClean="0">
                          <a:latin typeface="+mn-ea"/>
                          <a:ea typeface="+mn-ea"/>
                        </a:rPr>
                        <a:t>〇</a:t>
                      </a:r>
                      <a:endParaRPr lang="ja-JP" altLang="en-US" sz="2000" dirty="0">
                        <a:latin typeface="+mn-ea"/>
                        <a:ea typeface="+mn-ea"/>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algn="ctr"/>
                      <a:r>
                        <a:rPr lang="en-US" altLang="ja-JP" sz="2000" dirty="0" smtClean="0">
                          <a:latin typeface="+mn-ea"/>
                          <a:ea typeface="+mn-ea"/>
                        </a:rPr>
                        <a:t>×</a:t>
                      </a:r>
                      <a:endParaRPr lang="ja-JP" altLang="en-US" sz="2000" dirty="0">
                        <a:latin typeface="+mn-ea"/>
                        <a:ea typeface="+mn-ea"/>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algn="ctr"/>
                      <a:r>
                        <a:rPr lang="en-US" altLang="ja-JP" sz="2000" dirty="0" smtClean="0">
                          <a:latin typeface="+mn-ea"/>
                          <a:ea typeface="+mn-ea"/>
                        </a:rPr>
                        <a:t>×</a:t>
                      </a:r>
                      <a:endParaRPr lang="ja-JP" altLang="en-US" sz="2000" dirty="0">
                        <a:latin typeface="+mn-ea"/>
                        <a:ea typeface="+mn-ea"/>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algn="ctr"/>
                      <a:r>
                        <a:rPr lang="ja-JP" altLang="en-US" sz="2000" dirty="0" smtClean="0">
                          <a:latin typeface="+mn-ea"/>
                          <a:ea typeface="+mn-ea"/>
                        </a:rPr>
                        <a:t>〇</a:t>
                      </a:r>
                      <a:endParaRPr lang="ja-JP" altLang="en-US" sz="2000" dirty="0">
                        <a:latin typeface="+mn-ea"/>
                        <a:ea typeface="+mn-ea"/>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algn="ctr"/>
                      <a:r>
                        <a:rPr lang="ja-JP" altLang="en-US" sz="2000" dirty="0" smtClean="0">
                          <a:latin typeface="+mn-ea"/>
                          <a:ea typeface="+mn-ea"/>
                        </a:rPr>
                        <a:t>△</a:t>
                      </a:r>
                      <a:endParaRPr lang="ja-JP" altLang="en-US" sz="2000" dirty="0">
                        <a:latin typeface="+mn-ea"/>
                        <a:ea typeface="+mn-ea"/>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algn="ctr"/>
                      <a:r>
                        <a:rPr lang="en-US" altLang="ja-JP" sz="2000" dirty="0" smtClean="0">
                          <a:latin typeface="+mn-ea"/>
                          <a:ea typeface="+mn-ea"/>
                        </a:rPr>
                        <a:t>×</a:t>
                      </a:r>
                      <a:endParaRPr lang="ja-JP" altLang="en-US" sz="2000" dirty="0">
                        <a:latin typeface="+mn-ea"/>
                        <a:ea typeface="+mn-ea"/>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algn="ctr"/>
                      <a:r>
                        <a:rPr lang="ja-JP" altLang="en-US" sz="2000" dirty="0" smtClean="0">
                          <a:latin typeface="+mn-ea"/>
                          <a:ea typeface="+mn-ea"/>
                        </a:rPr>
                        <a:t>△</a:t>
                      </a:r>
                      <a:endParaRPr lang="ja-JP" altLang="en-US" sz="2000" dirty="0">
                        <a:latin typeface="+mn-ea"/>
                        <a:ea typeface="+mn-ea"/>
                      </a:endParaRPr>
                    </a:p>
                  </a:txBody>
                  <a:tcPr marL="32150" marR="32150" marT="32175" marB="32175" anchor="ctr">
                    <a:lnL w="12700" cap="flat" cmpd="sng" algn="ctr">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r>
              <a:tr h="512453">
                <a:tc gridSpan="2">
                  <a:txBody>
                    <a:bodyPr/>
                    <a:lstStyle/>
                    <a:p>
                      <a:pPr marL="0" marR="0" lvl="0" indent="0" algn="l" rtl="0">
                        <a:lnSpc>
                          <a:spcPct val="100000"/>
                        </a:lnSpc>
                        <a:spcBef>
                          <a:spcPts val="0"/>
                        </a:spcBef>
                        <a:spcAft>
                          <a:spcPts val="0"/>
                        </a:spcAft>
                        <a:buClr>
                          <a:srgbClr val="311F1A"/>
                        </a:buClr>
                        <a:buSzPct val="25000"/>
                        <a:buFont typeface="Arial"/>
                        <a:buNone/>
                      </a:pPr>
                      <a:r>
                        <a:rPr lang="ja-JP" altLang="en-US" sz="1050" i="0" u="none" strike="noStrike" cap="none" baseline="0" dirty="0" smtClean="0">
                          <a:solidFill>
                            <a:srgbClr val="311F1A"/>
                          </a:solidFill>
                          <a:latin typeface="Arial"/>
                          <a:ea typeface="Arial"/>
                          <a:cs typeface="Arial"/>
                          <a:sym typeface="Arial"/>
                          <a:rtl val="0"/>
                        </a:rPr>
                        <a:t>面接指導に基づく就業意見</a:t>
                      </a:r>
                      <a:endParaRPr lang="ja" sz="1050" i="0" u="none" strike="noStrike" cap="none" baseline="0" dirty="0">
                        <a:solidFill>
                          <a:srgbClr val="311F1A"/>
                        </a:solidFill>
                        <a:latin typeface="Arial"/>
                        <a:ea typeface="Arial"/>
                        <a:cs typeface="Arial"/>
                        <a:sym typeface="Arial"/>
                        <a:rtl val="0"/>
                      </a:endParaRPr>
                    </a:p>
                  </a:txBody>
                  <a:tcPr marL="32150" marR="32150" marT="32175" marB="32175" anchor="ctr">
                    <a:lnL w="12700" cap="flat" cmpd="sng">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hMerge="1">
                  <a:txBody>
                    <a:bodyPr/>
                    <a:lstStyle/>
                    <a:p>
                      <a:pPr marL="0" marR="0" lvl="0" indent="0" algn="l" rtl="0">
                        <a:lnSpc>
                          <a:spcPct val="100000"/>
                        </a:lnSpc>
                        <a:spcBef>
                          <a:spcPts val="0"/>
                        </a:spcBef>
                        <a:spcAft>
                          <a:spcPts val="0"/>
                        </a:spcAft>
                        <a:buClr>
                          <a:srgbClr val="311F1A"/>
                        </a:buClr>
                        <a:buSzPct val="25000"/>
                        <a:buFont typeface="Arial"/>
                        <a:buNone/>
                      </a:pPr>
                      <a:endParaRPr lang="ja" sz="1200" i="0" u="none" strike="noStrike" cap="none" baseline="0" dirty="0">
                        <a:solidFill>
                          <a:srgbClr val="311F1A"/>
                        </a:solidFill>
                        <a:latin typeface="Arial"/>
                        <a:ea typeface="Arial"/>
                        <a:cs typeface="Arial"/>
                        <a:sym typeface="Arial"/>
                        <a:rtl val="0"/>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marL="0" marR="0" lvl="0" indent="0" algn="ctr" rtl="0">
                        <a:lnSpc>
                          <a:spcPct val="100000"/>
                        </a:lnSpc>
                        <a:spcBef>
                          <a:spcPts val="0"/>
                        </a:spcBef>
                        <a:spcAft>
                          <a:spcPts val="0"/>
                        </a:spcAft>
                        <a:buClr>
                          <a:srgbClr val="311F1A"/>
                        </a:buClr>
                        <a:buSzPct val="25000"/>
                        <a:buFont typeface="Arial"/>
                        <a:buNone/>
                      </a:pPr>
                      <a:r>
                        <a:rPr lang="ja-JP" altLang="en-US" sz="2000" i="0" u="none" strike="noStrike" cap="none" baseline="0" dirty="0" smtClean="0">
                          <a:solidFill>
                            <a:srgbClr val="311F1A"/>
                          </a:solidFill>
                          <a:latin typeface="+mn-ea"/>
                          <a:ea typeface="+mn-ea"/>
                          <a:cs typeface="Arial"/>
                          <a:sym typeface="Arial"/>
                          <a:rtl val="0"/>
                        </a:rPr>
                        <a:t>〇</a:t>
                      </a:r>
                      <a:endParaRPr lang="ja" sz="2000" i="0" u="none" strike="noStrike" cap="none" baseline="0" dirty="0">
                        <a:solidFill>
                          <a:srgbClr val="311F1A"/>
                        </a:solidFill>
                        <a:latin typeface="+mn-ea"/>
                        <a:ea typeface="+mn-ea"/>
                        <a:cs typeface="Arial"/>
                        <a:sym typeface="Arial"/>
                        <a:rtl val="0"/>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marL="0" marR="0" lvl="0" indent="0" algn="ctr" rtl="0">
                        <a:lnSpc>
                          <a:spcPct val="100000"/>
                        </a:lnSpc>
                        <a:spcBef>
                          <a:spcPts val="0"/>
                        </a:spcBef>
                        <a:spcAft>
                          <a:spcPts val="0"/>
                        </a:spcAft>
                        <a:buClr>
                          <a:srgbClr val="311F1A"/>
                        </a:buClr>
                        <a:buSzPct val="25000"/>
                        <a:buFont typeface="Arial"/>
                        <a:buNone/>
                      </a:pPr>
                      <a:r>
                        <a:rPr lang="ja-JP" altLang="en-US" sz="2000" i="0" u="none" strike="noStrike" cap="none" baseline="0" dirty="0" smtClean="0">
                          <a:solidFill>
                            <a:srgbClr val="311F1A"/>
                          </a:solidFill>
                          <a:latin typeface="+mn-ea"/>
                          <a:ea typeface="+mn-ea"/>
                          <a:cs typeface="Arial"/>
                          <a:sym typeface="Arial"/>
                          <a:rtl val="0"/>
                        </a:rPr>
                        <a:t>△</a:t>
                      </a:r>
                      <a:endParaRPr lang="ja" sz="2000" i="0" u="none" strike="noStrike" cap="none" baseline="0" dirty="0">
                        <a:solidFill>
                          <a:srgbClr val="311F1A"/>
                        </a:solidFill>
                        <a:latin typeface="+mn-ea"/>
                        <a:ea typeface="+mn-ea"/>
                        <a:cs typeface="Arial"/>
                        <a:sym typeface="Arial"/>
                        <a:rtl val="0"/>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algn="ctr"/>
                      <a:r>
                        <a:rPr lang="en-US" altLang="ja-JP" sz="2000" dirty="0" smtClean="0">
                          <a:latin typeface="+mn-ea"/>
                          <a:ea typeface="+mn-ea"/>
                        </a:rPr>
                        <a:t>×</a:t>
                      </a:r>
                      <a:endParaRPr lang="ja-JP" altLang="en-US" sz="2000" dirty="0">
                        <a:latin typeface="+mn-ea"/>
                        <a:ea typeface="+mn-ea"/>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algn="ctr"/>
                      <a:r>
                        <a:rPr lang="ja-JP" altLang="en-US" sz="2000" dirty="0" smtClean="0">
                          <a:latin typeface="+mn-ea"/>
                          <a:ea typeface="+mn-ea"/>
                        </a:rPr>
                        <a:t>〇</a:t>
                      </a:r>
                      <a:endParaRPr lang="ja-JP" altLang="en-US" sz="2000" dirty="0">
                        <a:latin typeface="+mn-ea"/>
                        <a:ea typeface="+mn-ea"/>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algn="ctr"/>
                      <a:r>
                        <a:rPr lang="ja-JP" altLang="en-US" sz="2000" dirty="0" smtClean="0">
                          <a:latin typeface="+mn-ea"/>
                          <a:ea typeface="+mn-ea"/>
                        </a:rPr>
                        <a:t>〇</a:t>
                      </a:r>
                      <a:endParaRPr lang="ja-JP" altLang="en-US" sz="2000" dirty="0">
                        <a:latin typeface="+mn-ea"/>
                        <a:ea typeface="+mn-ea"/>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algn="ctr"/>
                      <a:r>
                        <a:rPr lang="en-US" altLang="ja-JP" sz="2000" dirty="0" smtClean="0">
                          <a:latin typeface="+mn-ea"/>
                          <a:ea typeface="+mn-ea"/>
                        </a:rPr>
                        <a:t>×</a:t>
                      </a:r>
                      <a:endParaRPr lang="ja-JP" altLang="en-US" sz="2000" dirty="0">
                        <a:latin typeface="+mn-ea"/>
                        <a:ea typeface="+mn-ea"/>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a:txBody>
                    <a:bodyPr/>
                    <a:lstStyle/>
                    <a:p>
                      <a:pPr algn="ctr"/>
                      <a:r>
                        <a:rPr lang="ja-JP" altLang="en-US" sz="2000" dirty="0" smtClean="0">
                          <a:latin typeface="+mn-ea"/>
                          <a:ea typeface="+mn-ea"/>
                        </a:rPr>
                        <a:t>〇</a:t>
                      </a:r>
                      <a:endParaRPr lang="ja-JP" altLang="en-US" sz="2000" dirty="0">
                        <a:latin typeface="+mn-ea"/>
                        <a:ea typeface="+mn-ea"/>
                      </a:endParaRPr>
                    </a:p>
                  </a:txBody>
                  <a:tcPr marL="32150" marR="32150" marT="32175" marB="32175" anchor="ctr">
                    <a:lnL w="12700" cap="flat" cmpd="sng" algn="ctr">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r>
              <a:tr h="512453">
                <a:tc gridSpan="2">
                  <a:txBody>
                    <a:bodyPr/>
                    <a:lstStyle/>
                    <a:p>
                      <a:pPr marL="0" marR="0" lvl="0" indent="0" algn="l" rtl="0">
                        <a:lnSpc>
                          <a:spcPct val="100000"/>
                        </a:lnSpc>
                        <a:spcBef>
                          <a:spcPts val="0"/>
                        </a:spcBef>
                        <a:spcAft>
                          <a:spcPts val="0"/>
                        </a:spcAft>
                        <a:buClr>
                          <a:srgbClr val="311F1A"/>
                        </a:buClr>
                        <a:buSzPct val="25000"/>
                        <a:buFont typeface="Arial"/>
                        <a:buNone/>
                      </a:pPr>
                      <a:r>
                        <a:rPr lang="ja-JP" altLang="en-US" sz="1050" i="0" u="none" strike="noStrike" cap="none" baseline="0" dirty="0" smtClean="0">
                          <a:solidFill>
                            <a:srgbClr val="311F1A"/>
                          </a:solidFill>
                          <a:latin typeface="Arial"/>
                          <a:ea typeface="Arial"/>
                          <a:cs typeface="Arial"/>
                          <a:sym typeface="Arial"/>
                          <a:rtl val="0"/>
                        </a:rPr>
                        <a:t>集団分析の結果</a:t>
                      </a:r>
                      <a:endParaRPr lang="ja" sz="1050" i="0" u="none" strike="noStrike" cap="none" baseline="0" dirty="0">
                        <a:solidFill>
                          <a:srgbClr val="311F1A"/>
                        </a:solidFill>
                        <a:latin typeface="Arial"/>
                        <a:ea typeface="Arial"/>
                        <a:cs typeface="Arial"/>
                        <a:sym typeface="Arial"/>
                        <a:rtl val="0"/>
                      </a:endParaRPr>
                    </a:p>
                  </a:txBody>
                  <a:tcPr marL="32150" marR="32150" marT="32175" marB="32175" anchor="ctr">
                    <a:lnL w="12700" cap="flat" cmpd="sng">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8E7E7"/>
                    </a:solidFill>
                  </a:tcPr>
                </a:tc>
                <a:tc hMerge="1">
                  <a:txBody>
                    <a:bodyPr/>
                    <a:lstStyle/>
                    <a:p>
                      <a:pPr marL="0" marR="0" lvl="0" indent="0" algn="l" rtl="0">
                        <a:lnSpc>
                          <a:spcPct val="100000"/>
                        </a:lnSpc>
                        <a:spcBef>
                          <a:spcPts val="0"/>
                        </a:spcBef>
                        <a:spcAft>
                          <a:spcPts val="0"/>
                        </a:spcAft>
                        <a:buClr>
                          <a:srgbClr val="311F1A"/>
                        </a:buClr>
                        <a:buSzPct val="25000"/>
                        <a:buFont typeface="Arial"/>
                        <a:buNone/>
                      </a:pPr>
                      <a:endParaRPr lang="ja" sz="1200" i="0" u="none" strike="noStrike" cap="none" baseline="0" dirty="0">
                        <a:solidFill>
                          <a:srgbClr val="311F1A"/>
                        </a:solidFill>
                        <a:latin typeface="Arial"/>
                        <a:ea typeface="Arial"/>
                        <a:cs typeface="Arial"/>
                        <a:sym typeface="Arial"/>
                        <a:rtl val="0"/>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8E7E7"/>
                    </a:solidFill>
                  </a:tcPr>
                </a:tc>
                <a:tc>
                  <a:txBody>
                    <a:bodyPr/>
                    <a:lstStyle/>
                    <a:p>
                      <a:pPr marL="0" marR="0" lvl="0" indent="0" algn="ctr" rtl="0">
                        <a:lnSpc>
                          <a:spcPct val="100000"/>
                        </a:lnSpc>
                        <a:spcBef>
                          <a:spcPts val="0"/>
                        </a:spcBef>
                        <a:spcAft>
                          <a:spcPts val="0"/>
                        </a:spcAft>
                        <a:buClr>
                          <a:srgbClr val="311F1A"/>
                        </a:buClr>
                        <a:buSzPct val="25000"/>
                        <a:buFont typeface="Arial"/>
                        <a:buNone/>
                      </a:pPr>
                      <a:r>
                        <a:rPr lang="en-US" altLang="ja-JP" sz="2000" i="0" u="none" strike="noStrike" cap="none" baseline="0" dirty="0" smtClean="0">
                          <a:solidFill>
                            <a:srgbClr val="311F1A"/>
                          </a:solidFill>
                          <a:latin typeface="+mn-ea"/>
                          <a:ea typeface="+mn-ea"/>
                          <a:cs typeface="Arial"/>
                          <a:sym typeface="Arial"/>
                          <a:rtl val="0"/>
                        </a:rPr>
                        <a:t>※</a:t>
                      </a:r>
                      <a:endParaRPr lang="ja" sz="2000" i="0" u="none" strike="noStrike" cap="none" baseline="0" dirty="0">
                        <a:solidFill>
                          <a:srgbClr val="311F1A"/>
                        </a:solidFill>
                        <a:latin typeface="+mn-ea"/>
                        <a:ea typeface="+mn-ea"/>
                        <a:cs typeface="Arial"/>
                        <a:sym typeface="Arial"/>
                        <a:rtl val="0"/>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8E7E7"/>
                    </a:solidFill>
                  </a:tcPr>
                </a:tc>
                <a:tc>
                  <a:txBody>
                    <a:bodyPr/>
                    <a:lstStyle/>
                    <a:p>
                      <a:pPr marL="0" marR="0" lvl="0" indent="0" algn="ctr" rtl="0">
                        <a:lnSpc>
                          <a:spcPct val="100000"/>
                        </a:lnSpc>
                        <a:spcBef>
                          <a:spcPts val="0"/>
                        </a:spcBef>
                        <a:spcAft>
                          <a:spcPts val="0"/>
                        </a:spcAft>
                        <a:buClr>
                          <a:srgbClr val="311F1A"/>
                        </a:buClr>
                        <a:buSzPct val="25000"/>
                        <a:buFont typeface="Arial"/>
                        <a:buNone/>
                      </a:pPr>
                      <a:r>
                        <a:rPr lang="en-US" altLang="ja-JP" sz="2000" i="0" u="none" strike="noStrike" cap="none" baseline="0" dirty="0" smtClean="0">
                          <a:solidFill>
                            <a:srgbClr val="311F1A"/>
                          </a:solidFill>
                          <a:latin typeface="+mn-ea"/>
                          <a:ea typeface="+mn-ea"/>
                          <a:cs typeface="Arial"/>
                          <a:sym typeface="Arial"/>
                          <a:rtl val="0"/>
                        </a:rPr>
                        <a:t>※</a:t>
                      </a:r>
                      <a:endParaRPr lang="ja" sz="2000" i="0" u="none" strike="noStrike" cap="none" baseline="0" dirty="0">
                        <a:solidFill>
                          <a:srgbClr val="311F1A"/>
                        </a:solidFill>
                        <a:latin typeface="+mn-ea"/>
                        <a:ea typeface="+mn-ea"/>
                        <a:cs typeface="Arial"/>
                        <a:sym typeface="Arial"/>
                        <a:rtl val="0"/>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8E7E7"/>
                    </a:solidFill>
                  </a:tcPr>
                </a:tc>
                <a:tc>
                  <a:txBody>
                    <a:bodyPr/>
                    <a:lstStyle/>
                    <a:p>
                      <a:pPr algn="ctr"/>
                      <a:r>
                        <a:rPr lang="ja-JP" altLang="en-US" sz="2000" dirty="0" smtClean="0">
                          <a:latin typeface="+mn-ea"/>
                          <a:ea typeface="+mn-ea"/>
                        </a:rPr>
                        <a:t>〇</a:t>
                      </a:r>
                      <a:endParaRPr lang="ja-JP" altLang="en-US" sz="2000" dirty="0">
                        <a:latin typeface="+mn-ea"/>
                        <a:ea typeface="+mn-ea"/>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8E7E7"/>
                    </a:solidFill>
                  </a:tcPr>
                </a:tc>
                <a:tc>
                  <a:txBody>
                    <a:bodyPr/>
                    <a:lstStyle/>
                    <a:p>
                      <a:pPr algn="ctr"/>
                      <a:r>
                        <a:rPr lang="ja-JP" altLang="en-US" sz="2000" dirty="0" smtClean="0">
                          <a:latin typeface="+mn-ea"/>
                          <a:ea typeface="+mn-ea"/>
                        </a:rPr>
                        <a:t>△</a:t>
                      </a:r>
                      <a:endParaRPr lang="ja-JP" altLang="en-US" sz="2000" dirty="0">
                        <a:latin typeface="+mn-ea"/>
                        <a:ea typeface="+mn-ea"/>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8E7E7"/>
                    </a:solidFill>
                  </a:tcPr>
                </a:tc>
                <a:tc>
                  <a:txBody>
                    <a:bodyPr/>
                    <a:lstStyle/>
                    <a:p>
                      <a:pPr algn="ctr"/>
                      <a:r>
                        <a:rPr lang="ja-JP" altLang="en-US" sz="2000" dirty="0" smtClean="0">
                          <a:latin typeface="+mn-ea"/>
                          <a:ea typeface="+mn-ea"/>
                        </a:rPr>
                        <a:t>△</a:t>
                      </a:r>
                      <a:endParaRPr lang="ja-JP" altLang="en-US" sz="2000" dirty="0">
                        <a:latin typeface="+mn-ea"/>
                        <a:ea typeface="+mn-ea"/>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8E7E7"/>
                    </a:solidFill>
                  </a:tcPr>
                </a:tc>
                <a:tc>
                  <a:txBody>
                    <a:bodyPr/>
                    <a:lstStyle/>
                    <a:p>
                      <a:pPr algn="ctr"/>
                      <a:r>
                        <a:rPr lang="ja-JP" altLang="en-US" sz="2000" dirty="0" smtClean="0">
                          <a:latin typeface="+mn-ea"/>
                          <a:ea typeface="+mn-ea"/>
                        </a:rPr>
                        <a:t>〇</a:t>
                      </a:r>
                      <a:endParaRPr lang="ja-JP" altLang="en-US" sz="2000" dirty="0">
                        <a:latin typeface="+mn-ea"/>
                        <a:ea typeface="+mn-ea"/>
                      </a:endParaRPr>
                    </a:p>
                  </a:txBody>
                  <a:tcPr marL="32150" marR="32150" marT="32175" marB="321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8E7E7"/>
                    </a:solidFill>
                  </a:tcPr>
                </a:tc>
                <a:tc>
                  <a:txBody>
                    <a:bodyPr/>
                    <a:lstStyle/>
                    <a:p>
                      <a:pPr algn="ctr"/>
                      <a:r>
                        <a:rPr lang="ja-JP" altLang="en-US" sz="2000" dirty="0" smtClean="0">
                          <a:latin typeface="+mn-ea"/>
                          <a:ea typeface="+mn-ea"/>
                        </a:rPr>
                        <a:t>〇</a:t>
                      </a:r>
                      <a:endParaRPr lang="ja-JP" altLang="en-US" sz="2000" dirty="0">
                        <a:latin typeface="+mn-ea"/>
                        <a:ea typeface="+mn-ea"/>
                      </a:endParaRPr>
                    </a:p>
                  </a:txBody>
                  <a:tcPr marL="32150" marR="32150" marT="32175" marB="32175" anchor="ctr">
                    <a:lnL w="12700" cap="flat" cmpd="sng" algn="ctr">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8E7E7"/>
                    </a:solidFill>
                  </a:tcPr>
                </a:tc>
              </a:tr>
            </a:tbl>
          </a:graphicData>
        </a:graphic>
      </p:graphicFrame>
      <p:sp>
        <p:nvSpPr>
          <p:cNvPr id="2" name="テキスト ボックス 1"/>
          <p:cNvSpPr txBox="1"/>
          <p:nvPr/>
        </p:nvSpPr>
        <p:spPr>
          <a:xfrm>
            <a:off x="379411" y="5517232"/>
            <a:ext cx="5799986" cy="954107"/>
          </a:xfrm>
          <a:prstGeom prst="rect">
            <a:avLst/>
          </a:prstGeom>
          <a:noFill/>
        </p:spPr>
        <p:txBody>
          <a:bodyPr wrap="none" rtlCol="0">
            <a:spAutoFit/>
          </a:bodyPr>
          <a:lstStyle/>
          <a:p>
            <a:r>
              <a:rPr kumimoji="1" lang="ja-JP" altLang="en-US" dirty="0" smtClean="0"/>
              <a:t>〇  ：把握・取得可</a:t>
            </a:r>
            <a:endParaRPr kumimoji="1" lang="en-US" altLang="ja-JP" dirty="0" smtClean="0"/>
          </a:p>
          <a:p>
            <a:r>
              <a:rPr kumimoji="1" lang="ja-JP" altLang="en-US" dirty="0" smtClean="0"/>
              <a:t>△   ：就業上の措置実施等に必要な範囲・内容に限って把握・取得可能</a:t>
            </a:r>
            <a:endParaRPr kumimoji="1" lang="en-US" altLang="ja-JP" dirty="0" smtClean="0"/>
          </a:p>
          <a:p>
            <a:r>
              <a:rPr kumimoji="1" lang="en-US" altLang="ja-JP" dirty="0" smtClean="0"/>
              <a:t>×</a:t>
            </a:r>
            <a:r>
              <a:rPr kumimoji="1" lang="ja-JP" altLang="en-US" dirty="0" smtClean="0"/>
              <a:t>　：把握・取得不可</a:t>
            </a:r>
            <a:endParaRPr kumimoji="1" lang="en-US" altLang="ja-JP" dirty="0" smtClean="0"/>
          </a:p>
          <a:p>
            <a:r>
              <a:rPr kumimoji="1" lang="en-US" altLang="ja-JP" dirty="0" smtClean="0"/>
              <a:t>※  </a:t>
            </a:r>
            <a:r>
              <a:rPr kumimoji="1" lang="ja-JP" altLang="en-US" dirty="0" smtClean="0"/>
              <a:t>： 各事業場で検討した上で把握・取得可とするかどうか決定</a:t>
            </a:r>
            <a:endParaRPr kumimoji="1" lang="ja-JP" altLang="en-US" dirty="0"/>
          </a:p>
        </p:txBody>
      </p:sp>
    </p:spTree>
  </p:cSld>
  <p:clrMapOvr>
    <a:masterClrMapping/>
  </p:clrMapOvr>
  <p:transition spd="slow">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200" name="Shape 200"/>
          <p:cNvSpPr/>
          <p:nvPr/>
        </p:nvSpPr>
        <p:spPr>
          <a:xfrm>
            <a:off x="373437" y="764704"/>
            <a:ext cx="5866800" cy="39299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rgbClr val="33372F"/>
              </a:buClr>
              <a:buSzPct val="25000"/>
              <a:buFont typeface="Arial"/>
              <a:buNone/>
            </a:pPr>
            <a:endParaRPr lang="ja" sz="2400" b="1" i="0" u="none" strike="noStrike" cap="none" baseline="0" dirty="0">
              <a:solidFill>
                <a:srgbClr val="33372F"/>
              </a:solidFill>
              <a:latin typeface="Arial"/>
              <a:ea typeface="Arial"/>
              <a:cs typeface="Arial"/>
              <a:sym typeface="Arial"/>
              <a:rtl val="0"/>
            </a:endParaRPr>
          </a:p>
        </p:txBody>
      </p:sp>
      <p:sp>
        <p:nvSpPr>
          <p:cNvPr id="201" name="Shape 201"/>
          <p:cNvSpPr/>
          <p:nvPr/>
        </p:nvSpPr>
        <p:spPr>
          <a:xfrm>
            <a:off x="323528" y="3210423"/>
            <a:ext cx="1963199" cy="331800"/>
          </a:xfrm>
          <a:prstGeom prst="rect">
            <a:avLst/>
          </a:prstGeom>
          <a:noFill/>
          <a:ln>
            <a:noFill/>
          </a:ln>
        </p:spPr>
        <p:txBody>
          <a:bodyPr lIns="32750" tIns="32750" rIns="32750" bIns="32750" anchor="ctr" anchorCtr="0">
            <a:noAutofit/>
          </a:bodyPr>
          <a:lstStyle/>
          <a:p>
            <a:pPr marL="0" marR="0" lvl="0" indent="0" algn="ctr" rtl="0">
              <a:lnSpc>
                <a:spcPct val="100000"/>
              </a:lnSpc>
              <a:spcBef>
                <a:spcPts val="0"/>
              </a:spcBef>
              <a:spcAft>
                <a:spcPts val="0"/>
              </a:spcAft>
              <a:buClr>
                <a:srgbClr val="311F1A"/>
              </a:buClr>
              <a:buSzPct val="25000"/>
              <a:buFont typeface="Arial"/>
              <a:buNone/>
            </a:pPr>
            <a:r>
              <a:rPr lang="ja-JP" altLang="en-US" sz="1800" b="1" i="0" u="none" strike="noStrike" cap="none" baseline="0" dirty="0" smtClean="0">
                <a:solidFill>
                  <a:srgbClr val="311F1A"/>
                </a:solidFill>
                <a:latin typeface="Arial"/>
                <a:ea typeface="Arial"/>
                <a:cs typeface="Arial"/>
                <a:sym typeface="Arial"/>
                <a:rtl val="0"/>
              </a:rPr>
              <a:t>実施に関する事業者の方針表明</a:t>
            </a:r>
            <a:endParaRPr lang="ja" sz="1800" b="1" i="0" u="none" strike="noStrike" cap="none" baseline="0" dirty="0">
              <a:solidFill>
                <a:srgbClr val="311F1A"/>
              </a:solidFill>
              <a:latin typeface="Arial"/>
              <a:ea typeface="Arial"/>
              <a:cs typeface="Arial"/>
              <a:sym typeface="Arial"/>
              <a:rtl val="0"/>
            </a:endParaRPr>
          </a:p>
        </p:txBody>
      </p:sp>
      <p:sp>
        <p:nvSpPr>
          <p:cNvPr id="203" name="Shape 203"/>
          <p:cNvSpPr/>
          <p:nvPr/>
        </p:nvSpPr>
        <p:spPr>
          <a:xfrm>
            <a:off x="4056878" y="3246490"/>
            <a:ext cx="1963199" cy="259799"/>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311F1A"/>
              </a:buClr>
              <a:buSzPct val="25000"/>
              <a:buFont typeface="Arial"/>
              <a:buNone/>
            </a:pPr>
            <a:r>
              <a:rPr lang="ja-JP" altLang="en-US" sz="1800" b="1" i="0" u="none" strike="noStrike" cap="none" baseline="0" dirty="0" smtClean="0">
                <a:solidFill>
                  <a:srgbClr val="311F1A"/>
                </a:solidFill>
                <a:latin typeface="Arial"/>
                <a:ea typeface="Arial"/>
                <a:cs typeface="Arial"/>
                <a:sym typeface="Arial"/>
                <a:rtl val="0"/>
              </a:rPr>
              <a:t>就業規則・規定の整備</a:t>
            </a:r>
            <a:endParaRPr lang="ja" sz="1800" b="1" i="0" u="none" strike="noStrike" cap="none" baseline="0" dirty="0">
              <a:solidFill>
                <a:srgbClr val="311F1A"/>
              </a:solidFill>
              <a:latin typeface="Arial"/>
              <a:ea typeface="Arial"/>
              <a:cs typeface="Arial"/>
              <a:sym typeface="Arial"/>
              <a:rtl val="0"/>
            </a:endParaRPr>
          </a:p>
        </p:txBody>
      </p:sp>
      <p:sp>
        <p:nvSpPr>
          <p:cNvPr id="205" name="Shape 205"/>
          <p:cNvSpPr/>
          <p:nvPr/>
        </p:nvSpPr>
        <p:spPr>
          <a:xfrm>
            <a:off x="412825" y="5350734"/>
            <a:ext cx="1963199" cy="259799"/>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311F1A"/>
              </a:buClr>
              <a:buSzPct val="25000"/>
              <a:buFont typeface="Arial"/>
              <a:buNone/>
            </a:pPr>
            <a:r>
              <a:rPr lang="ja-JP" altLang="en-US" sz="1800" b="1" i="0" u="none" strike="noStrike" cap="none" baseline="0" dirty="0" smtClean="0">
                <a:solidFill>
                  <a:srgbClr val="311F1A"/>
                </a:solidFill>
                <a:latin typeface="Arial"/>
                <a:ea typeface="Arial"/>
                <a:cs typeface="Arial"/>
                <a:sym typeface="Arial"/>
                <a:rtl val="0"/>
              </a:rPr>
              <a:t>実施者の確保</a:t>
            </a:r>
            <a:endParaRPr lang="ja" sz="1800" b="1" i="0" u="none" strike="noStrike" cap="none" baseline="0" dirty="0">
              <a:solidFill>
                <a:srgbClr val="311F1A"/>
              </a:solidFill>
              <a:latin typeface="Arial"/>
              <a:ea typeface="Arial"/>
              <a:cs typeface="Arial"/>
              <a:sym typeface="Arial"/>
              <a:rtl val="0"/>
            </a:endParaRPr>
          </a:p>
        </p:txBody>
      </p:sp>
      <p:sp>
        <p:nvSpPr>
          <p:cNvPr id="207" name="Shape 207"/>
          <p:cNvSpPr/>
          <p:nvPr/>
        </p:nvSpPr>
        <p:spPr>
          <a:xfrm>
            <a:off x="4056878" y="5350734"/>
            <a:ext cx="1963199" cy="259799"/>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311F1A"/>
              </a:buClr>
              <a:buSzPct val="25000"/>
              <a:buFont typeface="Arial"/>
              <a:buNone/>
            </a:pPr>
            <a:r>
              <a:rPr lang="ja-JP" altLang="en-US" sz="1800" b="1" i="0" u="none" strike="noStrike" cap="none" baseline="0" dirty="0" smtClean="0">
                <a:solidFill>
                  <a:srgbClr val="311F1A"/>
                </a:solidFill>
                <a:latin typeface="Arial"/>
                <a:ea typeface="Arial"/>
                <a:cs typeface="Arial"/>
                <a:sym typeface="Arial"/>
                <a:rtl val="0"/>
              </a:rPr>
              <a:t>社内連絡書類</a:t>
            </a:r>
            <a:endParaRPr lang="ja" sz="1800" b="1" i="0" u="none" strike="noStrike" cap="none" baseline="0" dirty="0">
              <a:solidFill>
                <a:srgbClr val="311F1A"/>
              </a:solidFill>
              <a:latin typeface="Arial"/>
              <a:ea typeface="Arial"/>
              <a:cs typeface="Arial"/>
              <a:sym typeface="Arial"/>
              <a:rtl val="0"/>
            </a:endParaRPr>
          </a:p>
        </p:txBody>
      </p:sp>
      <p:pic>
        <p:nvPicPr>
          <p:cNvPr id="209" name="Shape 209"/>
          <p:cNvPicPr preferRelativeResize="0"/>
          <p:nvPr/>
        </p:nvPicPr>
        <p:blipFill rotWithShape="1">
          <a:blip r:embed="rId3">
            <a:alphaModFix/>
          </a:blip>
          <a:srcRect/>
          <a:stretch/>
        </p:blipFill>
        <p:spPr>
          <a:xfrm>
            <a:off x="925125" y="2157666"/>
            <a:ext cx="938499" cy="924421"/>
          </a:xfrm>
          <a:prstGeom prst="rect">
            <a:avLst/>
          </a:prstGeom>
          <a:noFill/>
          <a:ln>
            <a:noFill/>
          </a:ln>
        </p:spPr>
      </p:pic>
      <p:pic>
        <p:nvPicPr>
          <p:cNvPr id="210" name="Shape 210"/>
          <p:cNvPicPr preferRelativeResize="0"/>
          <p:nvPr/>
        </p:nvPicPr>
        <p:blipFill rotWithShape="1">
          <a:blip r:embed="rId4">
            <a:alphaModFix/>
          </a:blip>
          <a:srcRect/>
          <a:stretch/>
        </p:blipFill>
        <p:spPr>
          <a:xfrm>
            <a:off x="4642510" y="2301223"/>
            <a:ext cx="791824" cy="634246"/>
          </a:xfrm>
          <a:prstGeom prst="rect">
            <a:avLst/>
          </a:prstGeom>
          <a:noFill/>
          <a:ln>
            <a:noFill/>
          </a:ln>
        </p:spPr>
      </p:pic>
      <p:pic>
        <p:nvPicPr>
          <p:cNvPr id="211" name="Shape 211"/>
          <p:cNvPicPr preferRelativeResize="0"/>
          <p:nvPr/>
        </p:nvPicPr>
        <p:blipFill rotWithShape="1">
          <a:blip r:embed="rId5">
            <a:alphaModFix/>
          </a:blip>
          <a:srcRect/>
          <a:stretch/>
        </p:blipFill>
        <p:spPr>
          <a:xfrm>
            <a:off x="4649825" y="4387015"/>
            <a:ext cx="777173" cy="777173"/>
          </a:xfrm>
          <a:prstGeom prst="rect">
            <a:avLst/>
          </a:prstGeom>
          <a:noFill/>
          <a:ln>
            <a:noFill/>
          </a:ln>
        </p:spPr>
      </p:pic>
      <p:pic>
        <p:nvPicPr>
          <p:cNvPr id="212" name="Shape 212"/>
          <p:cNvPicPr preferRelativeResize="0"/>
          <p:nvPr/>
        </p:nvPicPr>
        <p:blipFill rotWithShape="1">
          <a:blip r:embed="rId6">
            <a:alphaModFix/>
          </a:blip>
          <a:srcRect/>
          <a:stretch/>
        </p:blipFill>
        <p:spPr>
          <a:xfrm>
            <a:off x="1003988" y="4380840"/>
            <a:ext cx="782611" cy="777174"/>
          </a:xfrm>
          <a:prstGeom prst="rect">
            <a:avLst/>
          </a:prstGeom>
          <a:noFill/>
          <a:ln>
            <a:noFill/>
          </a:ln>
        </p:spPr>
      </p:pic>
      <p:sp>
        <p:nvSpPr>
          <p:cNvPr id="18" name="Shape 203"/>
          <p:cNvSpPr/>
          <p:nvPr/>
        </p:nvSpPr>
        <p:spPr>
          <a:xfrm>
            <a:off x="6841611" y="3268219"/>
            <a:ext cx="1963199" cy="259799"/>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311F1A"/>
              </a:buClr>
              <a:buSzPct val="25000"/>
              <a:buFont typeface="Arial"/>
              <a:buNone/>
            </a:pPr>
            <a:r>
              <a:rPr lang="ja-JP" altLang="en-US" sz="1800" b="1" i="0" u="none" strike="noStrike" cap="none" baseline="0" dirty="0" smtClean="0">
                <a:solidFill>
                  <a:srgbClr val="311F1A"/>
                </a:solidFill>
                <a:latin typeface="Arial"/>
                <a:ea typeface="Arial"/>
                <a:cs typeface="Arial"/>
                <a:sym typeface="Arial"/>
                <a:rtl val="0"/>
              </a:rPr>
              <a:t>メンバーの選定</a:t>
            </a:r>
            <a:endParaRPr lang="ja" sz="1800" b="1" i="0" u="none" strike="noStrike" cap="none" baseline="0" dirty="0">
              <a:solidFill>
                <a:srgbClr val="311F1A"/>
              </a:solidFill>
              <a:latin typeface="Arial"/>
              <a:ea typeface="Arial"/>
              <a:cs typeface="Arial"/>
              <a:sym typeface="Arial"/>
              <a:rtl val="0"/>
            </a:endParaRPr>
          </a:p>
        </p:txBody>
      </p:sp>
      <p:pic>
        <p:nvPicPr>
          <p:cNvPr id="20" name="Shape 210"/>
          <p:cNvPicPr preferRelativeResize="0"/>
          <p:nvPr/>
        </p:nvPicPr>
        <p:blipFill rotWithShape="1">
          <a:blip r:embed="rId4">
            <a:alphaModFix/>
          </a:blip>
          <a:srcRect/>
          <a:stretch/>
        </p:blipFill>
        <p:spPr>
          <a:xfrm>
            <a:off x="7427243" y="2322952"/>
            <a:ext cx="791824" cy="634246"/>
          </a:xfrm>
          <a:prstGeom prst="rect">
            <a:avLst/>
          </a:prstGeom>
          <a:noFill/>
          <a:ln>
            <a:noFill/>
          </a:ln>
        </p:spPr>
      </p:pic>
      <p:sp>
        <p:nvSpPr>
          <p:cNvPr id="21" name="Shape 203"/>
          <p:cNvSpPr/>
          <p:nvPr/>
        </p:nvSpPr>
        <p:spPr>
          <a:xfrm>
            <a:off x="6876256" y="5293129"/>
            <a:ext cx="1963199" cy="259799"/>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311F1A"/>
              </a:buClr>
              <a:buSzPct val="25000"/>
              <a:buFont typeface="Arial"/>
              <a:buNone/>
            </a:pPr>
            <a:r>
              <a:rPr lang="ja-JP" altLang="en-US" sz="1800" b="1" i="0" u="none" strike="noStrike" cap="none" baseline="0" dirty="0" smtClean="0">
                <a:solidFill>
                  <a:srgbClr val="311F1A"/>
                </a:solidFill>
                <a:latin typeface="Arial"/>
                <a:ea typeface="Arial"/>
                <a:cs typeface="Arial"/>
                <a:sym typeface="Arial"/>
                <a:rtl val="0"/>
              </a:rPr>
              <a:t>監督署への書類提出</a:t>
            </a:r>
            <a:endParaRPr lang="ja" sz="1800" b="1" i="0" u="none" strike="noStrike" cap="none" baseline="0" dirty="0">
              <a:solidFill>
                <a:srgbClr val="311F1A"/>
              </a:solidFill>
              <a:latin typeface="Arial"/>
              <a:ea typeface="Arial"/>
              <a:cs typeface="Arial"/>
              <a:sym typeface="Arial"/>
              <a:rtl val="0"/>
            </a:endParaRPr>
          </a:p>
        </p:txBody>
      </p:sp>
      <p:pic>
        <p:nvPicPr>
          <p:cNvPr id="23" name="Shape 210"/>
          <p:cNvPicPr preferRelativeResize="0"/>
          <p:nvPr/>
        </p:nvPicPr>
        <p:blipFill rotWithShape="1">
          <a:blip r:embed="rId4">
            <a:alphaModFix/>
          </a:blip>
          <a:srcRect/>
          <a:stretch/>
        </p:blipFill>
        <p:spPr>
          <a:xfrm>
            <a:off x="7461888" y="4347862"/>
            <a:ext cx="791824" cy="634246"/>
          </a:xfrm>
          <a:prstGeom prst="rect">
            <a:avLst/>
          </a:prstGeom>
          <a:noFill/>
          <a:ln>
            <a:noFill/>
          </a:ln>
        </p:spPr>
      </p:pic>
      <p:sp>
        <p:nvSpPr>
          <p:cNvPr id="25" name="Shape 50"/>
          <p:cNvSpPr/>
          <p:nvPr/>
        </p:nvSpPr>
        <p:spPr>
          <a:xfrm>
            <a:off x="3426010" y="6265545"/>
            <a:ext cx="2432999" cy="259799"/>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FFFFFF"/>
              </a:buClr>
              <a:buSzPct val="25000"/>
              <a:buFont typeface="Arial"/>
              <a:buNone/>
            </a:pPr>
            <a:r>
              <a:rPr lang="ja-JP" altLang="en-US" sz="1500" b="0" i="0" u="none" strike="noStrike" cap="none" baseline="0" dirty="0" smtClean="0">
                <a:solidFill>
                  <a:srgbClr val="FFFFFF"/>
                </a:solidFill>
                <a:latin typeface="Arial"/>
                <a:ea typeface="Arial"/>
                <a:cs typeface="Arial"/>
                <a:sym typeface="Arial"/>
                <a:rtl val="0"/>
              </a:rPr>
              <a:t>社労士におまかせください。</a:t>
            </a:r>
            <a:endParaRPr lang="ja" sz="1500" b="0" i="0" u="none" strike="noStrike" cap="none" baseline="0" dirty="0">
              <a:solidFill>
                <a:srgbClr val="FFFFFF"/>
              </a:solidFill>
              <a:latin typeface="Arial"/>
              <a:ea typeface="Arial"/>
              <a:cs typeface="Arial"/>
              <a:sym typeface="Arial"/>
              <a:rtl val="0"/>
            </a:endParaRPr>
          </a:p>
        </p:txBody>
      </p:sp>
      <p:pic>
        <p:nvPicPr>
          <p:cNvPr id="12290" name="Picture 2" descr="K:\フォトショ\Pixta\ed27beab7a9c23010a60545025dc10b9_s.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9512" y="87660"/>
            <a:ext cx="2618581" cy="1747085"/>
          </a:xfrm>
          <a:prstGeom prst="rect">
            <a:avLst/>
          </a:prstGeom>
          <a:noFill/>
          <a:extLst>
            <a:ext uri="{909E8E84-426E-40DD-AFC4-6F175D3DCCD1}">
              <a14:hiddenFill xmlns:a14="http://schemas.microsoft.com/office/drawing/2010/main">
                <a:solidFill>
                  <a:srgbClr val="FFFFFF"/>
                </a:solidFill>
              </a14:hiddenFill>
            </a:ext>
          </a:extLst>
        </p:spPr>
      </p:pic>
      <p:sp>
        <p:nvSpPr>
          <p:cNvPr id="197" name="Shape 197"/>
          <p:cNvSpPr/>
          <p:nvPr/>
        </p:nvSpPr>
        <p:spPr>
          <a:xfrm>
            <a:off x="2618649" y="646929"/>
            <a:ext cx="6129815" cy="628547"/>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rgbClr val="33372F"/>
              </a:buClr>
              <a:buSzPct val="25000"/>
              <a:buFont typeface="Arial"/>
              <a:buNone/>
            </a:pPr>
            <a:r>
              <a:rPr lang="ja-JP" altLang="en-US" sz="2400" b="1" i="0" u="sng" strike="noStrike" cap="none" baseline="0" dirty="0" smtClean="0">
                <a:solidFill>
                  <a:srgbClr val="33372F"/>
                </a:solidFill>
                <a:latin typeface="Arial"/>
                <a:ea typeface="Arial"/>
                <a:cs typeface="Arial"/>
                <a:sym typeface="Arial"/>
                <a:rtl val="0"/>
              </a:rPr>
              <a:t>まとめ</a:t>
            </a:r>
            <a:endParaRPr lang="en-US" altLang="ja-JP" sz="2400" b="1" i="0" u="sng" strike="noStrike" cap="none" baseline="0" dirty="0" smtClean="0">
              <a:solidFill>
                <a:srgbClr val="33372F"/>
              </a:solidFill>
              <a:latin typeface="Arial"/>
              <a:ea typeface="Arial"/>
              <a:cs typeface="Arial"/>
              <a:sym typeface="Arial"/>
              <a:rtl val="0"/>
            </a:endParaRPr>
          </a:p>
          <a:p>
            <a:pPr>
              <a:buClr>
                <a:srgbClr val="33372F"/>
              </a:buClr>
              <a:buSzPct val="25000"/>
            </a:pPr>
            <a:r>
              <a:rPr lang="ja-JP" altLang="en-US" sz="2400" b="1" i="0" u="none" strike="noStrike" cap="none" baseline="0" dirty="0" smtClean="0">
                <a:solidFill>
                  <a:srgbClr val="33372F"/>
                </a:solidFill>
                <a:latin typeface="Arial"/>
                <a:ea typeface="Arial"/>
                <a:cs typeface="Arial"/>
                <a:sym typeface="Arial"/>
                <a:rtl val="0"/>
              </a:rPr>
              <a:t>ストレスチェックを行うに</a:t>
            </a:r>
            <a:r>
              <a:rPr lang="ja-JP" altLang="en-US" sz="2400" b="1" dirty="0" smtClean="0">
                <a:solidFill>
                  <a:srgbClr val="33372F"/>
                </a:solidFill>
              </a:rPr>
              <a:t>あたり</a:t>
            </a:r>
            <a:r>
              <a:rPr lang="en-US" altLang="ja-JP" sz="2400" b="1" dirty="0" smtClean="0">
                <a:solidFill>
                  <a:srgbClr val="33372F"/>
                </a:solidFill>
              </a:rPr>
              <a:t/>
            </a:r>
            <a:br>
              <a:rPr lang="en-US" altLang="ja-JP" sz="2400" b="1" dirty="0" smtClean="0">
                <a:solidFill>
                  <a:srgbClr val="33372F"/>
                </a:solidFill>
              </a:rPr>
            </a:br>
            <a:r>
              <a:rPr lang="ja-JP" altLang="en-US" sz="2400" b="1" dirty="0" smtClean="0">
                <a:solidFill>
                  <a:srgbClr val="33372F"/>
                </a:solidFill>
              </a:rPr>
              <a:t>準備</a:t>
            </a:r>
            <a:r>
              <a:rPr lang="ja-JP" altLang="en-US" sz="2400" b="1" dirty="0">
                <a:solidFill>
                  <a:srgbClr val="33372F"/>
                </a:solidFill>
              </a:rPr>
              <a:t>しなければ</a:t>
            </a:r>
            <a:r>
              <a:rPr lang="ja-JP" altLang="en-US" sz="2400" b="1" dirty="0" smtClean="0">
                <a:solidFill>
                  <a:srgbClr val="33372F"/>
                </a:solidFill>
              </a:rPr>
              <a:t>いけない６つのフェーズ</a:t>
            </a:r>
            <a:endParaRPr lang="ja" sz="2400" b="1" i="0" u="none" strike="noStrike" cap="none" baseline="0" dirty="0">
              <a:solidFill>
                <a:srgbClr val="33372F"/>
              </a:solidFill>
              <a:latin typeface="Arial"/>
              <a:ea typeface="Arial"/>
              <a:cs typeface="Arial"/>
              <a:sym typeface="Arial"/>
              <a:rtl val="0"/>
            </a:endParaRPr>
          </a:p>
        </p:txBody>
      </p:sp>
    </p:spTree>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0"/>
        <p:cNvGrpSpPr/>
        <p:nvPr/>
      </p:nvGrpSpPr>
      <p:grpSpPr>
        <a:xfrm>
          <a:off x="0" y="0"/>
          <a:ext cx="0" cy="0"/>
          <a:chOff x="0" y="0"/>
          <a:chExt cx="0" cy="0"/>
        </a:xfrm>
      </p:grpSpPr>
      <p:pic>
        <p:nvPicPr>
          <p:cNvPr id="1027" name="Picture 3" descr="K:\フォトショ\Pixta\3a017a2bfbc2a9218e10db1f8d9fd822_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20" y="-1323528"/>
            <a:ext cx="11917324" cy="7944883"/>
          </a:xfrm>
          <a:prstGeom prst="rect">
            <a:avLst/>
          </a:prstGeom>
          <a:noFill/>
          <a:extLst>
            <a:ext uri="{909E8E84-426E-40DD-AFC4-6F175D3DCCD1}">
              <a14:hiddenFill xmlns:a14="http://schemas.microsoft.com/office/drawing/2010/main">
                <a:solidFill>
                  <a:srgbClr val="FFFFFF"/>
                </a:solidFill>
              </a14:hiddenFill>
            </a:ext>
          </a:extLst>
        </p:spPr>
      </p:pic>
      <p:sp>
        <p:nvSpPr>
          <p:cNvPr id="41" name="Shape 41"/>
          <p:cNvSpPr/>
          <p:nvPr/>
        </p:nvSpPr>
        <p:spPr>
          <a:xfrm>
            <a:off x="373437" y="260648"/>
            <a:ext cx="5214300" cy="39299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rgbClr val="34362F"/>
              </a:buClr>
              <a:buSzPct val="25000"/>
              <a:buFont typeface="Arial"/>
              <a:buNone/>
            </a:pPr>
            <a:r>
              <a:rPr lang="ja-JP" altLang="en-US" sz="2400" b="1" dirty="0" smtClean="0">
                <a:solidFill>
                  <a:srgbClr val="34362F"/>
                </a:solidFill>
                <a:latin typeface="メイリオ" panose="020B0604030504040204" pitchFamily="50" charset="-128"/>
                <a:ea typeface="メイリオ" panose="020B0604030504040204" pitchFamily="50" charset="-128"/>
                <a:rtl val="0"/>
              </a:rPr>
              <a:t>深刻なメンタルヘルス問題</a:t>
            </a:r>
            <a:endParaRPr lang="ja" sz="2400" b="1" i="0" u="none" strike="noStrike" cap="none" baseline="0" dirty="0">
              <a:solidFill>
                <a:srgbClr val="34362F"/>
              </a:solidFill>
              <a:latin typeface="メイリオ" panose="020B0604030504040204" pitchFamily="50" charset="-128"/>
              <a:ea typeface="メイリオ" panose="020B0604030504040204" pitchFamily="50" charset="-128"/>
              <a:sym typeface="Arial"/>
              <a:rtl val="0"/>
            </a:endParaRPr>
          </a:p>
        </p:txBody>
      </p:sp>
      <p:sp>
        <p:nvSpPr>
          <p:cNvPr id="44" name="Shape 44"/>
          <p:cNvSpPr/>
          <p:nvPr/>
        </p:nvSpPr>
        <p:spPr>
          <a:xfrm>
            <a:off x="390660" y="1700808"/>
            <a:ext cx="2589600" cy="259799"/>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232323"/>
              </a:buClr>
              <a:buSzPct val="25000"/>
              <a:buFont typeface="Arial"/>
              <a:buNone/>
            </a:pPr>
            <a:r>
              <a:rPr lang="en-US" altLang="ja-JP" sz="2800" dirty="0" smtClean="0">
                <a:solidFill>
                  <a:srgbClr val="232323"/>
                </a:solidFill>
              </a:rPr>
              <a:t>25,000</a:t>
            </a:r>
            <a:r>
              <a:rPr lang="ja-JP" altLang="en-US" sz="2800" dirty="0" smtClean="0">
                <a:solidFill>
                  <a:srgbClr val="232323"/>
                </a:solidFill>
              </a:rPr>
              <a:t>人</a:t>
            </a:r>
            <a:r>
              <a:rPr lang="en-US" altLang="ja-JP" sz="2800" dirty="0">
                <a:solidFill>
                  <a:srgbClr val="232323"/>
                </a:solidFill>
              </a:rPr>
              <a:t/>
            </a:r>
            <a:br>
              <a:rPr lang="en-US" altLang="ja-JP" sz="2800" dirty="0">
                <a:solidFill>
                  <a:srgbClr val="232323"/>
                </a:solidFill>
              </a:rPr>
            </a:br>
            <a:r>
              <a:rPr lang="ja-JP" altLang="en-US" sz="2800" dirty="0" smtClean="0">
                <a:solidFill>
                  <a:srgbClr val="232323"/>
                </a:solidFill>
              </a:rPr>
              <a:t>（</a:t>
            </a:r>
            <a:r>
              <a:rPr lang="en-US" altLang="ja-JP" sz="2800" dirty="0" smtClean="0">
                <a:solidFill>
                  <a:srgbClr val="232323"/>
                </a:solidFill>
              </a:rPr>
              <a:t>2014</a:t>
            </a:r>
            <a:r>
              <a:rPr lang="ja-JP" altLang="en-US" sz="2800" dirty="0" smtClean="0">
                <a:solidFill>
                  <a:srgbClr val="232323"/>
                </a:solidFill>
              </a:rPr>
              <a:t>年）</a:t>
            </a:r>
            <a:endParaRPr lang="ja" sz="2800" b="0" i="0" u="none" strike="noStrike" cap="none" baseline="0" dirty="0">
              <a:solidFill>
                <a:srgbClr val="232323"/>
              </a:solidFill>
              <a:sym typeface="Arial"/>
              <a:rtl val="0"/>
            </a:endParaRPr>
          </a:p>
        </p:txBody>
      </p:sp>
      <p:sp>
        <p:nvSpPr>
          <p:cNvPr id="45" name="Shape 45"/>
          <p:cNvSpPr/>
          <p:nvPr/>
        </p:nvSpPr>
        <p:spPr>
          <a:xfrm>
            <a:off x="661980" y="3287025"/>
            <a:ext cx="2160240" cy="430007"/>
          </a:xfrm>
          <a:prstGeom prst="rect">
            <a:avLst/>
          </a:prstGeom>
          <a:noFill/>
          <a:ln>
            <a:noFill/>
          </a:ln>
        </p:spPr>
        <p:txBody>
          <a:bodyPr lIns="0" tIns="0" rIns="0" bIns="0" anchor="ctr" anchorCtr="0">
            <a:noAutofit/>
          </a:bodyPr>
          <a:lstStyle/>
          <a:p>
            <a:pPr marR="0" lvl="0" algn="ctr" rtl="0">
              <a:lnSpc>
                <a:spcPct val="100000"/>
              </a:lnSpc>
              <a:spcBef>
                <a:spcPts val="0"/>
              </a:spcBef>
              <a:spcAft>
                <a:spcPts val="0"/>
              </a:spcAft>
              <a:buClr>
                <a:srgbClr val="232323"/>
              </a:buClr>
              <a:buSzPct val="25000"/>
            </a:pPr>
            <a:r>
              <a:rPr lang="ja-JP" altLang="en-US" sz="2800" dirty="0" smtClean="0">
                <a:solidFill>
                  <a:srgbClr val="232323"/>
                </a:solidFill>
              </a:rPr>
              <a:t>４大疾病</a:t>
            </a:r>
            <a:endParaRPr lang="en-US" altLang="ja-JP" sz="2800" dirty="0" smtClean="0">
              <a:solidFill>
                <a:srgbClr val="232323"/>
              </a:solidFill>
            </a:endParaRPr>
          </a:p>
          <a:p>
            <a:pPr marR="0" lvl="0" algn="ctr" rtl="0">
              <a:lnSpc>
                <a:spcPct val="100000"/>
              </a:lnSpc>
              <a:spcBef>
                <a:spcPts val="0"/>
              </a:spcBef>
              <a:spcAft>
                <a:spcPts val="0"/>
              </a:spcAft>
              <a:buClr>
                <a:srgbClr val="232323"/>
              </a:buClr>
              <a:buSzPct val="25000"/>
            </a:pPr>
            <a:endParaRPr lang="en-US" altLang="ja" sz="2800" b="0" i="0" u="none" strike="noStrike" cap="none" baseline="0" dirty="0">
              <a:solidFill>
                <a:srgbClr val="232323"/>
              </a:solidFill>
              <a:sym typeface="Arial"/>
              <a:rtl val="0"/>
            </a:endParaRPr>
          </a:p>
          <a:p>
            <a:pPr marR="0" lvl="0" algn="ctr" rtl="0">
              <a:lnSpc>
                <a:spcPct val="100000"/>
              </a:lnSpc>
              <a:spcBef>
                <a:spcPts val="0"/>
              </a:spcBef>
              <a:spcAft>
                <a:spcPts val="0"/>
              </a:spcAft>
              <a:buClr>
                <a:srgbClr val="232323"/>
              </a:buClr>
              <a:buSzPct val="25000"/>
            </a:pPr>
            <a:r>
              <a:rPr lang="ja-JP" altLang="en-US" sz="2800" dirty="0" smtClean="0">
                <a:solidFill>
                  <a:srgbClr val="232323"/>
                </a:solidFill>
              </a:rPr>
              <a:t>５大疾病</a:t>
            </a:r>
            <a:endParaRPr lang="ja" sz="2800" b="0" i="0" u="none" strike="noStrike" cap="none" baseline="0" dirty="0">
              <a:solidFill>
                <a:srgbClr val="232323"/>
              </a:solidFill>
              <a:sym typeface="Arial"/>
              <a:rtl val="0"/>
            </a:endParaRPr>
          </a:p>
        </p:txBody>
      </p:sp>
      <p:sp>
        <p:nvSpPr>
          <p:cNvPr id="47" name="Shape 47"/>
          <p:cNvSpPr/>
          <p:nvPr/>
        </p:nvSpPr>
        <p:spPr>
          <a:xfrm>
            <a:off x="3779912" y="4995310"/>
            <a:ext cx="5328592" cy="1530034"/>
          </a:xfrm>
          <a:prstGeom prst="rect">
            <a:avLst/>
          </a:prstGeom>
          <a:solidFill>
            <a:schemeClr val="bg1">
              <a:lumMod val="95000"/>
            </a:schemeClr>
          </a:solidFill>
          <a:ln w="19050" cap="flat" cmpd="sng">
            <a:solidFill>
              <a:schemeClr val="accent1"/>
            </a:solidFill>
            <a:prstDash val="solid"/>
            <a:round/>
            <a:headEnd type="none" w="med" len="med"/>
            <a:tailEnd type="none" w="med" len="med"/>
          </a:ln>
        </p:spPr>
        <p:txBody>
          <a:bodyPr lIns="0" tIns="0" rIns="0" bIns="0" anchor="ctr" anchorCtr="0">
            <a:noAutofit/>
          </a:bodyPr>
          <a:lstStyle/>
          <a:p>
            <a:pPr marL="0" marR="0" lvl="0" indent="0" algn="l"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sp>
        <p:nvSpPr>
          <p:cNvPr id="48" name="Shape 48"/>
          <p:cNvSpPr/>
          <p:nvPr/>
        </p:nvSpPr>
        <p:spPr>
          <a:xfrm>
            <a:off x="3923928" y="5403544"/>
            <a:ext cx="5040560" cy="689752"/>
          </a:xfrm>
          <a:prstGeom prst="rect">
            <a:avLst/>
          </a:prstGeom>
          <a:noFill/>
          <a:ln>
            <a:noFill/>
          </a:ln>
        </p:spPr>
        <p:txBody>
          <a:bodyPr lIns="0" tIns="0" rIns="0" bIns="0" anchor="ctr" anchorCtr="0">
            <a:noAutofit/>
          </a:bodyPr>
          <a:lstStyle/>
          <a:p>
            <a:pPr lvl="0">
              <a:lnSpc>
                <a:spcPct val="115000"/>
              </a:lnSpc>
              <a:buClr>
                <a:srgbClr val="FF4013"/>
              </a:buClr>
              <a:buSzPct val="25000"/>
            </a:pPr>
            <a:r>
              <a:rPr lang="ja-JP" altLang="en-US" sz="2000" dirty="0" smtClean="0">
                <a:solidFill>
                  <a:srgbClr val="FF0000"/>
                </a:solidFill>
              </a:rPr>
              <a:t>「労働安全衛生法」という法律が改正され、労働者が５０人以上いる事業所では、２０１５年１２月から、毎年１回、ストレスチェックの実施が義務付けられました。</a:t>
            </a:r>
            <a:endParaRPr lang="ja-JP" altLang="en-US" sz="2000" dirty="0">
              <a:solidFill>
                <a:srgbClr val="FF0000"/>
              </a:solidFill>
            </a:endParaRPr>
          </a:p>
        </p:txBody>
      </p:sp>
      <p:sp>
        <p:nvSpPr>
          <p:cNvPr id="52" name="Shape 52"/>
          <p:cNvSpPr/>
          <p:nvPr/>
        </p:nvSpPr>
        <p:spPr>
          <a:xfrm rot="10800000" flipH="1">
            <a:off x="1433010" y="5443469"/>
            <a:ext cx="504900" cy="201898"/>
          </a:xfrm>
          <a:prstGeom prst="triangle">
            <a:avLst>
              <a:gd name="adj" fmla="val 50000"/>
            </a:avLst>
          </a:prstGeom>
          <a:solidFill>
            <a:srgbClr val="079AA7"/>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53" name="Shape 53"/>
          <p:cNvSpPr/>
          <p:nvPr/>
        </p:nvSpPr>
        <p:spPr>
          <a:xfrm rot="10800000" flipH="1">
            <a:off x="1489649" y="3401079"/>
            <a:ext cx="504900" cy="201898"/>
          </a:xfrm>
          <a:prstGeom prst="triangle">
            <a:avLst>
              <a:gd name="adj" fmla="val 50000"/>
            </a:avLst>
          </a:prstGeom>
          <a:solidFill>
            <a:srgbClr val="079AA7"/>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grpSp>
        <p:nvGrpSpPr>
          <p:cNvPr id="54" name="Shape 54"/>
          <p:cNvGrpSpPr/>
          <p:nvPr/>
        </p:nvGrpSpPr>
        <p:grpSpPr>
          <a:xfrm>
            <a:off x="447299" y="764704"/>
            <a:ext cx="2589601" cy="527098"/>
            <a:chOff x="447299" y="1391775"/>
            <a:chExt cx="2589601" cy="527098"/>
          </a:xfrm>
        </p:grpSpPr>
        <p:sp>
          <p:nvSpPr>
            <p:cNvPr id="55" name="Shape 55"/>
            <p:cNvSpPr/>
            <p:nvPr/>
          </p:nvSpPr>
          <p:spPr>
            <a:xfrm>
              <a:off x="447300" y="1391775"/>
              <a:ext cx="2589600" cy="527098"/>
            </a:xfrm>
            <a:prstGeom prst="roundRect">
              <a:avLst>
                <a:gd name="adj" fmla="val 16667"/>
              </a:avLst>
            </a:prstGeom>
            <a:solidFill>
              <a:srgbClr val="079AA7"/>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1" i="0" u="none" strike="noStrike" cap="none" baseline="0" dirty="0">
                <a:solidFill>
                  <a:srgbClr val="000000"/>
                </a:solidFill>
                <a:latin typeface="Arial"/>
                <a:ea typeface="Arial"/>
                <a:cs typeface="Arial"/>
                <a:sym typeface="Arial"/>
                <a:rtl val="0"/>
              </a:endParaRPr>
            </a:p>
          </p:txBody>
        </p:sp>
        <p:sp>
          <p:nvSpPr>
            <p:cNvPr id="56" name="Shape 56"/>
            <p:cNvSpPr/>
            <p:nvPr/>
          </p:nvSpPr>
          <p:spPr>
            <a:xfrm>
              <a:off x="447299" y="1452682"/>
              <a:ext cx="2589600" cy="336900"/>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FFFFFF"/>
                </a:buClr>
                <a:buSzPct val="25000"/>
                <a:buFont typeface="Arial"/>
                <a:buNone/>
              </a:pPr>
              <a:r>
                <a:rPr lang="ja-JP" altLang="en-US" sz="1400" b="0" i="0" u="none" strike="noStrike" cap="none" baseline="0" dirty="0" smtClean="0">
                  <a:solidFill>
                    <a:srgbClr val="FFFFFF"/>
                  </a:solidFill>
                  <a:latin typeface="Arial"/>
                  <a:ea typeface="Arial"/>
                  <a:cs typeface="Arial"/>
                  <a:sym typeface="Arial"/>
                  <a:rtl val="0"/>
                </a:rPr>
                <a:t>自殺</a:t>
              </a:r>
              <a:endParaRPr lang="ja" sz="1400" b="0" i="0" u="none" strike="noStrike" cap="none" baseline="0" dirty="0">
                <a:solidFill>
                  <a:srgbClr val="FFFFFF"/>
                </a:solidFill>
                <a:latin typeface="Arial"/>
                <a:ea typeface="Arial"/>
                <a:cs typeface="Arial"/>
                <a:sym typeface="Arial"/>
                <a:rtl val="0"/>
              </a:endParaRPr>
            </a:p>
          </p:txBody>
        </p:sp>
      </p:grpSp>
      <p:grpSp>
        <p:nvGrpSpPr>
          <p:cNvPr id="58" name="Shape 58"/>
          <p:cNvGrpSpPr/>
          <p:nvPr/>
        </p:nvGrpSpPr>
        <p:grpSpPr>
          <a:xfrm>
            <a:off x="243938" y="2325838"/>
            <a:ext cx="3103926" cy="527098"/>
            <a:chOff x="3060412" y="1772775"/>
            <a:chExt cx="3103926" cy="527098"/>
          </a:xfrm>
        </p:grpSpPr>
        <p:sp>
          <p:nvSpPr>
            <p:cNvPr id="59" name="Shape 59"/>
            <p:cNvSpPr/>
            <p:nvPr/>
          </p:nvSpPr>
          <p:spPr>
            <a:xfrm>
              <a:off x="3294287" y="1772775"/>
              <a:ext cx="2589600" cy="527098"/>
            </a:xfrm>
            <a:prstGeom prst="roundRect">
              <a:avLst>
                <a:gd name="adj" fmla="val 16667"/>
              </a:avLst>
            </a:prstGeom>
            <a:solidFill>
              <a:srgbClr val="079AA7"/>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60" name="Shape 60"/>
            <p:cNvSpPr/>
            <p:nvPr/>
          </p:nvSpPr>
          <p:spPr>
            <a:xfrm>
              <a:off x="3060412" y="1865784"/>
              <a:ext cx="3103926" cy="336900"/>
            </a:xfrm>
            <a:prstGeom prst="rect">
              <a:avLst/>
            </a:prstGeom>
            <a:noFill/>
            <a:ln>
              <a:noFill/>
            </a:ln>
          </p:spPr>
          <p:txBody>
            <a:bodyPr lIns="0" tIns="0" rIns="0" bIns="0" anchor="ctr" anchorCtr="0">
              <a:noAutofit/>
            </a:bodyPr>
            <a:lstStyle/>
            <a:p>
              <a:pPr algn="ctr">
                <a:buClr>
                  <a:srgbClr val="FFFFFF"/>
                </a:buClr>
                <a:buSzPct val="25000"/>
              </a:pPr>
              <a:r>
                <a:rPr lang="ja-JP" altLang="en-US" sz="1400" b="0" i="0" u="none" strike="noStrike" cap="none" baseline="0" dirty="0" smtClean="0">
                  <a:solidFill>
                    <a:schemeClr val="bg1"/>
                  </a:solidFill>
                  <a:latin typeface="Arial"/>
                  <a:ea typeface="Arial"/>
                  <a:cs typeface="Arial"/>
                  <a:sym typeface="Arial"/>
                  <a:rtl val="0"/>
                </a:rPr>
                <a:t>疾病</a:t>
              </a:r>
              <a:r>
                <a:rPr lang="en-US" altLang="ja-JP" sz="1400" b="0" i="0" u="none" strike="noStrike" cap="none" baseline="0" dirty="0" smtClean="0">
                  <a:solidFill>
                    <a:schemeClr val="bg1"/>
                  </a:solidFill>
                  <a:latin typeface="Arial"/>
                  <a:ea typeface="Arial"/>
                  <a:cs typeface="Arial"/>
                  <a:sym typeface="Arial"/>
                  <a:rtl val="0"/>
                </a:rPr>
                <a:t/>
              </a:r>
              <a:br>
                <a:rPr lang="en-US" altLang="ja-JP" sz="1400" b="0" i="0" u="none" strike="noStrike" cap="none" baseline="0" dirty="0" smtClean="0">
                  <a:solidFill>
                    <a:schemeClr val="bg1"/>
                  </a:solidFill>
                  <a:latin typeface="Arial"/>
                  <a:ea typeface="Arial"/>
                  <a:cs typeface="Arial"/>
                  <a:sym typeface="Arial"/>
                  <a:rtl val="0"/>
                </a:rPr>
              </a:br>
              <a:r>
                <a:rPr lang="ja-JP" altLang="en-US" sz="800" b="0" i="0" u="none" strike="noStrike" cap="none" baseline="0" dirty="0" smtClean="0">
                  <a:solidFill>
                    <a:schemeClr val="bg1"/>
                  </a:solidFill>
                  <a:sym typeface="Arial"/>
                  <a:rtl val="0"/>
                </a:rPr>
                <a:t>（</a:t>
              </a:r>
              <a:r>
                <a:rPr lang="ja-JP" altLang="en-US" sz="800" dirty="0" smtClean="0">
                  <a:solidFill>
                    <a:schemeClr val="bg1"/>
                  </a:solidFill>
                </a:rPr>
                <a:t>糖尿病、悪性新生物、脳</a:t>
              </a:r>
              <a:r>
                <a:rPr lang="ja-JP" altLang="en-US" sz="800" dirty="0">
                  <a:solidFill>
                    <a:schemeClr val="bg1"/>
                  </a:solidFill>
                </a:rPr>
                <a:t>血管</a:t>
              </a:r>
              <a:r>
                <a:rPr lang="ja-JP" altLang="en-US" sz="800" dirty="0" smtClean="0">
                  <a:solidFill>
                    <a:schemeClr val="bg1"/>
                  </a:solidFill>
                </a:rPr>
                <a:t>疾患虚</a:t>
              </a:r>
              <a:r>
                <a:rPr lang="ja-JP" altLang="en-US" sz="800" dirty="0">
                  <a:solidFill>
                    <a:schemeClr val="bg1"/>
                  </a:solidFill>
                </a:rPr>
                <a:t>血性心</a:t>
              </a:r>
              <a:r>
                <a:rPr lang="ja-JP" altLang="en-US" sz="800" dirty="0" smtClean="0">
                  <a:solidFill>
                    <a:schemeClr val="bg1"/>
                  </a:solidFill>
                </a:rPr>
                <a:t>疾患</a:t>
              </a:r>
              <a:r>
                <a:rPr lang="ja-JP" altLang="en-US" sz="800" dirty="0">
                  <a:solidFill>
                    <a:schemeClr val="bg1"/>
                  </a:solidFill>
                </a:rPr>
                <a:t>）</a:t>
              </a:r>
              <a:endParaRPr lang="ja" altLang="ja-JP" sz="800" dirty="0">
                <a:solidFill>
                  <a:schemeClr val="bg1"/>
                </a:solidFill>
              </a:endParaRPr>
            </a:p>
          </p:txBody>
        </p:sp>
      </p:grpSp>
      <p:grpSp>
        <p:nvGrpSpPr>
          <p:cNvPr id="62" name="Shape 62"/>
          <p:cNvGrpSpPr/>
          <p:nvPr/>
        </p:nvGrpSpPr>
        <p:grpSpPr>
          <a:xfrm>
            <a:off x="447300" y="4235204"/>
            <a:ext cx="2589600" cy="527098"/>
            <a:chOff x="3294287" y="1772775"/>
            <a:chExt cx="2589600" cy="527098"/>
          </a:xfrm>
        </p:grpSpPr>
        <p:sp>
          <p:nvSpPr>
            <p:cNvPr id="63" name="Shape 63"/>
            <p:cNvSpPr/>
            <p:nvPr/>
          </p:nvSpPr>
          <p:spPr>
            <a:xfrm>
              <a:off x="3294287" y="1772775"/>
              <a:ext cx="2589600" cy="527098"/>
            </a:xfrm>
            <a:prstGeom prst="roundRect">
              <a:avLst>
                <a:gd name="adj" fmla="val 16667"/>
              </a:avLst>
            </a:prstGeom>
            <a:solidFill>
              <a:srgbClr val="079AA7"/>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64" name="Shape 64"/>
            <p:cNvSpPr/>
            <p:nvPr/>
          </p:nvSpPr>
          <p:spPr>
            <a:xfrm>
              <a:off x="3294287" y="1833682"/>
              <a:ext cx="2589600" cy="336900"/>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FFFFFF"/>
                </a:buClr>
                <a:buSzPct val="25000"/>
                <a:buFont typeface="Arial"/>
                <a:buNone/>
              </a:pPr>
              <a:r>
                <a:rPr lang="ja-JP" altLang="en-US" sz="1400" b="0" i="0" u="none" strike="noStrike" cap="none" baseline="0" dirty="0" smtClean="0">
                  <a:solidFill>
                    <a:srgbClr val="FFFFFF"/>
                  </a:solidFill>
                  <a:latin typeface="Arial"/>
                  <a:ea typeface="Arial"/>
                  <a:cs typeface="Arial"/>
                  <a:sym typeface="Arial"/>
                  <a:rtl val="0"/>
                </a:rPr>
                <a:t>労災請求件数</a:t>
              </a:r>
              <a:endParaRPr lang="ja" sz="1400" b="0" i="0" u="none" strike="noStrike" cap="none" baseline="0" dirty="0">
                <a:solidFill>
                  <a:srgbClr val="FFFFFF"/>
                </a:solidFill>
                <a:latin typeface="Arial"/>
                <a:ea typeface="Arial"/>
                <a:cs typeface="Arial"/>
                <a:sym typeface="Arial"/>
                <a:rtl val="0"/>
              </a:endParaRPr>
            </a:p>
          </p:txBody>
        </p:sp>
      </p:grpSp>
      <p:sp>
        <p:nvSpPr>
          <p:cNvPr id="26" name="Shape 44"/>
          <p:cNvSpPr/>
          <p:nvPr/>
        </p:nvSpPr>
        <p:spPr>
          <a:xfrm>
            <a:off x="277819" y="5329441"/>
            <a:ext cx="3286069" cy="259799"/>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232323"/>
              </a:buClr>
              <a:buSzPct val="25000"/>
              <a:buFont typeface="Arial"/>
              <a:buNone/>
            </a:pPr>
            <a:r>
              <a:rPr lang="en-US" altLang="ja-JP" sz="2800" dirty="0" smtClean="0">
                <a:solidFill>
                  <a:srgbClr val="232323"/>
                </a:solidFill>
              </a:rPr>
              <a:t>42</a:t>
            </a:r>
            <a:r>
              <a:rPr lang="ja-JP" altLang="en-US" sz="2800" dirty="0" smtClean="0">
                <a:solidFill>
                  <a:srgbClr val="232323"/>
                </a:solidFill>
              </a:rPr>
              <a:t>件（</a:t>
            </a:r>
            <a:r>
              <a:rPr lang="en-US" altLang="ja-JP" sz="2800" dirty="0" smtClean="0">
                <a:solidFill>
                  <a:srgbClr val="232323"/>
                </a:solidFill>
              </a:rPr>
              <a:t>1998</a:t>
            </a:r>
            <a:r>
              <a:rPr lang="ja-JP" altLang="en-US" sz="2800" dirty="0" smtClean="0">
                <a:solidFill>
                  <a:srgbClr val="232323"/>
                </a:solidFill>
              </a:rPr>
              <a:t>年）</a:t>
            </a:r>
            <a:r>
              <a:rPr lang="en-US" altLang="ja-JP" sz="2800" dirty="0">
                <a:solidFill>
                  <a:srgbClr val="232323"/>
                </a:solidFill>
              </a:rPr>
              <a:t/>
            </a:r>
            <a:br>
              <a:rPr lang="en-US" altLang="ja-JP" sz="2800" dirty="0">
                <a:solidFill>
                  <a:srgbClr val="232323"/>
                </a:solidFill>
              </a:rPr>
            </a:br>
            <a:endParaRPr lang="en-US" altLang="ja-JP" sz="2800" dirty="0" smtClean="0">
              <a:solidFill>
                <a:srgbClr val="232323"/>
              </a:solidFill>
            </a:endParaRPr>
          </a:p>
          <a:p>
            <a:pPr marL="0" marR="0" lvl="0" indent="0" algn="ctr" rtl="0">
              <a:lnSpc>
                <a:spcPct val="100000"/>
              </a:lnSpc>
              <a:spcBef>
                <a:spcPts val="0"/>
              </a:spcBef>
              <a:spcAft>
                <a:spcPts val="0"/>
              </a:spcAft>
              <a:buClr>
                <a:srgbClr val="232323"/>
              </a:buClr>
              <a:buSzPct val="25000"/>
              <a:buFont typeface="Arial"/>
              <a:buNone/>
            </a:pPr>
            <a:r>
              <a:rPr lang="en-US" altLang="ja-JP" sz="2800" b="0" i="0" u="none" strike="noStrike" cap="none" baseline="0" dirty="0" smtClean="0">
                <a:solidFill>
                  <a:srgbClr val="232323"/>
                </a:solidFill>
                <a:sym typeface="Arial"/>
                <a:rtl val="0"/>
              </a:rPr>
              <a:t>1,456</a:t>
            </a:r>
            <a:r>
              <a:rPr lang="ja-JP" altLang="en-US" sz="2800" b="0" i="0" u="none" strike="noStrike" cap="none" baseline="0" dirty="0" smtClean="0">
                <a:solidFill>
                  <a:srgbClr val="232323"/>
                </a:solidFill>
                <a:sym typeface="Arial"/>
                <a:rtl val="0"/>
              </a:rPr>
              <a:t>件（</a:t>
            </a:r>
            <a:r>
              <a:rPr lang="en-US" altLang="ja-JP" sz="2800" b="0" i="0" u="none" strike="noStrike" cap="none" baseline="0" dirty="0" smtClean="0">
                <a:solidFill>
                  <a:srgbClr val="232323"/>
                </a:solidFill>
                <a:sym typeface="Arial"/>
                <a:rtl val="0"/>
              </a:rPr>
              <a:t>2014</a:t>
            </a:r>
            <a:r>
              <a:rPr lang="ja-JP" altLang="en-US" sz="2800" b="0" i="0" u="none" strike="noStrike" cap="none" baseline="0" dirty="0" smtClean="0">
                <a:solidFill>
                  <a:srgbClr val="232323"/>
                </a:solidFill>
                <a:sym typeface="Arial"/>
                <a:rtl val="0"/>
              </a:rPr>
              <a:t>年）</a:t>
            </a:r>
            <a:endParaRPr lang="ja" sz="2800" b="0" i="0" u="none" strike="noStrike" cap="none" baseline="0" dirty="0">
              <a:solidFill>
                <a:srgbClr val="232323"/>
              </a:solidFill>
              <a:sym typeface="Arial"/>
              <a:rtl val="0"/>
            </a:endParaRPr>
          </a:p>
        </p:txBody>
      </p:sp>
    </p:spTree>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0"/>
        <p:cNvGrpSpPr/>
        <p:nvPr/>
      </p:nvGrpSpPr>
      <p:grpSpPr>
        <a:xfrm>
          <a:off x="0" y="0"/>
          <a:ext cx="0" cy="0"/>
          <a:chOff x="0" y="0"/>
          <a:chExt cx="0" cy="0"/>
        </a:xfrm>
      </p:grpSpPr>
      <p:sp>
        <p:nvSpPr>
          <p:cNvPr id="42" name="Shape 42"/>
          <p:cNvSpPr/>
          <p:nvPr/>
        </p:nvSpPr>
        <p:spPr>
          <a:xfrm>
            <a:off x="366473" y="106632"/>
            <a:ext cx="1812600" cy="108300"/>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rgbClr val="FFFFFF"/>
              </a:buClr>
              <a:buSzPct val="25000"/>
              <a:buFont typeface="Arial"/>
              <a:buNone/>
            </a:pPr>
            <a:r>
              <a:rPr lang="ja-JP" altLang="en-US" sz="600" b="1" dirty="0" smtClean="0">
                <a:solidFill>
                  <a:srgbClr val="FFFFFF"/>
                </a:solidFill>
                <a:rtl val="0"/>
              </a:rPr>
              <a:t>ストレスチェック制度　導入の背景</a:t>
            </a:r>
            <a:endParaRPr lang="ja" sz="600" b="1" i="0" u="none" strike="noStrike" cap="none" baseline="0" dirty="0">
              <a:solidFill>
                <a:srgbClr val="FFFFFF"/>
              </a:solidFill>
              <a:latin typeface="Arial"/>
              <a:ea typeface="Arial"/>
              <a:cs typeface="Arial"/>
              <a:sym typeface="Arial"/>
              <a:rtl val="0"/>
            </a:endParaRPr>
          </a:p>
        </p:txBody>
      </p:sp>
      <p:sp>
        <p:nvSpPr>
          <p:cNvPr id="47" name="Shape 47"/>
          <p:cNvSpPr/>
          <p:nvPr/>
        </p:nvSpPr>
        <p:spPr>
          <a:xfrm>
            <a:off x="469316" y="4302679"/>
            <a:ext cx="8171555" cy="2078649"/>
          </a:xfrm>
          <a:prstGeom prst="rect">
            <a:avLst/>
          </a:prstGeom>
          <a:noFill/>
          <a:ln w="19050" cap="flat" cmpd="sng">
            <a:solidFill>
              <a:schemeClr val="accent1"/>
            </a:solidFill>
            <a:prstDash val="solid"/>
            <a:round/>
            <a:headEnd type="none" w="med" len="med"/>
            <a:tailEnd type="none" w="med" len="med"/>
          </a:ln>
        </p:spPr>
        <p:txBody>
          <a:bodyPr lIns="0" tIns="0" rIns="0" bIns="0" anchor="ctr" anchorCtr="0">
            <a:noAutofit/>
          </a:bodyPr>
          <a:lstStyle/>
          <a:p>
            <a:pPr marL="0" marR="0" lvl="0" indent="0" algn="l"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sp>
        <p:nvSpPr>
          <p:cNvPr id="49" name="Shape 49"/>
          <p:cNvSpPr/>
          <p:nvPr/>
        </p:nvSpPr>
        <p:spPr>
          <a:xfrm>
            <a:off x="3241575" y="3935229"/>
            <a:ext cx="2678699" cy="446400"/>
          </a:xfrm>
          <a:prstGeom prst="roundRect">
            <a:avLst>
              <a:gd name="adj" fmla="val 16667"/>
            </a:avLst>
          </a:prstGeom>
          <a:solidFill>
            <a:schemeClr val="accent1"/>
          </a:solidFill>
          <a:ln>
            <a:solidFill>
              <a:schemeClr val="accent1"/>
            </a:solid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50" name="Shape 50"/>
          <p:cNvSpPr/>
          <p:nvPr/>
        </p:nvSpPr>
        <p:spPr>
          <a:xfrm>
            <a:off x="3347864" y="4049822"/>
            <a:ext cx="2432999" cy="259799"/>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FFFFFF"/>
              </a:buClr>
              <a:buSzPct val="25000"/>
              <a:buFont typeface="Arial"/>
              <a:buNone/>
            </a:pPr>
            <a:r>
              <a:rPr lang="ja-JP" altLang="en-US" sz="1500" b="0" i="0" u="none" strike="noStrike" cap="none" baseline="0" dirty="0" smtClean="0">
                <a:solidFill>
                  <a:srgbClr val="FFFFFF"/>
                </a:solidFill>
                <a:latin typeface="Arial"/>
                <a:ea typeface="Arial"/>
                <a:cs typeface="Arial"/>
                <a:sym typeface="Arial"/>
                <a:rtl val="0"/>
              </a:rPr>
              <a:t>ストレスチェックとは</a:t>
            </a:r>
            <a:endParaRPr lang="ja" sz="1500" b="0" i="0" u="none" strike="noStrike" cap="none" baseline="0" dirty="0">
              <a:solidFill>
                <a:srgbClr val="FFFFFF"/>
              </a:solidFill>
              <a:latin typeface="Arial"/>
              <a:ea typeface="Arial"/>
              <a:cs typeface="Arial"/>
              <a:sym typeface="Arial"/>
              <a:rtl val="0"/>
            </a:endParaRPr>
          </a:p>
        </p:txBody>
      </p:sp>
      <p:pic>
        <p:nvPicPr>
          <p:cNvPr id="1026" name="Picture 2" descr="K:\フォトショ\Pixta\e5d1b2f7520c3e072a694b09a90f3d77_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4525645"/>
            <a:ext cx="1790712" cy="1193808"/>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K:\フォトショ\Pixta\2dab7fa23c1dd6b5ffa79aaf406a6429_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560" y="-675456"/>
            <a:ext cx="10840244" cy="7226829"/>
          </a:xfrm>
          <a:prstGeom prst="rect">
            <a:avLst/>
          </a:prstGeom>
          <a:noFill/>
          <a:extLst>
            <a:ext uri="{909E8E84-426E-40DD-AFC4-6F175D3DCCD1}">
              <a14:hiddenFill xmlns:a14="http://schemas.microsoft.com/office/drawing/2010/main">
                <a:solidFill>
                  <a:srgbClr val="FFFFFF"/>
                </a:solidFill>
              </a14:hiddenFill>
            </a:ext>
          </a:extLst>
        </p:spPr>
      </p:pic>
      <p:sp>
        <p:nvSpPr>
          <p:cNvPr id="48" name="Shape 48"/>
          <p:cNvSpPr/>
          <p:nvPr/>
        </p:nvSpPr>
        <p:spPr>
          <a:xfrm>
            <a:off x="338574" y="3099288"/>
            <a:ext cx="8302297" cy="689752"/>
          </a:xfrm>
          <a:prstGeom prst="rect">
            <a:avLst/>
          </a:prstGeom>
          <a:noFill/>
          <a:ln>
            <a:noFill/>
          </a:ln>
        </p:spPr>
        <p:txBody>
          <a:bodyPr lIns="0" tIns="0" rIns="0" bIns="0" anchor="ctr" anchorCtr="0">
            <a:noAutofit/>
          </a:bodyPr>
          <a:lstStyle/>
          <a:p>
            <a:pPr lvl="0">
              <a:lnSpc>
                <a:spcPct val="115000"/>
              </a:lnSpc>
              <a:buClr>
                <a:srgbClr val="FF4013"/>
              </a:buClr>
              <a:buSzPct val="25000"/>
            </a:pPr>
            <a:r>
              <a:rPr lang="ja-JP" altLang="en-US" sz="2000" u="sng" dirty="0" smtClean="0">
                <a:solidFill>
                  <a:schemeClr val="bg1"/>
                </a:solidFill>
              </a:rPr>
              <a:t>ストレスチェックとは！？</a:t>
            </a:r>
            <a:r>
              <a:rPr lang="en-US" altLang="ja-JP" sz="2000" dirty="0" smtClean="0">
                <a:solidFill>
                  <a:schemeClr val="bg1"/>
                </a:solidFill>
              </a:rPr>
              <a:t/>
            </a:r>
            <a:br>
              <a:rPr lang="en-US" altLang="ja-JP" sz="2000" dirty="0" smtClean="0">
                <a:solidFill>
                  <a:schemeClr val="bg1"/>
                </a:solidFill>
              </a:rPr>
            </a:br>
            <a:r>
              <a:rPr lang="ja-JP" altLang="en-US" sz="2000" dirty="0" smtClean="0">
                <a:solidFill>
                  <a:schemeClr val="bg1"/>
                </a:solidFill>
              </a:rPr>
              <a:t>商業施設などで求められる顧客満足アンケートのようなものです。今のこころの状態について</a:t>
            </a:r>
            <a:r>
              <a:rPr lang="en-US" altLang="ja-JP" sz="2000" dirty="0" smtClean="0">
                <a:solidFill>
                  <a:schemeClr val="bg1"/>
                </a:solidFill>
              </a:rPr>
              <a:t>1</a:t>
            </a:r>
            <a:r>
              <a:rPr lang="ja-JP" altLang="en-US" sz="2000" dirty="0" smtClean="0">
                <a:solidFill>
                  <a:schemeClr val="bg1"/>
                </a:solidFill>
              </a:rPr>
              <a:t>問</a:t>
            </a:r>
            <a:r>
              <a:rPr lang="en-US" altLang="ja-JP" sz="2000" dirty="0" smtClean="0">
                <a:solidFill>
                  <a:schemeClr val="bg1"/>
                </a:solidFill>
              </a:rPr>
              <a:t>1</a:t>
            </a:r>
            <a:r>
              <a:rPr lang="ja-JP" altLang="en-US" sz="2000" dirty="0" smtClean="0">
                <a:solidFill>
                  <a:schemeClr val="bg1"/>
                </a:solidFill>
              </a:rPr>
              <a:t>答形式で心理的</a:t>
            </a:r>
            <a:r>
              <a:rPr lang="ja-JP" altLang="en-US" sz="2000" dirty="0">
                <a:solidFill>
                  <a:schemeClr val="bg1"/>
                </a:solidFill>
              </a:rPr>
              <a:t>な負担の程度を把握</a:t>
            </a:r>
            <a:r>
              <a:rPr lang="ja-JP" altLang="en-US" sz="2000" dirty="0" smtClean="0">
                <a:solidFill>
                  <a:schemeClr val="bg1"/>
                </a:solidFill>
              </a:rPr>
              <a:t>する検査。一次</a:t>
            </a:r>
            <a:r>
              <a:rPr lang="ja-JP" altLang="en-US" sz="2000" dirty="0">
                <a:solidFill>
                  <a:schemeClr val="bg1"/>
                </a:solidFill>
              </a:rPr>
              <a:t>予防が目的で</a:t>
            </a:r>
            <a:r>
              <a:rPr lang="ja-JP" altLang="en-US" sz="2000" dirty="0" smtClean="0">
                <a:solidFill>
                  <a:schemeClr val="bg1"/>
                </a:solidFill>
              </a:rPr>
              <a:t>あり、うつ病患者を見つけることが</a:t>
            </a:r>
            <a:r>
              <a:rPr lang="ja-JP" altLang="en-US" sz="2000" dirty="0">
                <a:solidFill>
                  <a:schemeClr val="bg1"/>
                </a:solidFill>
              </a:rPr>
              <a:t>目的で</a:t>
            </a:r>
            <a:r>
              <a:rPr lang="ja-JP" altLang="en-US" sz="2000" dirty="0" smtClean="0">
                <a:solidFill>
                  <a:schemeClr val="bg1"/>
                </a:solidFill>
              </a:rPr>
              <a:t>はありません。（こころの健康診断）</a:t>
            </a:r>
            <a:endParaRPr lang="en-US" altLang="ja-JP" sz="2000" dirty="0" smtClean="0">
              <a:solidFill>
                <a:schemeClr val="bg1"/>
              </a:solidFill>
            </a:endParaRPr>
          </a:p>
          <a:p>
            <a:pPr lvl="0">
              <a:lnSpc>
                <a:spcPct val="115000"/>
              </a:lnSpc>
              <a:buClr>
                <a:srgbClr val="FF4013"/>
              </a:buClr>
              <a:buSzPct val="25000"/>
            </a:pPr>
            <a:endParaRPr lang="en-US" altLang="ja-JP" sz="2000" dirty="0">
              <a:solidFill>
                <a:schemeClr val="bg1"/>
              </a:solidFill>
            </a:endParaRPr>
          </a:p>
          <a:p>
            <a:pPr lvl="0">
              <a:lnSpc>
                <a:spcPct val="115000"/>
              </a:lnSpc>
              <a:buClr>
                <a:srgbClr val="FF4013"/>
              </a:buClr>
              <a:buSzPct val="25000"/>
            </a:pPr>
            <a:r>
              <a:rPr lang="ja-JP" altLang="en-US" sz="2000" u="sng" dirty="0" smtClean="0">
                <a:solidFill>
                  <a:schemeClr val="bg1"/>
                </a:solidFill>
              </a:rPr>
              <a:t>何のためにやるの？</a:t>
            </a:r>
            <a:r>
              <a:rPr lang="en-US" altLang="ja-JP" sz="2000" u="sng" dirty="0" smtClean="0">
                <a:solidFill>
                  <a:schemeClr val="bg1"/>
                </a:solidFill>
              </a:rPr>
              <a:t/>
            </a:r>
            <a:br>
              <a:rPr lang="en-US" altLang="ja-JP" sz="2000" u="sng" dirty="0" smtClean="0">
                <a:solidFill>
                  <a:schemeClr val="bg1"/>
                </a:solidFill>
              </a:rPr>
            </a:br>
            <a:r>
              <a:rPr lang="ja-JP" altLang="en-US" sz="2000" dirty="0" smtClean="0">
                <a:solidFill>
                  <a:schemeClr val="bg1"/>
                </a:solidFill>
              </a:rPr>
              <a:t>「うつ」などのメンタルヘルス不調を未然に</a:t>
            </a:r>
            <a:r>
              <a:rPr lang="en-US" altLang="ja-JP" sz="2000" dirty="0" smtClean="0">
                <a:solidFill>
                  <a:schemeClr val="bg1"/>
                </a:solidFill>
              </a:rPr>
              <a:t/>
            </a:r>
            <a:br>
              <a:rPr lang="en-US" altLang="ja-JP" sz="2000" dirty="0" smtClean="0">
                <a:solidFill>
                  <a:schemeClr val="bg1"/>
                </a:solidFill>
              </a:rPr>
            </a:br>
            <a:r>
              <a:rPr lang="ja-JP" altLang="en-US" sz="2000" dirty="0" smtClean="0">
                <a:solidFill>
                  <a:schemeClr val="bg1"/>
                </a:solidFill>
              </a:rPr>
              <a:t>防止するため</a:t>
            </a:r>
            <a:endParaRPr lang="en-US" altLang="ja-JP" sz="2000" dirty="0" smtClean="0">
              <a:solidFill>
                <a:schemeClr val="bg1"/>
              </a:solidFill>
            </a:endParaRPr>
          </a:p>
          <a:p>
            <a:pPr lvl="0">
              <a:lnSpc>
                <a:spcPct val="115000"/>
              </a:lnSpc>
              <a:buClr>
                <a:srgbClr val="FF4013"/>
              </a:buClr>
              <a:buSzPct val="25000"/>
            </a:pPr>
            <a:endParaRPr lang="en-US" altLang="ja-JP" sz="2000" dirty="0">
              <a:solidFill>
                <a:schemeClr val="bg1"/>
              </a:solidFill>
            </a:endParaRPr>
          </a:p>
          <a:p>
            <a:pPr lvl="0">
              <a:lnSpc>
                <a:spcPct val="115000"/>
              </a:lnSpc>
              <a:buClr>
                <a:srgbClr val="FF4013"/>
              </a:buClr>
              <a:buSzPct val="25000"/>
            </a:pPr>
            <a:r>
              <a:rPr lang="ja-JP" altLang="en-US" sz="2000" u="sng" dirty="0" smtClean="0">
                <a:solidFill>
                  <a:schemeClr val="bg1"/>
                </a:solidFill>
              </a:rPr>
              <a:t>いつまでに何をやればいいの？</a:t>
            </a:r>
            <a:endParaRPr lang="en-US" altLang="ja-JP" sz="2000" u="sng" dirty="0" smtClean="0">
              <a:solidFill>
                <a:schemeClr val="bg1"/>
              </a:solidFill>
            </a:endParaRPr>
          </a:p>
          <a:p>
            <a:pPr lvl="0">
              <a:lnSpc>
                <a:spcPct val="115000"/>
              </a:lnSpc>
              <a:buClr>
                <a:srgbClr val="FF4013"/>
              </a:buClr>
              <a:buSzPct val="25000"/>
            </a:pPr>
            <a:r>
              <a:rPr lang="en-US" altLang="ja-JP" sz="2000" dirty="0">
                <a:solidFill>
                  <a:schemeClr val="bg1"/>
                </a:solidFill>
              </a:rPr>
              <a:t>2015</a:t>
            </a:r>
            <a:r>
              <a:rPr lang="ja-JP" altLang="en-US" sz="2000" dirty="0">
                <a:solidFill>
                  <a:schemeClr val="bg1"/>
                </a:solidFill>
              </a:rPr>
              <a:t>年</a:t>
            </a:r>
            <a:r>
              <a:rPr lang="en-US" altLang="ja-JP" sz="2000" dirty="0">
                <a:solidFill>
                  <a:schemeClr val="bg1"/>
                </a:solidFill>
              </a:rPr>
              <a:t>12</a:t>
            </a:r>
            <a:r>
              <a:rPr lang="ja-JP" altLang="en-US" sz="2000" dirty="0">
                <a:solidFill>
                  <a:schemeClr val="bg1"/>
                </a:solidFill>
              </a:rPr>
              <a:t>月１日から</a:t>
            </a:r>
            <a:r>
              <a:rPr lang="en-US" altLang="ja-JP" sz="2000" dirty="0">
                <a:solidFill>
                  <a:schemeClr val="bg1"/>
                </a:solidFill>
              </a:rPr>
              <a:t>2016</a:t>
            </a:r>
            <a:r>
              <a:rPr lang="ja-JP" altLang="en-US" sz="2000" dirty="0">
                <a:solidFill>
                  <a:schemeClr val="bg1"/>
                </a:solidFill>
              </a:rPr>
              <a:t>年</a:t>
            </a:r>
            <a:r>
              <a:rPr lang="en-US" altLang="ja-JP" sz="2000" dirty="0">
                <a:solidFill>
                  <a:schemeClr val="bg1"/>
                </a:solidFill>
              </a:rPr>
              <a:t>11</a:t>
            </a:r>
            <a:r>
              <a:rPr lang="ja-JP" altLang="en-US" sz="2000" dirty="0">
                <a:solidFill>
                  <a:schemeClr val="bg1"/>
                </a:solidFill>
              </a:rPr>
              <a:t>月</a:t>
            </a:r>
            <a:r>
              <a:rPr lang="en-US" altLang="ja-JP" sz="2000" dirty="0">
                <a:solidFill>
                  <a:schemeClr val="bg1"/>
                </a:solidFill>
              </a:rPr>
              <a:t>30</a:t>
            </a:r>
            <a:r>
              <a:rPr lang="ja-JP" altLang="en-US" sz="2000" dirty="0" smtClean="0">
                <a:solidFill>
                  <a:schemeClr val="bg1"/>
                </a:solidFill>
              </a:rPr>
              <a:t>日</a:t>
            </a:r>
            <a:endParaRPr lang="en-US" altLang="ja-JP" sz="2000" dirty="0" smtClean="0">
              <a:solidFill>
                <a:schemeClr val="bg1"/>
              </a:solidFill>
            </a:endParaRPr>
          </a:p>
          <a:p>
            <a:pPr lvl="0">
              <a:lnSpc>
                <a:spcPct val="115000"/>
              </a:lnSpc>
              <a:buClr>
                <a:srgbClr val="FF4013"/>
              </a:buClr>
              <a:buSzPct val="25000"/>
            </a:pPr>
            <a:r>
              <a:rPr lang="ja-JP" altLang="en-US" sz="2000" dirty="0" err="1" smtClean="0">
                <a:solidFill>
                  <a:schemeClr val="bg1"/>
                </a:solidFill>
              </a:rPr>
              <a:t>までの</a:t>
            </a:r>
            <a:r>
              <a:rPr lang="ja-JP" altLang="en-US" sz="2000" dirty="0">
                <a:solidFill>
                  <a:schemeClr val="bg1"/>
                </a:solidFill>
              </a:rPr>
              <a:t>間に</a:t>
            </a:r>
            <a:r>
              <a:rPr lang="ja-JP" altLang="en-US" sz="2000" dirty="0" smtClean="0">
                <a:solidFill>
                  <a:schemeClr val="bg1"/>
                </a:solidFill>
              </a:rPr>
              <a:t>、全て</a:t>
            </a:r>
            <a:r>
              <a:rPr lang="ja-JP" altLang="en-US" sz="2000" dirty="0">
                <a:solidFill>
                  <a:schemeClr val="bg1"/>
                </a:solidFill>
              </a:rPr>
              <a:t>の労働者に</a:t>
            </a:r>
            <a:r>
              <a:rPr lang="ja-JP" altLang="en-US" sz="2000" dirty="0" smtClean="0">
                <a:solidFill>
                  <a:schemeClr val="bg1"/>
                </a:solidFill>
              </a:rPr>
              <a:t>対して</a:t>
            </a:r>
            <a:endParaRPr lang="en-US" altLang="ja-JP" sz="2000" dirty="0" smtClean="0">
              <a:solidFill>
                <a:schemeClr val="bg1"/>
              </a:solidFill>
            </a:endParaRPr>
          </a:p>
          <a:p>
            <a:pPr lvl="0">
              <a:lnSpc>
                <a:spcPct val="115000"/>
              </a:lnSpc>
              <a:buClr>
                <a:srgbClr val="FF4013"/>
              </a:buClr>
              <a:buSzPct val="25000"/>
            </a:pPr>
            <a:r>
              <a:rPr lang="en-US" altLang="ja-JP" sz="2000" dirty="0" smtClean="0">
                <a:solidFill>
                  <a:schemeClr val="bg1"/>
                </a:solidFill>
              </a:rPr>
              <a:t>1</a:t>
            </a:r>
            <a:r>
              <a:rPr lang="ja-JP" altLang="en-US" sz="2000" dirty="0">
                <a:solidFill>
                  <a:schemeClr val="bg1"/>
                </a:solidFill>
              </a:rPr>
              <a:t>回目</a:t>
            </a:r>
            <a:r>
              <a:rPr lang="ja-JP" altLang="en-US" sz="2000" dirty="0" smtClean="0">
                <a:solidFill>
                  <a:schemeClr val="bg1"/>
                </a:solidFill>
              </a:rPr>
              <a:t>のストレスチェック</a:t>
            </a:r>
            <a:r>
              <a:rPr lang="ja-JP" altLang="en-US" sz="2000" dirty="0">
                <a:solidFill>
                  <a:schemeClr val="bg1"/>
                </a:solidFill>
              </a:rPr>
              <a:t>を実施し</a:t>
            </a:r>
            <a:r>
              <a:rPr lang="ja-JP" altLang="en-US" sz="2000" dirty="0" err="1" smtClean="0">
                <a:solidFill>
                  <a:schemeClr val="bg1"/>
                </a:solidFill>
              </a:rPr>
              <a:t>ま</a:t>
            </a:r>
            <a:endParaRPr lang="en-US" altLang="ja-JP" sz="2000" dirty="0" smtClean="0">
              <a:solidFill>
                <a:schemeClr val="bg1"/>
              </a:solidFill>
            </a:endParaRPr>
          </a:p>
          <a:p>
            <a:pPr lvl="0">
              <a:lnSpc>
                <a:spcPct val="115000"/>
              </a:lnSpc>
              <a:buClr>
                <a:srgbClr val="FF4013"/>
              </a:buClr>
              <a:buSzPct val="25000"/>
            </a:pPr>
            <a:r>
              <a:rPr lang="ja-JP" altLang="en-US" sz="2000" dirty="0" smtClean="0">
                <a:solidFill>
                  <a:schemeClr val="bg1"/>
                </a:solidFill>
              </a:rPr>
              <a:t>しょう</a:t>
            </a:r>
            <a:r>
              <a:rPr lang="ja-JP" altLang="en-US" sz="2000" dirty="0">
                <a:solidFill>
                  <a:schemeClr val="bg1"/>
                </a:solidFill>
              </a:rPr>
              <a:t>。</a:t>
            </a:r>
            <a:endParaRPr lang="en-US" altLang="ja-JP" sz="2000" dirty="0">
              <a:solidFill>
                <a:schemeClr val="bg1"/>
              </a:solidFill>
            </a:endParaRPr>
          </a:p>
          <a:p>
            <a:pPr lvl="0">
              <a:lnSpc>
                <a:spcPct val="115000"/>
              </a:lnSpc>
              <a:buClr>
                <a:srgbClr val="FF4013"/>
              </a:buClr>
              <a:buSzPct val="25000"/>
            </a:pPr>
            <a:endParaRPr lang="ja-JP" altLang="en-US" sz="2000" dirty="0">
              <a:solidFill>
                <a:schemeClr val="bg1"/>
              </a:solidFill>
            </a:endParaRPr>
          </a:p>
          <a:p>
            <a:pPr lvl="0">
              <a:lnSpc>
                <a:spcPct val="115000"/>
              </a:lnSpc>
              <a:buClr>
                <a:srgbClr val="FF4013"/>
              </a:buClr>
              <a:buSzPct val="25000"/>
            </a:pPr>
            <a:endParaRPr lang="ja-JP" altLang="en-US" sz="2000" dirty="0">
              <a:solidFill>
                <a:schemeClr val="bg1"/>
              </a:solidFill>
            </a:endParaRPr>
          </a:p>
        </p:txBody>
      </p:sp>
    </p:spTree>
    <p:extLst>
      <p:ext uri="{BB962C8B-B14F-4D97-AF65-F5344CB8AC3E}">
        <p14:creationId xmlns:p14="http://schemas.microsoft.com/office/powerpoint/2010/main" val="1180937160"/>
      </p:ext>
    </p:extLst>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3" name="Shape 73"/>
          <p:cNvSpPr/>
          <p:nvPr/>
        </p:nvSpPr>
        <p:spPr>
          <a:xfrm>
            <a:off x="323528" y="476672"/>
            <a:ext cx="8591052" cy="715691"/>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rgbClr val="34362F"/>
              </a:buClr>
              <a:buSzPct val="25000"/>
              <a:buFont typeface="Arial"/>
              <a:buNone/>
            </a:pPr>
            <a:r>
              <a:rPr lang="ja-JP" altLang="en-US" sz="2400" b="1" i="0" u="none" strike="noStrike" cap="none" baseline="0" dirty="0" smtClean="0">
                <a:solidFill>
                  <a:srgbClr val="34362F"/>
                </a:solidFill>
                <a:sym typeface="Arial"/>
                <a:rtl val="0"/>
              </a:rPr>
              <a:t>ストレスチェックが義務付けされるのはどのような会社？</a:t>
            </a:r>
            <a:endParaRPr lang="en-US" altLang="ja-JP" sz="2400" b="1" i="0" u="none" strike="noStrike" cap="none" baseline="0" dirty="0" smtClean="0">
              <a:solidFill>
                <a:srgbClr val="34362F"/>
              </a:solidFill>
              <a:sym typeface="Arial"/>
              <a:rtl val="0"/>
            </a:endParaRPr>
          </a:p>
        </p:txBody>
      </p:sp>
      <p:sp>
        <p:nvSpPr>
          <p:cNvPr id="74" name="Shape 74"/>
          <p:cNvSpPr/>
          <p:nvPr/>
        </p:nvSpPr>
        <p:spPr>
          <a:xfrm>
            <a:off x="366473" y="106632"/>
            <a:ext cx="1812600" cy="108300"/>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rgbClr val="FFFFFF"/>
              </a:buClr>
              <a:buSzPct val="25000"/>
              <a:buFont typeface="Arial"/>
              <a:buNone/>
            </a:pPr>
            <a:r>
              <a:rPr lang="ja" sz="600" b="1" i="0" u="none" strike="noStrike" cap="none" baseline="0" dirty="0">
                <a:solidFill>
                  <a:srgbClr val="FFFFFF"/>
                </a:solidFill>
                <a:latin typeface="Arial"/>
                <a:ea typeface="Arial"/>
                <a:cs typeface="Arial"/>
                <a:sym typeface="Arial"/>
                <a:rtl val="0"/>
              </a:rPr>
              <a:t>チャットワークが仕事に効果的な理由</a:t>
            </a:r>
          </a:p>
        </p:txBody>
      </p:sp>
      <p:grpSp>
        <p:nvGrpSpPr>
          <p:cNvPr id="82" name="Shape 82"/>
          <p:cNvGrpSpPr/>
          <p:nvPr/>
        </p:nvGrpSpPr>
        <p:grpSpPr>
          <a:xfrm>
            <a:off x="569446" y="1268760"/>
            <a:ext cx="8255863" cy="1944216"/>
            <a:chOff x="0" y="326650"/>
            <a:chExt cx="11622299" cy="1205098"/>
          </a:xfrm>
        </p:grpSpPr>
        <p:sp>
          <p:nvSpPr>
            <p:cNvPr id="83" name="Shape 83"/>
            <p:cNvSpPr/>
            <p:nvPr/>
          </p:nvSpPr>
          <p:spPr>
            <a:xfrm>
              <a:off x="0" y="326650"/>
              <a:ext cx="11622299" cy="1205098"/>
            </a:xfrm>
            <a:prstGeom prst="rect">
              <a:avLst/>
            </a:prstGeom>
            <a:noFill/>
            <a:ln w="19050" cap="flat" cmpd="sng">
              <a:solidFill>
                <a:schemeClr val="accent1"/>
              </a:solidFill>
              <a:prstDash val="solid"/>
              <a:round/>
              <a:headEnd type="none" w="med" len="med"/>
              <a:tailEnd type="none" w="med" len="med"/>
            </a:ln>
          </p:spPr>
          <p:txBody>
            <a:bodyPr lIns="0" tIns="0" rIns="0" bIns="0" anchor="ctr" anchorCtr="0">
              <a:noAutofit/>
            </a:bodyPr>
            <a:lstStyle/>
            <a:p>
              <a:pPr marL="0" marR="0" lvl="0" indent="0" algn="l" rtl="0">
                <a:lnSpc>
                  <a:spcPct val="100000"/>
                </a:lnSpc>
                <a:spcBef>
                  <a:spcPts val="0"/>
                </a:spcBef>
                <a:spcAft>
                  <a:spcPts val="0"/>
                </a:spcAft>
                <a:buClr>
                  <a:srgbClr val="000000"/>
                </a:buClr>
                <a:buFont typeface="Arial"/>
                <a:buNone/>
              </a:pPr>
              <a:endParaRPr sz="2700" b="0" i="0" u="none" strike="noStrike" cap="none" baseline="0" dirty="0">
                <a:solidFill>
                  <a:schemeClr val="accent1"/>
                </a:solidFill>
                <a:latin typeface="Arial"/>
                <a:ea typeface="Arial"/>
                <a:cs typeface="Arial"/>
                <a:sym typeface="Arial"/>
                <a:rtl val="0"/>
              </a:endParaRPr>
            </a:p>
          </p:txBody>
        </p:sp>
        <p:sp>
          <p:nvSpPr>
            <p:cNvPr id="84" name="Shape 84"/>
            <p:cNvSpPr/>
            <p:nvPr/>
          </p:nvSpPr>
          <p:spPr>
            <a:xfrm>
              <a:off x="3100393" y="460550"/>
              <a:ext cx="8217796" cy="949886"/>
            </a:xfrm>
            <a:prstGeom prst="rect">
              <a:avLst/>
            </a:prstGeom>
            <a:noFill/>
            <a:ln w="19050" cap="flat" cmpd="sng">
              <a:noFill/>
              <a:prstDash val="solid"/>
              <a:round/>
              <a:headEnd type="none" w="med" len="med"/>
              <a:tailEnd type="none" w="med" len="med"/>
            </a:ln>
          </p:spPr>
          <p:txBody>
            <a:bodyPr lIns="0" tIns="0" rIns="0" bIns="0" anchor="ctr" anchorCtr="0">
              <a:noAutofit/>
            </a:bodyPr>
            <a:lstStyle/>
            <a:p>
              <a:pPr>
                <a:buClr>
                  <a:srgbClr val="FF4013"/>
                </a:buClr>
                <a:buSzPct val="25000"/>
              </a:pPr>
              <a:r>
                <a:rPr lang="ja-JP" altLang="en-US" sz="2000" dirty="0" smtClean="0">
                  <a:solidFill>
                    <a:srgbClr val="0070C0"/>
                  </a:solidFill>
                </a:rPr>
                <a:t>従業員</a:t>
              </a:r>
              <a:r>
                <a:rPr lang="ja-JP" altLang="en-US" sz="2000" dirty="0">
                  <a:solidFill>
                    <a:srgbClr val="0070C0"/>
                  </a:solidFill>
                </a:rPr>
                <a:t>５０人以上の会社です</a:t>
              </a:r>
              <a:r>
                <a:rPr lang="ja-JP" altLang="en-US" sz="2000" dirty="0" smtClean="0">
                  <a:solidFill>
                    <a:srgbClr val="0070C0"/>
                  </a:solidFill>
                </a:rPr>
                <a:t>。</a:t>
              </a:r>
              <a:r>
                <a:rPr lang="en-US" altLang="ja-JP" sz="2000" dirty="0" smtClean="0">
                  <a:solidFill>
                    <a:srgbClr val="0070C0"/>
                  </a:solidFill>
                </a:rPr>
                <a:t/>
              </a:r>
              <a:br>
                <a:rPr lang="en-US" altLang="ja-JP" sz="2000" dirty="0" smtClean="0">
                  <a:solidFill>
                    <a:srgbClr val="0070C0"/>
                  </a:solidFill>
                </a:rPr>
              </a:br>
              <a:r>
                <a:rPr lang="ja-JP" altLang="en-US" sz="2000" dirty="0" smtClean="0">
                  <a:solidFill>
                    <a:srgbClr val="0070C0"/>
                  </a:solidFill>
                </a:rPr>
                <a:t>（</a:t>
              </a:r>
              <a:r>
                <a:rPr lang="ja-JP" altLang="en-US" sz="2000" dirty="0">
                  <a:solidFill>
                    <a:srgbClr val="0070C0"/>
                  </a:solidFill>
                </a:rPr>
                <a:t>パートアルバイト含む）</a:t>
              </a:r>
              <a:endParaRPr lang="ja" altLang="ja-JP" sz="2000" dirty="0">
                <a:solidFill>
                  <a:srgbClr val="0070C0"/>
                </a:solidFill>
              </a:endParaRPr>
            </a:p>
            <a:p>
              <a:pPr marL="0" marR="0" lvl="0" indent="0" rtl="0">
                <a:lnSpc>
                  <a:spcPct val="100000"/>
                </a:lnSpc>
                <a:spcBef>
                  <a:spcPts val="0"/>
                </a:spcBef>
                <a:spcAft>
                  <a:spcPts val="0"/>
                </a:spcAft>
                <a:buClr>
                  <a:srgbClr val="FF4013"/>
                </a:buClr>
                <a:buSzPct val="25000"/>
                <a:buFont typeface="Arial"/>
                <a:buNone/>
              </a:pPr>
              <a:r>
                <a:rPr lang="ja-JP" altLang="en-US" sz="2000" dirty="0" smtClean="0">
                  <a:solidFill>
                    <a:srgbClr val="0070C0"/>
                  </a:solidFill>
                </a:rPr>
                <a:t>ただし、ストレスチェックの受検は労働者に義務づけられていません。</a:t>
              </a:r>
              <a:r>
                <a:rPr lang="en-US" altLang="ja-JP" sz="2000" dirty="0" smtClean="0">
                  <a:solidFill>
                    <a:srgbClr val="0070C0"/>
                  </a:solidFill>
                </a:rPr>
                <a:t/>
              </a:r>
              <a:br>
                <a:rPr lang="en-US" altLang="ja-JP" sz="2000" dirty="0" smtClean="0">
                  <a:solidFill>
                    <a:srgbClr val="0070C0"/>
                  </a:solidFill>
                </a:rPr>
              </a:br>
              <a:r>
                <a:rPr lang="ja-JP" altLang="en-US" sz="2000" dirty="0" smtClean="0">
                  <a:solidFill>
                    <a:srgbClr val="0070C0"/>
                  </a:solidFill>
                </a:rPr>
                <a:t>労働者は受検可否が可能です。</a:t>
              </a:r>
              <a:endParaRPr lang="ja" sz="2000" i="0" u="none" strike="noStrike" cap="none" baseline="0" dirty="0">
                <a:solidFill>
                  <a:srgbClr val="0070C0"/>
                </a:solidFill>
                <a:sym typeface="Arial"/>
                <a:rtl val="0"/>
              </a:endParaRPr>
            </a:p>
          </p:txBody>
        </p:sp>
      </p:grpSp>
      <p:sp>
        <p:nvSpPr>
          <p:cNvPr id="27" name="Shape 50"/>
          <p:cNvSpPr/>
          <p:nvPr/>
        </p:nvSpPr>
        <p:spPr>
          <a:xfrm>
            <a:off x="3333185" y="4941168"/>
            <a:ext cx="2432999" cy="259799"/>
          </a:xfrm>
          <a:prstGeom prst="rect">
            <a:avLst/>
          </a:prstGeom>
          <a:noFill/>
          <a:ln>
            <a:noFill/>
          </a:ln>
        </p:spPr>
        <p:txBody>
          <a:bodyPr lIns="0" tIns="0" rIns="0" bIns="0" anchor="ctr" anchorCtr="0">
            <a:noAutofit/>
          </a:bodyPr>
          <a:lstStyle/>
          <a:p>
            <a:pPr marL="0" marR="0" lvl="0" indent="0" algn="ctr" rtl="0">
              <a:lnSpc>
                <a:spcPct val="100000"/>
              </a:lnSpc>
              <a:spcBef>
                <a:spcPts val="0"/>
              </a:spcBef>
              <a:spcAft>
                <a:spcPts val="0"/>
              </a:spcAft>
              <a:buClr>
                <a:srgbClr val="FFFFFF"/>
              </a:buClr>
              <a:buSzPct val="25000"/>
              <a:buFont typeface="Arial"/>
              <a:buNone/>
            </a:pPr>
            <a:r>
              <a:rPr lang="ja-JP" altLang="en-US" sz="1500" b="0" i="0" u="none" strike="noStrike" cap="none" baseline="0" dirty="0" smtClean="0">
                <a:solidFill>
                  <a:srgbClr val="FFFFFF"/>
                </a:solidFill>
                <a:latin typeface="Arial"/>
                <a:ea typeface="Arial"/>
                <a:cs typeface="Arial"/>
                <a:sym typeface="Arial"/>
                <a:rtl val="0"/>
              </a:rPr>
              <a:t>労働者の受検は義務！？</a:t>
            </a:r>
            <a:endParaRPr lang="ja" sz="1500" b="0" i="0" u="none" strike="noStrike" cap="none" baseline="0" dirty="0">
              <a:solidFill>
                <a:srgbClr val="FFFFFF"/>
              </a:solidFill>
              <a:latin typeface="Arial"/>
              <a:ea typeface="Arial"/>
              <a:cs typeface="Arial"/>
              <a:sym typeface="Arial"/>
              <a:rtl val="0"/>
            </a:endParaRPr>
          </a:p>
        </p:txBody>
      </p:sp>
      <p:graphicFrame>
        <p:nvGraphicFramePr>
          <p:cNvPr id="24" name="Shape 388"/>
          <p:cNvGraphicFramePr/>
          <p:nvPr>
            <p:extLst>
              <p:ext uri="{D42A27DB-BD31-4B8C-83A1-F6EECF244321}">
                <p14:modId xmlns:p14="http://schemas.microsoft.com/office/powerpoint/2010/main" val="1447559947"/>
              </p:ext>
            </p:extLst>
          </p:nvPr>
        </p:nvGraphicFramePr>
        <p:xfrm>
          <a:off x="827585" y="3389496"/>
          <a:ext cx="7200799" cy="2703800"/>
        </p:xfrm>
        <a:graphic>
          <a:graphicData uri="http://schemas.openxmlformats.org/drawingml/2006/table">
            <a:tbl>
              <a:tblPr>
                <a:tableStyleId>{C4B1156A-380E-4F78-BDF5-A606A8083BF9}</a:tableStyleId>
              </a:tblPr>
              <a:tblGrid>
                <a:gridCol w="3600400"/>
                <a:gridCol w="1152128"/>
                <a:gridCol w="1152128"/>
                <a:gridCol w="1296143"/>
              </a:tblGrid>
              <a:tr h="591575">
                <a:tc>
                  <a:txBody>
                    <a:bodyPr/>
                    <a:lstStyle/>
                    <a:p>
                      <a:pPr marL="0" marR="0" lvl="0" indent="0" algn="l" rtl="0">
                        <a:lnSpc>
                          <a:spcPct val="100000"/>
                        </a:lnSpc>
                        <a:spcBef>
                          <a:spcPts val="0"/>
                        </a:spcBef>
                        <a:spcAft>
                          <a:spcPts val="0"/>
                        </a:spcAft>
                        <a:buClr>
                          <a:srgbClr val="000000"/>
                        </a:buClr>
                        <a:buFont typeface="Arial"/>
                        <a:buNone/>
                      </a:pPr>
                      <a:endParaRPr sz="1200" u="none" strike="noStrike" cap="none" baseline="0" dirty="0">
                        <a:solidFill>
                          <a:schemeClr val="bg1"/>
                        </a:solidFill>
                        <a:latin typeface="Arial"/>
                        <a:ea typeface="Arial"/>
                        <a:cs typeface="Arial"/>
                        <a:sym typeface="Arial"/>
                        <a:rtl val="0"/>
                      </a:endParaRPr>
                    </a:p>
                  </a:txBody>
                  <a:tcPr marL="32150" marR="32150" marT="32175" marB="32175" anchor="ctr">
                    <a:solidFill>
                      <a:schemeClr val="accent1"/>
                    </a:solidFill>
                  </a:tcPr>
                </a:tc>
                <a:tc>
                  <a:txBody>
                    <a:bodyPr/>
                    <a:lstStyle/>
                    <a:p>
                      <a:pPr marL="0" marR="0" lvl="0" indent="0" algn="ctr" rtl="0">
                        <a:lnSpc>
                          <a:spcPct val="100000"/>
                        </a:lnSpc>
                        <a:spcBef>
                          <a:spcPts val="0"/>
                        </a:spcBef>
                        <a:spcAft>
                          <a:spcPts val="0"/>
                        </a:spcAft>
                        <a:buClr>
                          <a:srgbClr val="FFFFFF"/>
                        </a:buClr>
                        <a:buSzPct val="25000"/>
                        <a:buFont typeface="Arial"/>
                        <a:buNone/>
                      </a:pPr>
                      <a:r>
                        <a:rPr lang="ja-JP" altLang="en-US" sz="1200" u="none" strike="noStrike" cap="none" baseline="0" dirty="0" smtClean="0">
                          <a:solidFill>
                            <a:schemeClr val="bg1"/>
                          </a:solidFill>
                          <a:sym typeface="Arial"/>
                          <a:rtl val="0"/>
                        </a:rPr>
                        <a:t>正社員</a:t>
                      </a:r>
                      <a:endParaRPr lang="ja" sz="1200" i="0" u="none" strike="noStrike" cap="none" baseline="0" dirty="0">
                        <a:solidFill>
                          <a:schemeClr val="bg1"/>
                        </a:solidFill>
                        <a:latin typeface="Arial"/>
                        <a:ea typeface="Arial"/>
                        <a:cs typeface="Arial"/>
                        <a:sym typeface="Arial"/>
                        <a:rtl val="0"/>
                      </a:endParaRPr>
                    </a:p>
                  </a:txBody>
                  <a:tcPr marL="32150" marR="32150" marT="32175" marB="32175" anchor="ctr">
                    <a:solidFill>
                      <a:schemeClr val="accent1"/>
                    </a:solidFill>
                  </a:tcPr>
                </a:tc>
                <a:tc>
                  <a:txBody>
                    <a:bodyPr/>
                    <a:lstStyle/>
                    <a:p>
                      <a:pPr marL="0" marR="0" lvl="0" indent="0" algn="ctr" rtl="0">
                        <a:lnSpc>
                          <a:spcPct val="100000"/>
                        </a:lnSpc>
                        <a:spcBef>
                          <a:spcPts val="0"/>
                        </a:spcBef>
                        <a:spcAft>
                          <a:spcPts val="0"/>
                        </a:spcAft>
                        <a:buClr>
                          <a:srgbClr val="FFFFFF"/>
                        </a:buClr>
                        <a:buSzPct val="25000"/>
                        <a:buFont typeface="Arial"/>
                        <a:buNone/>
                      </a:pPr>
                      <a:r>
                        <a:rPr lang="ja-JP" altLang="en-US" sz="1200" u="none" strike="noStrike" cap="none" baseline="0" dirty="0" smtClean="0">
                          <a:solidFill>
                            <a:schemeClr val="bg1"/>
                          </a:solidFill>
                          <a:sym typeface="Arial"/>
                          <a:rtl val="0"/>
                        </a:rPr>
                        <a:t>パート</a:t>
                      </a:r>
                      <a:r>
                        <a:rPr lang="en-US" altLang="ja-JP" sz="1200" u="none" strike="noStrike" cap="none" baseline="0" dirty="0" smtClean="0">
                          <a:solidFill>
                            <a:schemeClr val="bg1"/>
                          </a:solidFill>
                          <a:sym typeface="Arial"/>
                          <a:rtl val="0"/>
                        </a:rPr>
                        <a:t/>
                      </a:r>
                      <a:br>
                        <a:rPr lang="en-US" altLang="ja-JP" sz="1200" u="none" strike="noStrike" cap="none" baseline="0" dirty="0" smtClean="0">
                          <a:solidFill>
                            <a:schemeClr val="bg1"/>
                          </a:solidFill>
                          <a:sym typeface="Arial"/>
                          <a:rtl val="0"/>
                        </a:rPr>
                      </a:br>
                      <a:r>
                        <a:rPr lang="ja-JP" altLang="en-US" sz="1200" u="none" strike="noStrike" cap="none" baseline="0" dirty="0" smtClean="0">
                          <a:solidFill>
                            <a:schemeClr val="bg1"/>
                          </a:solidFill>
                          <a:sym typeface="Arial"/>
                          <a:rtl val="0"/>
                        </a:rPr>
                        <a:t>アルバイト</a:t>
                      </a:r>
                      <a:endParaRPr lang="ja" sz="1200" i="0" u="none" strike="noStrike" cap="none" baseline="0" dirty="0">
                        <a:solidFill>
                          <a:schemeClr val="bg1"/>
                        </a:solidFill>
                        <a:latin typeface="Arial"/>
                        <a:ea typeface="Arial"/>
                        <a:cs typeface="Arial"/>
                        <a:sym typeface="Arial"/>
                        <a:rtl val="0"/>
                      </a:endParaRPr>
                    </a:p>
                  </a:txBody>
                  <a:tcPr marL="32150" marR="32150" marT="32175" marB="32175" anchor="ctr">
                    <a:solidFill>
                      <a:schemeClr val="accent1"/>
                    </a:solidFill>
                  </a:tcPr>
                </a:tc>
                <a:tc>
                  <a:txBody>
                    <a:bodyPr/>
                    <a:lstStyle/>
                    <a:p>
                      <a:pPr marL="0" marR="0" lvl="0" indent="0" algn="ctr" rtl="0">
                        <a:lnSpc>
                          <a:spcPct val="100000"/>
                        </a:lnSpc>
                        <a:spcBef>
                          <a:spcPts val="0"/>
                        </a:spcBef>
                        <a:spcAft>
                          <a:spcPts val="0"/>
                        </a:spcAft>
                        <a:buClr>
                          <a:srgbClr val="FFFFFF"/>
                        </a:buClr>
                        <a:buSzPct val="25000"/>
                        <a:buFont typeface="Arial"/>
                        <a:buNone/>
                      </a:pPr>
                      <a:r>
                        <a:rPr lang="ja-JP" altLang="en-US" sz="1200" u="none" strike="noStrike" cap="none" baseline="0" dirty="0" smtClean="0">
                          <a:solidFill>
                            <a:schemeClr val="bg1"/>
                          </a:solidFill>
                          <a:sym typeface="Arial"/>
                          <a:rtl val="0"/>
                        </a:rPr>
                        <a:t>派遣</a:t>
                      </a:r>
                      <a:endParaRPr lang="ja" sz="1200" i="0" u="none" strike="noStrike" cap="none" baseline="0" dirty="0">
                        <a:solidFill>
                          <a:schemeClr val="bg1"/>
                        </a:solidFill>
                        <a:latin typeface="Arial"/>
                        <a:ea typeface="Arial"/>
                        <a:cs typeface="Arial"/>
                        <a:sym typeface="Arial"/>
                        <a:rtl val="0"/>
                      </a:endParaRPr>
                    </a:p>
                  </a:txBody>
                  <a:tcPr marL="32150" marR="32150" marT="32175" marB="32175" anchor="ctr">
                    <a:solidFill>
                      <a:schemeClr val="accent1"/>
                    </a:solidFill>
                  </a:tcPr>
                </a:tc>
              </a:tr>
              <a:tr h="687575">
                <a:tc>
                  <a:txBody>
                    <a:bodyPr/>
                    <a:lstStyle/>
                    <a:p>
                      <a:pPr marL="0" marR="0" lvl="0" indent="0" algn="ctr" rtl="0">
                        <a:lnSpc>
                          <a:spcPct val="100000"/>
                        </a:lnSpc>
                        <a:spcBef>
                          <a:spcPts val="0"/>
                        </a:spcBef>
                        <a:spcAft>
                          <a:spcPts val="0"/>
                        </a:spcAft>
                        <a:buClr>
                          <a:srgbClr val="311F1A"/>
                        </a:buClr>
                        <a:buSzPct val="25000"/>
                        <a:buFont typeface="Arial"/>
                        <a:buNone/>
                      </a:pPr>
                      <a:r>
                        <a:rPr lang="ja-JP" altLang="en-US" sz="1600" u="none" strike="noStrike" cap="none" baseline="0" dirty="0" smtClean="0">
                          <a:sym typeface="Arial"/>
                          <a:rtl val="0"/>
                        </a:rPr>
                        <a:t>労働者５０名の受検判定</a:t>
                      </a:r>
                      <a:endParaRPr lang="ja" sz="1600" i="0" u="none" strike="noStrike" cap="none" baseline="0" dirty="0">
                        <a:solidFill>
                          <a:srgbClr val="311F1A"/>
                        </a:solidFill>
                        <a:latin typeface="Arial"/>
                        <a:ea typeface="Arial"/>
                        <a:cs typeface="Arial"/>
                        <a:sym typeface="Arial"/>
                        <a:rtl val="0"/>
                      </a:endParaRPr>
                    </a:p>
                  </a:txBody>
                  <a:tcPr marL="32150" marR="32150" marT="32175" marB="32175" anchor="ctr"/>
                </a:tc>
                <a:tc>
                  <a:txBody>
                    <a:bodyPr/>
                    <a:lstStyle/>
                    <a:p>
                      <a:pPr marL="0" marR="0" lvl="0" indent="0" algn="ctr" rtl="0">
                        <a:lnSpc>
                          <a:spcPct val="100000"/>
                        </a:lnSpc>
                        <a:spcBef>
                          <a:spcPts val="0"/>
                        </a:spcBef>
                        <a:spcAft>
                          <a:spcPts val="0"/>
                        </a:spcAft>
                        <a:buClr>
                          <a:srgbClr val="311F1A"/>
                        </a:buClr>
                        <a:buSzPct val="25000"/>
                        <a:buFont typeface="Arial"/>
                        <a:buNone/>
                      </a:pPr>
                      <a:r>
                        <a:rPr lang="ja-JP" altLang="en-US" sz="2000" u="none" strike="noStrike" cap="none" baseline="0" dirty="0" smtClean="0">
                          <a:sym typeface="Arial"/>
                          <a:rtl val="0"/>
                        </a:rPr>
                        <a:t>〇</a:t>
                      </a:r>
                      <a:endParaRPr lang="ja" sz="2000" i="0" u="none" strike="noStrike" cap="none" baseline="0" dirty="0">
                        <a:solidFill>
                          <a:srgbClr val="311F1A"/>
                        </a:solidFill>
                        <a:latin typeface="Arial"/>
                        <a:ea typeface="Arial"/>
                        <a:cs typeface="Arial"/>
                        <a:sym typeface="Arial"/>
                        <a:rtl val="0"/>
                      </a:endParaRPr>
                    </a:p>
                  </a:txBody>
                  <a:tcPr marL="32150" marR="32150" marT="32175" marB="32175" anchor="ctr"/>
                </a:tc>
                <a:tc>
                  <a:txBody>
                    <a:bodyPr/>
                    <a:lstStyle/>
                    <a:p>
                      <a:pPr marL="0" marR="0" lvl="0" indent="0" algn="ctr" rtl="0">
                        <a:lnSpc>
                          <a:spcPct val="100000"/>
                        </a:lnSpc>
                        <a:spcBef>
                          <a:spcPts val="0"/>
                        </a:spcBef>
                        <a:spcAft>
                          <a:spcPts val="0"/>
                        </a:spcAft>
                        <a:buClr>
                          <a:srgbClr val="311F1A"/>
                        </a:buClr>
                        <a:buSzPct val="25000"/>
                        <a:buFont typeface="Arial"/>
                        <a:buNone/>
                      </a:pPr>
                      <a:r>
                        <a:rPr lang="ja-JP" altLang="en-US" sz="2000" u="none" strike="noStrike" cap="none" baseline="0" dirty="0" smtClean="0">
                          <a:sym typeface="Arial"/>
                          <a:rtl val="0"/>
                        </a:rPr>
                        <a:t>〇</a:t>
                      </a:r>
                      <a:endParaRPr lang="ja" sz="2000" i="0" u="none" strike="noStrike" cap="none" baseline="0" dirty="0">
                        <a:solidFill>
                          <a:srgbClr val="311F1A"/>
                        </a:solidFill>
                        <a:latin typeface="Arial"/>
                        <a:ea typeface="Arial"/>
                        <a:cs typeface="Arial"/>
                        <a:sym typeface="Arial"/>
                        <a:rtl val="0"/>
                      </a:endParaRPr>
                    </a:p>
                  </a:txBody>
                  <a:tcPr marL="32150" marR="32150" marT="32175" marB="32175" anchor="ctr"/>
                </a:tc>
                <a:tc>
                  <a:txBody>
                    <a:bodyPr/>
                    <a:lstStyle/>
                    <a:p>
                      <a:pPr marL="0" marR="0" lvl="0" indent="0" algn="ctr" rtl="0">
                        <a:lnSpc>
                          <a:spcPct val="100000"/>
                        </a:lnSpc>
                        <a:spcBef>
                          <a:spcPts val="0"/>
                        </a:spcBef>
                        <a:spcAft>
                          <a:spcPts val="0"/>
                        </a:spcAft>
                        <a:buClr>
                          <a:srgbClr val="311F1A"/>
                        </a:buClr>
                        <a:buSzPct val="25000"/>
                        <a:buFont typeface="Arial"/>
                        <a:buNone/>
                      </a:pPr>
                      <a:r>
                        <a:rPr lang="ja-JP" altLang="en-US" sz="2000" u="none" strike="noStrike" cap="none" baseline="0" dirty="0" smtClean="0">
                          <a:sym typeface="Arial"/>
                          <a:rtl val="0"/>
                        </a:rPr>
                        <a:t>〇</a:t>
                      </a:r>
                      <a:endParaRPr lang="ja" altLang="ja-JP" sz="2000" i="0" u="none" strike="noStrike" cap="none" baseline="0" dirty="0">
                        <a:solidFill>
                          <a:srgbClr val="311F1A"/>
                        </a:solidFill>
                        <a:latin typeface="Arial"/>
                        <a:ea typeface="Arial"/>
                        <a:cs typeface="Arial"/>
                        <a:sym typeface="Arial"/>
                        <a:rtl val="0"/>
                      </a:endParaRPr>
                    </a:p>
                  </a:txBody>
                  <a:tcPr marL="32150" marR="32150" marT="32175" marB="32175" anchor="ctr"/>
                </a:tc>
              </a:tr>
              <a:tr h="712325">
                <a:tc>
                  <a:txBody>
                    <a:bodyPr/>
                    <a:lstStyle/>
                    <a:p>
                      <a:pPr marL="0" marR="0" lvl="0" indent="0" algn="ctr" rtl="0">
                        <a:lnSpc>
                          <a:spcPct val="100000"/>
                        </a:lnSpc>
                        <a:spcBef>
                          <a:spcPts val="0"/>
                        </a:spcBef>
                        <a:spcAft>
                          <a:spcPts val="0"/>
                        </a:spcAft>
                        <a:buClr>
                          <a:srgbClr val="311F1A"/>
                        </a:buClr>
                        <a:buSzPct val="25000"/>
                        <a:buFont typeface="Arial"/>
                        <a:buNone/>
                      </a:pPr>
                      <a:r>
                        <a:rPr lang="ja-JP" altLang="en-US" sz="1600" u="none" strike="noStrike" cap="none" baseline="0" dirty="0" smtClean="0">
                          <a:sym typeface="Arial"/>
                          <a:rtl val="0"/>
                        </a:rPr>
                        <a:t>労働者が５０名以上だった場合の</a:t>
                      </a:r>
                      <a:r>
                        <a:rPr lang="en-US" altLang="ja-JP" sz="1600" u="none" strike="noStrike" cap="none" baseline="0" dirty="0" smtClean="0">
                          <a:sym typeface="Arial"/>
                          <a:rtl val="0"/>
                        </a:rPr>
                        <a:t/>
                      </a:r>
                      <a:br>
                        <a:rPr lang="en-US" altLang="ja-JP" sz="1600" u="none" strike="noStrike" cap="none" baseline="0" dirty="0" smtClean="0">
                          <a:sym typeface="Arial"/>
                          <a:rtl val="0"/>
                        </a:rPr>
                      </a:br>
                      <a:r>
                        <a:rPr lang="ja-JP" altLang="en-US" sz="1600" u="none" strike="noStrike" cap="none" baseline="0" dirty="0" smtClean="0">
                          <a:sym typeface="Arial"/>
                          <a:rtl val="0"/>
                        </a:rPr>
                        <a:t>ストレスチェックの受検勧奨</a:t>
                      </a:r>
                      <a:endParaRPr lang="ja" sz="1600" i="0" u="none" strike="noStrike" cap="none" baseline="0" dirty="0">
                        <a:solidFill>
                          <a:srgbClr val="311F1A"/>
                        </a:solidFill>
                        <a:latin typeface="Arial"/>
                        <a:ea typeface="Arial"/>
                        <a:cs typeface="Arial"/>
                        <a:sym typeface="Arial"/>
                        <a:rtl val="0"/>
                      </a:endParaRPr>
                    </a:p>
                  </a:txBody>
                  <a:tcPr marL="32150" marR="32150" marT="32175" marB="32175" anchor="ctr"/>
                </a:tc>
                <a:tc>
                  <a:txBody>
                    <a:bodyPr/>
                    <a:lstStyle/>
                    <a:p>
                      <a:pPr marL="0" marR="0" lvl="0" indent="0" algn="ctr" rtl="0">
                        <a:lnSpc>
                          <a:spcPct val="100000"/>
                        </a:lnSpc>
                        <a:spcBef>
                          <a:spcPts val="0"/>
                        </a:spcBef>
                        <a:spcAft>
                          <a:spcPts val="0"/>
                        </a:spcAft>
                        <a:buClr>
                          <a:srgbClr val="311F1A"/>
                        </a:buClr>
                        <a:buSzPct val="25000"/>
                        <a:buFont typeface="Arial"/>
                        <a:buNone/>
                      </a:pPr>
                      <a:r>
                        <a:rPr lang="ja-JP" altLang="en-US" sz="2000" u="none" strike="noStrike" cap="none" baseline="0" dirty="0" smtClean="0">
                          <a:sym typeface="Arial"/>
                          <a:rtl val="0"/>
                        </a:rPr>
                        <a:t>義務</a:t>
                      </a:r>
                      <a:endParaRPr lang="ja" sz="2000" i="0" u="none" strike="noStrike" cap="none" baseline="0" dirty="0">
                        <a:solidFill>
                          <a:srgbClr val="311F1A"/>
                        </a:solidFill>
                        <a:latin typeface="Arial"/>
                        <a:ea typeface="Arial"/>
                        <a:cs typeface="Arial"/>
                        <a:sym typeface="Arial"/>
                        <a:rtl val="0"/>
                      </a:endParaRPr>
                    </a:p>
                  </a:txBody>
                  <a:tcPr marL="32150" marR="32150" marT="32175" marB="32175" anchor="ctr"/>
                </a:tc>
                <a:tc>
                  <a:txBody>
                    <a:bodyPr/>
                    <a:lstStyle/>
                    <a:p>
                      <a:pPr marL="0" marR="0" lvl="0" indent="0" algn="ctr" rtl="0">
                        <a:lnSpc>
                          <a:spcPct val="100000"/>
                        </a:lnSpc>
                        <a:spcBef>
                          <a:spcPts val="0"/>
                        </a:spcBef>
                        <a:spcAft>
                          <a:spcPts val="0"/>
                        </a:spcAft>
                        <a:buClr>
                          <a:srgbClr val="311F1A"/>
                        </a:buClr>
                        <a:buSzPct val="25000"/>
                        <a:buFont typeface="Arial"/>
                        <a:buNone/>
                      </a:pPr>
                      <a:r>
                        <a:rPr lang="ja-JP" altLang="en-US" sz="2000" u="none" strike="noStrike" cap="none" baseline="0" dirty="0" smtClean="0">
                          <a:sym typeface="Arial"/>
                          <a:rtl val="0"/>
                        </a:rPr>
                        <a:t>努力義務</a:t>
                      </a:r>
                      <a:endParaRPr lang="ja" sz="2000" i="0" u="none" strike="noStrike" cap="none" baseline="0" dirty="0">
                        <a:solidFill>
                          <a:srgbClr val="311F1A"/>
                        </a:solidFill>
                        <a:latin typeface="Arial"/>
                        <a:ea typeface="Arial"/>
                        <a:cs typeface="Arial"/>
                        <a:sym typeface="Arial"/>
                        <a:rtl val="0"/>
                      </a:endParaRPr>
                    </a:p>
                  </a:txBody>
                  <a:tcPr marL="32150" marR="32150" marT="32175" marB="32175" anchor="ctr"/>
                </a:tc>
                <a:tc>
                  <a:txBody>
                    <a:bodyPr/>
                    <a:lstStyle/>
                    <a:p>
                      <a:pPr marL="0" marR="0" lvl="0" indent="0" algn="ctr" rtl="0">
                        <a:lnSpc>
                          <a:spcPct val="100000"/>
                        </a:lnSpc>
                        <a:spcBef>
                          <a:spcPts val="0"/>
                        </a:spcBef>
                        <a:spcAft>
                          <a:spcPts val="0"/>
                        </a:spcAft>
                        <a:buClr>
                          <a:srgbClr val="311F1A"/>
                        </a:buClr>
                        <a:buSzPct val="25000"/>
                        <a:buFont typeface="Arial"/>
                        <a:buNone/>
                      </a:pPr>
                      <a:r>
                        <a:rPr lang="ja-JP" altLang="en-US" sz="2000" u="none" strike="noStrike" cap="none" baseline="0" dirty="0" smtClean="0">
                          <a:sym typeface="Arial"/>
                          <a:rtl val="0"/>
                        </a:rPr>
                        <a:t>派遣元</a:t>
                      </a:r>
                      <a:endParaRPr lang="ja" sz="2000" i="0" u="none" strike="noStrike" cap="none" baseline="0" dirty="0">
                        <a:solidFill>
                          <a:srgbClr val="311F1A"/>
                        </a:solidFill>
                        <a:latin typeface="Arial"/>
                        <a:ea typeface="Arial"/>
                        <a:cs typeface="Arial"/>
                        <a:sym typeface="Arial"/>
                        <a:rtl val="0"/>
                      </a:endParaRPr>
                    </a:p>
                  </a:txBody>
                  <a:tcPr marL="32150" marR="32150" marT="32175" marB="32175" anchor="ctr"/>
                </a:tc>
              </a:tr>
              <a:tr h="712325">
                <a:tc>
                  <a:txBody>
                    <a:bodyPr/>
                    <a:lstStyle/>
                    <a:p>
                      <a:pPr marL="0" marR="0" lvl="0" indent="0" algn="ctr" rtl="0">
                        <a:lnSpc>
                          <a:spcPct val="100000"/>
                        </a:lnSpc>
                        <a:spcBef>
                          <a:spcPts val="0"/>
                        </a:spcBef>
                        <a:spcAft>
                          <a:spcPts val="0"/>
                        </a:spcAft>
                        <a:buClr>
                          <a:srgbClr val="311F1A"/>
                        </a:buClr>
                        <a:buSzPct val="25000"/>
                        <a:buFont typeface="Arial"/>
                        <a:buNone/>
                      </a:pPr>
                      <a:r>
                        <a:rPr lang="ja-JP" altLang="en-US" sz="1600" i="0" u="none" strike="noStrike" cap="none" baseline="0" dirty="0" smtClean="0">
                          <a:solidFill>
                            <a:srgbClr val="311F1A"/>
                          </a:solidFill>
                          <a:latin typeface="Arial"/>
                          <a:ea typeface="Arial"/>
                          <a:cs typeface="Arial"/>
                          <a:sym typeface="Arial"/>
                          <a:rtl val="0"/>
                        </a:rPr>
                        <a:t>従業員のストレスチェック受検拒否</a:t>
                      </a:r>
                      <a:endParaRPr lang="ja" sz="1600" i="0" u="none" strike="noStrike" cap="none" baseline="0" dirty="0">
                        <a:solidFill>
                          <a:srgbClr val="311F1A"/>
                        </a:solidFill>
                        <a:latin typeface="Arial"/>
                        <a:ea typeface="Arial"/>
                        <a:cs typeface="Arial"/>
                        <a:sym typeface="Arial"/>
                        <a:rtl val="0"/>
                      </a:endParaRPr>
                    </a:p>
                  </a:txBody>
                  <a:tcPr marL="32150" marR="32150" marT="32175" marB="32175" anchor="ctr"/>
                </a:tc>
                <a:tc>
                  <a:txBody>
                    <a:bodyPr/>
                    <a:lstStyle/>
                    <a:p>
                      <a:pPr marL="0" marR="0" lvl="0" indent="0" algn="ctr" rtl="0">
                        <a:lnSpc>
                          <a:spcPct val="100000"/>
                        </a:lnSpc>
                        <a:spcBef>
                          <a:spcPts val="0"/>
                        </a:spcBef>
                        <a:spcAft>
                          <a:spcPts val="0"/>
                        </a:spcAft>
                        <a:buClr>
                          <a:srgbClr val="311F1A"/>
                        </a:buClr>
                        <a:buSzPct val="25000"/>
                        <a:buFont typeface="Arial"/>
                        <a:buNone/>
                      </a:pPr>
                      <a:r>
                        <a:rPr lang="ja-JP" altLang="en-US" sz="2000" i="0" u="none" strike="noStrike" cap="none" baseline="0" dirty="0" smtClean="0">
                          <a:solidFill>
                            <a:srgbClr val="311F1A"/>
                          </a:solidFill>
                          <a:latin typeface="Arial"/>
                          <a:ea typeface="Arial"/>
                          <a:cs typeface="Arial"/>
                          <a:sym typeface="Arial"/>
                          <a:rtl val="0"/>
                        </a:rPr>
                        <a:t>可能</a:t>
                      </a:r>
                      <a:endParaRPr lang="ja" sz="2000" i="0" u="none" strike="noStrike" cap="none" baseline="0" dirty="0">
                        <a:solidFill>
                          <a:srgbClr val="311F1A"/>
                        </a:solidFill>
                        <a:latin typeface="Arial"/>
                        <a:ea typeface="Arial"/>
                        <a:cs typeface="Arial"/>
                        <a:sym typeface="Arial"/>
                        <a:rtl val="0"/>
                      </a:endParaRPr>
                    </a:p>
                  </a:txBody>
                  <a:tcPr marL="32150" marR="32150" marT="32175" marB="32175" anchor="ctr"/>
                </a:tc>
                <a:tc>
                  <a:txBody>
                    <a:bodyPr/>
                    <a:lstStyle/>
                    <a:p>
                      <a:pPr marL="0" marR="0" lvl="0" indent="0" algn="ctr" rtl="0">
                        <a:lnSpc>
                          <a:spcPct val="100000"/>
                        </a:lnSpc>
                        <a:spcBef>
                          <a:spcPts val="0"/>
                        </a:spcBef>
                        <a:spcAft>
                          <a:spcPts val="0"/>
                        </a:spcAft>
                        <a:buClr>
                          <a:srgbClr val="311F1A"/>
                        </a:buClr>
                        <a:buSzPct val="25000"/>
                        <a:buFont typeface="Arial"/>
                        <a:buNone/>
                      </a:pPr>
                      <a:r>
                        <a:rPr lang="ja-JP" altLang="en-US" sz="2000" i="0" u="none" strike="noStrike" cap="none" baseline="0" dirty="0" smtClean="0">
                          <a:solidFill>
                            <a:srgbClr val="311F1A"/>
                          </a:solidFill>
                          <a:latin typeface="Arial"/>
                          <a:ea typeface="Arial"/>
                          <a:cs typeface="Arial"/>
                          <a:sym typeface="Arial"/>
                          <a:rtl val="0"/>
                        </a:rPr>
                        <a:t>可能</a:t>
                      </a:r>
                      <a:endParaRPr lang="ja" sz="2000" i="0" u="none" strike="noStrike" cap="none" baseline="0" dirty="0">
                        <a:solidFill>
                          <a:srgbClr val="311F1A"/>
                        </a:solidFill>
                        <a:latin typeface="Arial"/>
                        <a:ea typeface="Arial"/>
                        <a:cs typeface="Arial"/>
                        <a:sym typeface="Arial"/>
                        <a:rtl val="0"/>
                      </a:endParaRPr>
                    </a:p>
                  </a:txBody>
                  <a:tcPr marL="32150" marR="32150" marT="32175" marB="32175" anchor="ctr"/>
                </a:tc>
                <a:tc>
                  <a:txBody>
                    <a:bodyPr/>
                    <a:lstStyle/>
                    <a:p>
                      <a:pPr marL="0" marR="0" lvl="0" indent="0" algn="ctr" rtl="0">
                        <a:lnSpc>
                          <a:spcPct val="100000"/>
                        </a:lnSpc>
                        <a:spcBef>
                          <a:spcPts val="0"/>
                        </a:spcBef>
                        <a:spcAft>
                          <a:spcPts val="0"/>
                        </a:spcAft>
                        <a:buClr>
                          <a:srgbClr val="311F1A"/>
                        </a:buClr>
                        <a:buSzPct val="25000"/>
                        <a:buFont typeface="Arial"/>
                        <a:buNone/>
                      </a:pPr>
                      <a:r>
                        <a:rPr lang="ja-JP" altLang="en-US" sz="2000" i="0" u="none" strike="noStrike" cap="none" baseline="0" dirty="0" smtClean="0">
                          <a:solidFill>
                            <a:srgbClr val="311F1A"/>
                          </a:solidFill>
                          <a:latin typeface="Arial"/>
                          <a:ea typeface="Arial"/>
                          <a:cs typeface="Arial"/>
                          <a:sym typeface="Arial"/>
                          <a:rtl val="0"/>
                        </a:rPr>
                        <a:t>可能</a:t>
                      </a:r>
                      <a:endParaRPr lang="ja" sz="2000" i="0" u="none" strike="noStrike" cap="none" baseline="0" dirty="0">
                        <a:solidFill>
                          <a:srgbClr val="311F1A"/>
                        </a:solidFill>
                        <a:latin typeface="Arial"/>
                        <a:ea typeface="Arial"/>
                        <a:cs typeface="Arial"/>
                        <a:sym typeface="Arial"/>
                        <a:rtl val="0"/>
                      </a:endParaRPr>
                    </a:p>
                  </a:txBody>
                  <a:tcPr marL="32150" marR="32150" marT="32175" marB="32175" anchor="ctr"/>
                </a:tc>
              </a:tr>
            </a:tbl>
          </a:graphicData>
        </a:graphic>
      </p:graphicFrame>
      <p:pic>
        <p:nvPicPr>
          <p:cNvPr id="2050" name="Picture 2" descr="K:\フォトショ\Pixta\67268b0cffdbc2061fe72851330378d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280" y="1325346"/>
            <a:ext cx="1844488" cy="181562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6" name="Shape 186"/>
          <p:cNvSpPr/>
          <p:nvPr/>
        </p:nvSpPr>
        <p:spPr>
          <a:xfrm>
            <a:off x="373436" y="625077"/>
            <a:ext cx="4630611" cy="39299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rgbClr val="33372F"/>
              </a:buClr>
              <a:buSzPct val="25000"/>
              <a:buFont typeface="Arial"/>
              <a:buNone/>
            </a:pPr>
            <a:r>
              <a:rPr lang="ja-JP" altLang="en-US" sz="2400" b="1" i="0" u="none" strike="noStrike" cap="none" baseline="0" dirty="0" smtClean="0">
                <a:solidFill>
                  <a:srgbClr val="33372F"/>
                </a:solidFill>
                <a:latin typeface="Arial"/>
                <a:ea typeface="Arial"/>
                <a:cs typeface="Arial"/>
                <a:sym typeface="Arial"/>
                <a:rtl val="0"/>
              </a:rPr>
              <a:t>東芝事件（</a:t>
            </a:r>
            <a:r>
              <a:rPr lang="en-US" altLang="ja-JP" sz="2400" b="1" i="0" u="none" strike="noStrike" cap="none" baseline="0" dirty="0" smtClean="0">
                <a:solidFill>
                  <a:srgbClr val="33372F"/>
                </a:solidFill>
                <a:latin typeface="Arial"/>
                <a:ea typeface="Arial"/>
                <a:cs typeface="Arial"/>
                <a:sym typeface="Arial"/>
                <a:rtl val="0"/>
              </a:rPr>
              <a:t>2014</a:t>
            </a:r>
            <a:r>
              <a:rPr lang="ja-JP" altLang="en-US" sz="2400" b="1" i="0" u="none" strike="noStrike" cap="none" baseline="0" dirty="0" smtClean="0">
                <a:solidFill>
                  <a:srgbClr val="33372F"/>
                </a:solidFill>
                <a:latin typeface="Arial"/>
                <a:ea typeface="Arial"/>
                <a:cs typeface="Arial"/>
                <a:sym typeface="Arial"/>
                <a:rtl val="0"/>
              </a:rPr>
              <a:t>年</a:t>
            </a:r>
            <a:r>
              <a:rPr lang="en-US" altLang="ja-JP" sz="2400" b="1" i="0" u="none" strike="noStrike" cap="none" baseline="0" dirty="0" smtClean="0">
                <a:solidFill>
                  <a:srgbClr val="33372F"/>
                </a:solidFill>
                <a:latin typeface="Arial"/>
                <a:ea typeface="Arial"/>
                <a:cs typeface="Arial"/>
                <a:sym typeface="Arial"/>
                <a:rtl val="0"/>
              </a:rPr>
              <a:t>3</a:t>
            </a:r>
            <a:r>
              <a:rPr lang="ja-JP" altLang="en-US" sz="2400" b="1" i="0" u="none" strike="noStrike" cap="none" baseline="0" dirty="0" smtClean="0">
                <a:solidFill>
                  <a:srgbClr val="33372F"/>
                </a:solidFill>
                <a:latin typeface="Arial"/>
                <a:ea typeface="Arial"/>
                <a:cs typeface="Arial"/>
                <a:sym typeface="Arial"/>
                <a:rtl val="0"/>
              </a:rPr>
              <a:t>月</a:t>
            </a:r>
            <a:r>
              <a:rPr lang="en-US" altLang="ja-JP" sz="2400" b="1" i="0" u="none" strike="noStrike" cap="none" baseline="0" dirty="0" smtClean="0">
                <a:solidFill>
                  <a:srgbClr val="33372F"/>
                </a:solidFill>
                <a:latin typeface="Arial"/>
                <a:ea typeface="Arial"/>
                <a:cs typeface="Arial"/>
                <a:sym typeface="Arial"/>
                <a:rtl val="0"/>
              </a:rPr>
              <a:t>24</a:t>
            </a:r>
            <a:r>
              <a:rPr lang="ja-JP" altLang="en-US" sz="2400" b="1" i="0" u="none" strike="noStrike" cap="none" baseline="0" dirty="0" smtClean="0">
                <a:solidFill>
                  <a:srgbClr val="33372F"/>
                </a:solidFill>
                <a:latin typeface="Arial"/>
                <a:ea typeface="Arial"/>
                <a:cs typeface="Arial"/>
                <a:sym typeface="Arial"/>
                <a:rtl val="0"/>
              </a:rPr>
              <a:t>日）</a:t>
            </a:r>
            <a:endParaRPr lang="ja" sz="2400" b="1" i="0" u="none" strike="noStrike" cap="none" baseline="0" dirty="0">
              <a:solidFill>
                <a:srgbClr val="33372F"/>
              </a:solidFill>
              <a:latin typeface="Arial"/>
              <a:ea typeface="Arial"/>
              <a:cs typeface="Arial"/>
              <a:sym typeface="Arial"/>
              <a:rtl val="0"/>
            </a:endParaRPr>
          </a:p>
        </p:txBody>
      </p:sp>
      <p:sp>
        <p:nvSpPr>
          <p:cNvPr id="187" name="Shape 187"/>
          <p:cNvSpPr/>
          <p:nvPr/>
        </p:nvSpPr>
        <p:spPr>
          <a:xfrm>
            <a:off x="366473" y="106632"/>
            <a:ext cx="1812600" cy="108300"/>
          </a:xfrm>
          <a:prstGeom prst="rect">
            <a:avLst/>
          </a:prstGeom>
          <a:noFill/>
          <a:ln>
            <a:noFill/>
          </a:ln>
        </p:spPr>
        <p:txBody>
          <a:bodyPr lIns="0" tIns="0" rIns="0" bIns="0" anchor="ctr" anchorCtr="0">
            <a:noAutofit/>
          </a:bodyPr>
          <a:lstStyle/>
          <a:p>
            <a:pPr lvl="0">
              <a:buClr>
                <a:srgbClr val="FFFFFF"/>
              </a:buClr>
              <a:buSzPct val="25000"/>
            </a:pPr>
            <a:r>
              <a:rPr lang="ja-JP" altLang="en-US" sz="600" b="1" dirty="0">
                <a:solidFill>
                  <a:srgbClr val="FFFFFF"/>
                </a:solidFill>
              </a:rPr>
              <a:t>ストレスチェックが経営に</a:t>
            </a:r>
            <a:r>
              <a:rPr lang="ja" altLang="ja-JP" sz="600" b="1" dirty="0">
                <a:solidFill>
                  <a:srgbClr val="FFFFFF"/>
                </a:solidFill>
              </a:rPr>
              <a:t>に効果的な理由</a:t>
            </a:r>
          </a:p>
        </p:txBody>
      </p:sp>
      <p:sp>
        <p:nvSpPr>
          <p:cNvPr id="2" name="テキスト ボックス 1"/>
          <p:cNvSpPr txBox="1"/>
          <p:nvPr/>
        </p:nvSpPr>
        <p:spPr>
          <a:xfrm>
            <a:off x="179512" y="1268760"/>
            <a:ext cx="8964488" cy="2862322"/>
          </a:xfrm>
          <a:prstGeom prst="rect">
            <a:avLst/>
          </a:prstGeom>
          <a:noFill/>
        </p:spPr>
        <p:txBody>
          <a:bodyPr wrap="square" rtlCol="0">
            <a:spAutoFit/>
          </a:bodyPr>
          <a:lstStyle/>
          <a:p>
            <a:r>
              <a:rPr kumimoji="1" lang="ja-JP" altLang="en-US" sz="2000" dirty="0" smtClean="0"/>
              <a:t>東芝の従業員が、うつ病を発症して休職し、休職期間満了により解雇されたことに対して、</a:t>
            </a:r>
            <a:r>
              <a:rPr kumimoji="1" lang="en-US" altLang="ja-JP" sz="2000" dirty="0" smtClean="0"/>
              <a:t/>
            </a:r>
            <a:br>
              <a:rPr kumimoji="1" lang="en-US" altLang="ja-JP" sz="2000" dirty="0" smtClean="0"/>
            </a:br>
            <a:r>
              <a:rPr kumimoji="1" lang="ja-JP" altLang="en-US" sz="2000" u="sng" dirty="0" smtClean="0"/>
              <a:t>「うつ病の発症・症状の悪化は、会社の安全配慮義務違反」</a:t>
            </a:r>
            <a:r>
              <a:rPr kumimoji="1" lang="en-US" altLang="ja-JP" sz="2000" dirty="0" smtClean="0"/>
              <a:t/>
            </a:r>
            <a:br>
              <a:rPr kumimoji="1" lang="en-US" altLang="ja-JP" sz="2000" dirty="0" smtClean="0"/>
            </a:br>
            <a:r>
              <a:rPr kumimoji="1" lang="ja-JP" altLang="en-US" sz="2000" dirty="0" smtClean="0"/>
              <a:t>によるとして訴えた事件。</a:t>
            </a:r>
            <a:endParaRPr kumimoji="1" lang="en-US" altLang="ja-JP" sz="2000" dirty="0" smtClean="0"/>
          </a:p>
          <a:p>
            <a:r>
              <a:rPr kumimoji="1" lang="ja-JP" altLang="en-US" sz="2000" dirty="0" smtClean="0"/>
              <a:t>東芝は、</a:t>
            </a:r>
            <a:r>
              <a:rPr kumimoji="1" lang="ja-JP" altLang="en-US" sz="2000" u="sng" dirty="0" smtClean="0"/>
              <a:t>従業員が精神科の通院の事実を会社や産業医へ申告しなかったため対応できなかった</a:t>
            </a:r>
            <a:r>
              <a:rPr kumimoji="1" lang="ja-JP" altLang="en-US" sz="2000" dirty="0" smtClean="0"/>
              <a:t>として損害賠償の減額を求めたが、最高裁では</a:t>
            </a:r>
            <a:r>
              <a:rPr kumimoji="1" lang="en-US" altLang="ja-JP" sz="2000" dirty="0" smtClean="0"/>
              <a:t/>
            </a:r>
            <a:br>
              <a:rPr kumimoji="1" lang="en-US" altLang="ja-JP" sz="2000" dirty="0" smtClean="0"/>
            </a:br>
            <a:r>
              <a:rPr kumimoji="1" lang="ja-JP" altLang="en-US" sz="2000" dirty="0" smtClean="0"/>
              <a:t>「たとえ</a:t>
            </a:r>
            <a:r>
              <a:rPr kumimoji="1" lang="ja-JP" altLang="en-US" sz="2000" u="sng" dirty="0" smtClean="0"/>
              <a:t>労働者が会社に自身の疾患を伝えていなかったとしても、会社はきちんと労働者の状態を把握したうえで適切な配慮をしなければならない</a:t>
            </a:r>
            <a:r>
              <a:rPr kumimoji="1" lang="ja-JP" altLang="en-US" sz="2000" dirty="0" smtClean="0"/>
              <a:t>」</a:t>
            </a:r>
            <a:r>
              <a:rPr kumimoji="1" lang="en-US" altLang="ja-JP" sz="2000" dirty="0" smtClean="0"/>
              <a:t/>
            </a:r>
            <a:br>
              <a:rPr kumimoji="1" lang="en-US" altLang="ja-JP" sz="2000" dirty="0" smtClean="0"/>
            </a:br>
            <a:r>
              <a:rPr kumimoji="1" lang="ja-JP" altLang="en-US" sz="2000" dirty="0" smtClean="0"/>
              <a:t>と東芝側の減額請求を棄却、従業員の主張が認められた</a:t>
            </a:r>
            <a:endParaRPr kumimoji="1" lang="ja-JP" altLang="en-US" sz="2000" dirty="0"/>
          </a:p>
        </p:txBody>
      </p:sp>
      <p:grpSp>
        <p:nvGrpSpPr>
          <p:cNvPr id="5" name="Shape 82"/>
          <p:cNvGrpSpPr/>
          <p:nvPr/>
        </p:nvGrpSpPr>
        <p:grpSpPr>
          <a:xfrm>
            <a:off x="391768" y="4797152"/>
            <a:ext cx="8171638" cy="1512167"/>
            <a:chOff x="0" y="326650"/>
            <a:chExt cx="11622299" cy="1205098"/>
          </a:xfrm>
        </p:grpSpPr>
        <p:sp>
          <p:nvSpPr>
            <p:cNvPr id="6" name="Shape 83"/>
            <p:cNvSpPr/>
            <p:nvPr/>
          </p:nvSpPr>
          <p:spPr>
            <a:xfrm>
              <a:off x="0" y="326650"/>
              <a:ext cx="11622299" cy="1205098"/>
            </a:xfrm>
            <a:prstGeom prst="rect">
              <a:avLst/>
            </a:prstGeom>
            <a:noFill/>
            <a:ln w="19050" cap="flat" cmpd="sng">
              <a:solidFill>
                <a:schemeClr val="accent1"/>
              </a:solidFill>
              <a:prstDash val="solid"/>
              <a:round/>
              <a:headEnd type="none" w="med" len="med"/>
              <a:tailEnd type="none" w="med" len="med"/>
            </a:ln>
          </p:spPr>
          <p:txBody>
            <a:bodyPr lIns="0" tIns="0" rIns="0" bIns="0" anchor="ctr" anchorCtr="0">
              <a:noAutofit/>
            </a:bodyPr>
            <a:lstStyle/>
            <a:p>
              <a:pPr marL="0" marR="0" lvl="0" indent="0" algn="l" rtl="0">
                <a:lnSpc>
                  <a:spcPct val="100000"/>
                </a:lnSpc>
                <a:spcBef>
                  <a:spcPts val="0"/>
                </a:spcBef>
                <a:spcAft>
                  <a:spcPts val="0"/>
                </a:spcAft>
                <a:buClr>
                  <a:srgbClr val="000000"/>
                </a:buClr>
                <a:buFont typeface="Arial"/>
                <a:buNone/>
              </a:pPr>
              <a:endParaRPr sz="2700" b="0" i="0" u="none" strike="noStrike" cap="none" baseline="0" dirty="0">
                <a:solidFill>
                  <a:schemeClr val="accent1"/>
                </a:solidFill>
                <a:latin typeface="Arial"/>
                <a:ea typeface="Arial"/>
                <a:cs typeface="Arial"/>
                <a:sym typeface="Arial"/>
                <a:rtl val="0"/>
              </a:endParaRPr>
            </a:p>
          </p:txBody>
        </p:sp>
        <p:sp>
          <p:nvSpPr>
            <p:cNvPr id="7" name="Shape 84"/>
            <p:cNvSpPr/>
            <p:nvPr/>
          </p:nvSpPr>
          <p:spPr>
            <a:xfrm>
              <a:off x="210189" y="441421"/>
              <a:ext cx="11412110" cy="980998"/>
            </a:xfrm>
            <a:prstGeom prst="rect">
              <a:avLst/>
            </a:prstGeom>
            <a:noFill/>
            <a:ln w="19050" cap="flat" cmpd="sng">
              <a:noFill/>
              <a:prstDash val="solid"/>
              <a:round/>
              <a:headEnd type="none" w="med" len="med"/>
              <a:tailEnd type="none" w="med" len="med"/>
            </a:ln>
          </p:spPr>
          <p:txBody>
            <a:bodyPr lIns="0" tIns="0" rIns="0" bIns="0" anchor="ctr" anchorCtr="0">
              <a:noAutofit/>
            </a:bodyPr>
            <a:lstStyle/>
            <a:p>
              <a:pPr marL="0" marR="0" lvl="0" indent="0" rtl="0">
                <a:lnSpc>
                  <a:spcPct val="100000"/>
                </a:lnSpc>
                <a:spcBef>
                  <a:spcPts val="0"/>
                </a:spcBef>
                <a:spcAft>
                  <a:spcPts val="0"/>
                </a:spcAft>
                <a:buClr>
                  <a:srgbClr val="FF4013"/>
                </a:buClr>
                <a:buSzPct val="25000"/>
                <a:buFont typeface="Arial"/>
                <a:buNone/>
              </a:pPr>
              <a:r>
                <a:rPr lang="ja-JP" altLang="en-US" sz="2000" b="0" i="0" u="none" strike="noStrike" cap="none" baseline="0" dirty="0" smtClean="0">
                  <a:solidFill>
                    <a:schemeClr val="accent1"/>
                  </a:solidFill>
                  <a:sym typeface="Arial"/>
                  <a:rtl val="0"/>
                </a:rPr>
                <a:t>職場が原因のメンタル</a:t>
              </a:r>
              <a:r>
                <a:rPr lang="ja-JP" altLang="en-US" sz="2000" dirty="0" smtClean="0">
                  <a:solidFill>
                    <a:schemeClr val="accent1"/>
                  </a:solidFill>
                </a:rPr>
                <a:t>不調から労働者が自殺し、その遺族が裁判所へ訴えた</a:t>
              </a:r>
              <a:r>
                <a:rPr lang="ja-JP" altLang="en-US" sz="2000" b="0" i="0" u="none" strike="noStrike" cap="none" baseline="0" dirty="0" smtClean="0">
                  <a:solidFill>
                    <a:schemeClr val="accent1"/>
                  </a:solidFill>
                  <a:sym typeface="Arial"/>
                  <a:rtl val="0"/>
                </a:rPr>
                <a:t>場合、「会社が安全配慮義務を果たしていたか」が問われる</a:t>
              </a:r>
              <a:endParaRPr lang="en-US" altLang="ja-JP" sz="2000" dirty="0" smtClean="0">
                <a:solidFill>
                  <a:schemeClr val="accent1"/>
                </a:solidFill>
                <a:rtl val="0"/>
              </a:endParaRPr>
            </a:p>
            <a:p>
              <a:pPr marL="0" marR="0" lvl="0" indent="0" rtl="0">
                <a:lnSpc>
                  <a:spcPct val="100000"/>
                </a:lnSpc>
                <a:spcBef>
                  <a:spcPts val="0"/>
                </a:spcBef>
                <a:spcAft>
                  <a:spcPts val="0"/>
                </a:spcAft>
                <a:buClr>
                  <a:srgbClr val="FF4013"/>
                </a:buClr>
                <a:buSzPct val="25000"/>
                <a:buFont typeface="Arial"/>
                <a:buNone/>
              </a:pPr>
              <a:r>
                <a:rPr lang="ja-JP" altLang="en-US" sz="2000" b="0" i="0" u="none" strike="noStrike" cap="none" baseline="0" dirty="0" smtClean="0">
                  <a:solidFill>
                    <a:schemeClr val="accent1"/>
                  </a:solidFill>
                  <a:sym typeface="Arial"/>
                </a:rPr>
                <a:t>　　　　　　　　　　　　　　　　　</a:t>
              </a:r>
              <a:r>
                <a:rPr lang="ja-JP" altLang="en-US" sz="2000" i="0" u="none" strike="noStrike" cap="none" baseline="0" dirty="0" smtClean="0">
                  <a:solidFill>
                    <a:schemeClr val="accent1"/>
                  </a:solidFill>
                  <a:sym typeface="Arial"/>
                </a:rPr>
                <a:t>⇓</a:t>
              </a:r>
              <a:endParaRPr lang="en-US" altLang="ja-JP" sz="2000" i="0" u="none" strike="noStrike" cap="none" baseline="0" dirty="0">
                <a:solidFill>
                  <a:schemeClr val="accent1"/>
                </a:solidFill>
                <a:sym typeface="Arial"/>
              </a:endParaRPr>
            </a:p>
            <a:p>
              <a:pPr marL="0" marR="0" lvl="0" indent="0" algn="ctr" rtl="0">
                <a:lnSpc>
                  <a:spcPct val="100000"/>
                </a:lnSpc>
                <a:spcBef>
                  <a:spcPts val="0"/>
                </a:spcBef>
                <a:spcAft>
                  <a:spcPts val="0"/>
                </a:spcAft>
                <a:buClr>
                  <a:srgbClr val="FF4013"/>
                </a:buClr>
                <a:buSzPct val="25000"/>
                <a:buFont typeface="Arial"/>
                <a:buNone/>
              </a:pPr>
              <a:r>
                <a:rPr lang="ja-JP" altLang="en-US" sz="2000" b="0" i="0" u="none" strike="noStrike" cap="none" baseline="0" dirty="0" smtClean="0">
                  <a:solidFill>
                    <a:schemeClr val="accent1"/>
                  </a:solidFill>
                  <a:sym typeface="Arial"/>
                  <a:rtl val="0"/>
                </a:rPr>
                <a:t>その際にストレスチェックを実施していないと大きなマイナスになる</a:t>
              </a:r>
              <a:endParaRPr lang="en-US" altLang="ja-JP" sz="2000" b="0" i="0" u="none" strike="noStrike" cap="none" baseline="0" dirty="0" smtClean="0">
                <a:solidFill>
                  <a:schemeClr val="accent1"/>
                </a:solidFill>
                <a:sym typeface="Arial"/>
                <a:rtl val="0"/>
              </a:endParaRPr>
            </a:p>
          </p:txBody>
        </p:sp>
      </p:grpSp>
      <p:sp>
        <p:nvSpPr>
          <p:cNvPr id="8" name="Shape 49"/>
          <p:cNvSpPr/>
          <p:nvPr/>
        </p:nvSpPr>
        <p:spPr>
          <a:xfrm>
            <a:off x="2688741" y="4463915"/>
            <a:ext cx="3755467" cy="446400"/>
          </a:xfrm>
          <a:prstGeom prst="roundRect">
            <a:avLst>
              <a:gd name="adj" fmla="val 16667"/>
            </a:avLst>
          </a:prstGeom>
          <a:solidFill>
            <a:schemeClr val="accent1"/>
          </a:solidFill>
          <a:ln>
            <a:solidFill>
              <a:schemeClr val="accent1"/>
            </a:solid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r>
              <a:rPr lang="en-US" altLang="ja-JP" sz="1400" b="0" i="0" u="none" strike="noStrike" cap="none" baseline="0" dirty="0" smtClean="0">
                <a:solidFill>
                  <a:schemeClr val="bg1"/>
                </a:solidFill>
                <a:latin typeface="Arial"/>
                <a:ea typeface="Arial"/>
                <a:cs typeface="Arial"/>
                <a:sym typeface="Arial"/>
                <a:rtl val="0"/>
              </a:rPr>
              <a:t>50</a:t>
            </a:r>
            <a:r>
              <a:rPr lang="ja-JP" altLang="en-US" sz="1400" b="0" i="0" u="none" strike="noStrike" cap="none" baseline="0" dirty="0" smtClean="0">
                <a:solidFill>
                  <a:schemeClr val="bg1"/>
                </a:solidFill>
                <a:latin typeface="Arial"/>
                <a:ea typeface="Arial"/>
                <a:cs typeface="Arial"/>
                <a:sym typeface="Arial"/>
                <a:rtl val="0"/>
              </a:rPr>
              <a:t>人未満の会社は義務ではありませんが</a:t>
            </a:r>
            <a:r>
              <a:rPr lang="en-US" altLang="ja-JP" sz="1400" b="0" i="0" u="none" strike="noStrike" cap="none" baseline="0" dirty="0" smtClean="0">
                <a:solidFill>
                  <a:schemeClr val="bg1"/>
                </a:solidFill>
                <a:latin typeface="Arial"/>
                <a:ea typeface="Arial"/>
                <a:cs typeface="Arial"/>
                <a:sym typeface="Arial"/>
                <a:rtl val="0"/>
              </a:rPr>
              <a:t>…</a:t>
            </a:r>
            <a:endParaRPr sz="1400" b="0" i="0" u="none" strike="noStrike" cap="none" baseline="0" dirty="0">
              <a:solidFill>
                <a:schemeClr val="bg1"/>
              </a:solidFill>
              <a:latin typeface="Arial"/>
              <a:ea typeface="Arial"/>
              <a:cs typeface="Arial"/>
              <a:sym typeface="Arial"/>
              <a:rtl val="0"/>
            </a:endParaRPr>
          </a:p>
        </p:txBody>
      </p:sp>
    </p:spTree>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grpSp>
        <p:nvGrpSpPr>
          <p:cNvPr id="125" name="Shape 125"/>
          <p:cNvGrpSpPr/>
          <p:nvPr/>
        </p:nvGrpSpPr>
        <p:grpSpPr>
          <a:xfrm>
            <a:off x="839248" y="773650"/>
            <a:ext cx="7450675" cy="5204050"/>
            <a:chOff x="839248" y="773650"/>
            <a:chExt cx="7450675" cy="5204050"/>
          </a:xfrm>
        </p:grpSpPr>
        <p:sp>
          <p:nvSpPr>
            <p:cNvPr id="126" name="Shape 126"/>
            <p:cNvSpPr/>
            <p:nvPr/>
          </p:nvSpPr>
          <p:spPr>
            <a:xfrm>
              <a:off x="3910798" y="2567725"/>
              <a:ext cx="1799700" cy="1799700"/>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27" name="Shape 127"/>
            <p:cNvSpPr/>
            <p:nvPr/>
          </p:nvSpPr>
          <p:spPr>
            <a:xfrm>
              <a:off x="5629175" y="773650"/>
              <a:ext cx="1403999" cy="1403999"/>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28" name="Shape 128"/>
            <p:cNvSpPr/>
            <p:nvPr/>
          </p:nvSpPr>
          <p:spPr>
            <a:xfrm>
              <a:off x="1238775" y="3332976"/>
              <a:ext cx="1306800" cy="1306800"/>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29" name="Shape 129"/>
            <p:cNvSpPr/>
            <p:nvPr/>
          </p:nvSpPr>
          <p:spPr>
            <a:xfrm>
              <a:off x="839248" y="1867473"/>
              <a:ext cx="1124700" cy="1124700"/>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30" name="Shape 130"/>
            <p:cNvSpPr/>
            <p:nvPr/>
          </p:nvSpPr>
          <p:spPr>
            <a:xfrm>
              <a:off x="2478749" y="2440918"/>
              <a:ext cx="884700" cy="884998"/>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31" name="Shape 131"/>
            <p:cNvSpPr/>
            <p:nvPr/>
          </p:nvSpPr>
          <p:spPr>
            <a:xfrm>
              <a:off x="2321110" y="1117092"/>
              <a:ext cx="884700" cy="884998"/>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32" name="Shape 132"/>
            <p:cNvSpPr/>
            <p:nvPr/>
          </p:nvSpPr>
          <p:spPr>
            <a:xfrm>
              <a:off x="3010502" y="4573701"/>
              <a:ext cx="1403999" cy="1403999"/>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33" name="Shape 133"/>
            <p:cNvSpPr/>
            <p:nvPr/>
          </p:nvSpPr>
          <p:spPr>
            <a:xfrm>
              <a:off x="6221175" y="2733475"/>
              <a:ext cx="1306800" cy="1306800"/>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34" name="Shape 134"/>
            <p:cNvSpPr/>
            <p:nvPr/>
          </p:nvSpPr>
          <p:spPr>
            <a:xfrm>
              <a:off x="5565823" y="4596094"/>
              <a:ext cx="884700" cy="884998"/>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35" name="Shape 135"/>
            <p:cNvSpPr/>
            <p:nvPr/>
          </p:nvSpPr>
          <p:spPr>
            <a:xfrm>
              <a:off x="6880700" y="5252673"/>
              <a:ext cx="689400" cy="689700"/>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36" name="Shape 136"/>
            <p:cNvSpPr/>
            <p:nvPr/>
          </p:nvSpPr>
          <p:spPr>
            <a:xfrm>
              <a:off x="7661725" y="4094075"/>
              <a:ext cx="628199" cy="628499"/>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37" name="Shape 137"/>
            <p:cNvSpPr/>
            <p:nvPr/>
          </p:nvSpPr>
          <p:spPr>
            <a:xfrm>
              <a:off x="4058075" y="1182100"/>
              <a:ext cx="578099" cy="578099"/>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grpSp>
      <p:sp>
        <p:nvSpPr>
          <p:cNvPr id="141" name="Shape 141"/>
          <p:cNvSpPr/>
          <p:nvPr/>
        </p:nvSpPr>
        <p:spPr>
          <a:xfrm>
            <a:off x="5629176" y="769162"/>
            <a:ext cx="1403956" cy="1403956"/>
          </a:xfrm>
          <a:custGeom>
            <a:avLst/>
            <a:gdLst/>
            <a:ahLst/>
            <a:cxnLst/>
            <a:rect l="0" t="0" r="0" b="0"/>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CE9"/>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sp>
        <p:nvSpPr>
          <p:cNvPr id="143" name="Shape 143"/>
          <p:cNvSpPr/>
          <p:nvPr/>
        </p:nvSpPr>
        <p:spPr>
          <a:xfrm>
            <a:off x="4045521" y="1176545"/>
            <a:ext cx="603185" cy="603185"/>
          </a:xfrm>
          <a:custGeom>
            <a:avLst/>
            <a:gdLst/>
            <a:ahLst/>
            <a:cxnLst/>
            <a:rect l="0" t="0" r="0" b="0"/>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CE9"/>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sp>
        <p:nvSpPr>
          <p:cNvPr id="144" name="Shape 144"/>
          <p:cNvSpPr/>
          <p:nvPr/>
        </p:nvSpPr>
        <p:spPr>
          <a:xfrm>
            <a:off x="2316991" y="1112234"/>
            <a:ext cx="892936" cy="892936"/>
          </a:xfrm>
          <a:custGeom>
            <a:avLst/>
            <a:gdLst/>
            <a:ahLst/>
            <a:cxnLst/>
            <a:rect l="0" t="0" r="0" b="0"/>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CE9"/>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sp>
        <p:nvSpPr>
          <p:cNvPr id="145" name="Shape 145"/>
          <p:cNvSpPr/>
          <p:nvPr/>
        </p:nvSpPr>
        <p:spPr>
          <a:xfrm>
            <a:off x="6242692" y="3456891"/>
            <a:ext cx="1302388" cy="1302388"/>
          </a:xfrm>
          <a:custGeom>
            <a:avLst/>
            <a:gdLst/>
            <a:ahLst/>
            <a:cxnLst/>
            <a:rect l="0" t="0" r="0" b="0"/>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CE9"/>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sp>
        <p:nvSpPr>
          <p:cNvPr id="146" name="Shape 146"/>
          <p:cNvSpPr/>
          <p:nvPr/>
        </p:nvSpPr>
        <p:spPr>
          <a:xfrm>
            <a:off x="7661728" y="4820481"/>
            <a:ext cx="603185" cy="603185"/>
          </a:xfrm>
          <a:custGeom>
            <a:avLst/>
            <a:gdLst/>
            <a:ahLst/>
            <a:cxnLst/>
            <a:rect l="0" t="0" r="0" b="0"/>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CE9"/>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cxnSp>
        <p:nvCxnSpPr>
          <p:cNvPr id="147" name="Shape 147"/>
          <p:cNvCxnSpPr/>
          <p:nvPr/>
        </p:nvCxnSpPr>
        <p:spPr>
          <a:xfrm rot="10800000" flipH="1">
            <a:off x="1985192" y="4441071"/>
            <a:ext cx="2673242" cy="422984"/>
          </a:xfrm>
          <a:prstGeom prst="straightConnector1">
            <a:avLst/>
          </a:prstGeom>
          <a:noFill/>
          <a:ln w="50800" cap="flat" cmpd="sng">
            <a:solidFill>
              <a:srgbClr val="FFFCE9"/>
            </a:solidFill>
            <a:prstDash val="solid"/>
            <a:miter/>
            <a:headEnd type="none" w="med" len="med"/>
            <a:tailEnd type="none" w="med" len="med"/>
          </a:ln>
        </p:spPr>
      </p:cxnSp>
      <p:cxnSp>
        <p:nvCxnSpPr>
          <p:cNvPr id="148" name="Shape 148"/>
          <p:cNvCxnSpPr/>
          <p:nvPr/>
        </p:nvCxnSpPr>
        <p:spPr>
          <a:xfrm>
            <a:off x="5559105" y="4094777"/>
            <a:ext cx="892936" cy="0"/>
          </a:xfrm>
          <a:prstGeom prst="straightConnector1">
            <a:avLst/>
          </a:prstGeom>
          <a:noFill/>
          <a:ln w="50800" cap="flat" cmpd="sng">
            <a:solidFill>
              <a:srgbClr val="FFFCE9"/>
            </a:solidFill>
            <a:prstDash val="solid"/>
            <a:miter/>
            <a:headEnd type="none" w="med" len="med"/>
            <a:tailEnd type="none" w="med" len="med"/>
          </a:ln>
        </p:spPr>
      </p:cxnSp>
      <p:cxnSp>
        <p:nvCxnSpPr>
          <p:cNvPr id="149" name="Shape 149"/>
          <p:cNvCxnSpPr/>
          <p:nvPr/>
        </p:nvCxnSpPr>
        <p:spPr>
          <a:xfrm>
            <a:off x="7211736" y="4354038"/>
            <a:ext cx="577929" cy="577929"/>
          </a:xfrm>
          <a:prstGeom prst="straightConnector1">
            <a:avLst/>
          </a:prstGeom>
          <a:noFill/>
          <a:ln w="50800" cap="flat" cmpd="sng">
            <a:solidFill>
              <a:srgbClr val="FFFCE9"/>
            </a:solidFill>
            <a:prstDash val="solid"/>
            <a:miter/>
            <a:headEnd type="none" w="med" len="med"/>
            <a:tailEnd type="none" w="med" len="med"/>
          </a:ln>
        </p:spPr>
      </p:cxnSp>
      <p:cxnSp>
        <p:nvCxnSpPr>
          <p:cNvPr id="150" name="Shape 150"/>
          <p:cNvCxnSpPr/>
          <p:nvPr/>
        </p:nvCxnSpPr>
        <p:spPr>
          <a:xfrm>
            <a:off x="3191338" y="3464355"/>
            <a:ext cx="1031190" cy="468701"/>
          </a:xfrm>
          <a:prstGeom prst="straightConnector1">
            <a:avLst/>
          </a:prstGeom>
          <a:noFill/>
          <a:ln w="50800" cap="flat" cmpd="sng">
            <a:solidFill>
              <a:srgbClr val="FFFCE9"/>
            </a:solidFill>
            <a:prstDash val="solid"/>
            <a:miter/>
            <a:headEnd type="none" w="med" len="med"/>
            <a:tailEnd type="none" w="med" len="med"/>
          </a:ln>
        </p:spPr>
      </p:cxnSp>
      <p:cxnSp>
        <p:nvCxnSpPr>
          <p:cNvPr id="151" name="Shape 151"/>
          <p:cNvCxnSpPr/>
          <p:nvPr/>
        </p:nvCxnSpPr>
        <p:spPr>
          <a:xfrm>
            <a:off x="4403521" y="2217240"/>
            <a:ext cx="372524" cy="1858447"/>
          </a:xfrm>
          <a:prstGeom prst="straightConnector1">
            <a:avLst/>
          </a:prstGeom>
          <a:noFill/>
          <a:ln w="50800" cap="flat" cmpd="sng">
            <a:solidFill>
              <a:srgbClr val="FFFCE9"/>
            </a:solidFill>
            <a:prstDash val="solid"/>
            <a:miter/>
            <a:headEnd type="none" w="med" len="med"/>
            <a:tailEnd type="none" w="med" len="med"/>
          </a:ln>
        </p:spPr>
      </p:cxnSp>
      <p:cxnSp>
        <p:nvCxnSpPr>
          <p:cNvPr id="152" name="Shape 152"/>
          <p:cNvCxnSpPr/>
          <p:nvPr/>
        </p:nvCxnSpPr>
        <p:spPr>
          <a:xfrm flipH="1">
            <a:off x="4963575" y="2217240"/>
            <a:ext cx="1384637" cy="1726311"/>
          </a:xfrm>
          <a:prstGeom prst="straightConnector1">
            <a:avLst/>
          </a:prstGeom>
          <a:noFill/>
          <a:ln w="50800" cap="flat" cmpd="sng">
            <a:solidFill>
              <a:srgbClr val="FFFCE9"/>
            </a:solidFill>
            <a:prstDash val="solid"/>
            <a:miter/>
            <a:headEnd type="none" w="med" len="med"/>
            <a:tailEnd type="none" w="med" len="med"/>
          </a:ln>
        </p:spPr>
      </p:cxnSp>
      <p:cxnSp>
        <p:nvCxnSpPr>
          <p:cNvPr id="158" name="Shape 158"/>
          <p:cNvCxnSpPr/>
          <p:nvPr/>
        </p:nvCxnSpPr>
        <p:spPr>
          <a:xfrm rot="10800000" flipH="1">
            <a:off x="3631442" y="4299247"/>
            <a:ext cx="1173132" cy="1651208"/>
          </a:xfrm>
          <a:prstGeom prst="straightConnector1">
            <a:avLst/>
          </a:prstGeom>
          <a:noFill/>
          <a:ln w="50800" cap="flat" cmpd="sng">
            <a:solidFill>
              <a:srgbClr val="FFFCE9"/>
            </a:solidFill>
            <a:prstDash val="solid"/>
            <a:miter/>
            <a:headEnd type="none" w="med" len="med"/>
            <a:tailEnd type="none" w="med" len="med"/>
          </a:ln>
        </p:spPr>
      </p:cxnSp>
      <p:cxnSp>
        <p:nvCxnSpPr>
          <p:cNvPr id="159" name="Shape 159"/>
          <p:cNvCxnSpPr/>
          <p:nvPr/>
        </p:nvCxnSpPr>
        <p:spPr>
          <a:xfrm rot="10800000">
            <a:off x="4809000" y="4180881"/>
            <a:ext cx="1196796" cy="1632721"/>
          </a:xfrm>
          <a:prstGeom prst="straightConnector1">
            <a:avLst/>
          </a:prstGeom>
          <a:noFill/>
          <a:ln w="50800" cap="flat" cmpd="sng">
            <a:solidFill>
              <a:srgbClr val="FFFCE9"/>
            </a:solidFill>
            <a:prstDash val="solid"/>
            <a:miter/>
            <a:headEnd type="none" w="med" len="med"/>
            <a:tailEnd type="none" w="med" len="med"/>
          </a:ln>
        </p:spPr>
      </p:cxnSp>
      <p:sp>
        <p:nvSpPr>
          <p:cNvPr id="162" name="Shape 162"/>
          <p:cNvSpPr/>
          <p:nvPr/>
        </p:nvSpPr>
        <p:spPr>
          <a:xfrm>
            <a:off x="330606" y="371705"/>
            <a:ext cx="7841794" cy="39299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rgbClr val="33372F"/>
              </a:buClr>
              <a:buSzPct val="25000"/>
              <a:buFont typeface="Arial"/>
              <a:buNone/>
            </a:pPr>
            <a:r>
              <a:rPr lang="ja-JP" altLang="en-US" sz="2400" b="1" i="0" u="none" strike="noStrike" cap="none" baseline="0" dirty="0" smtClean="0">
                <a:solidFill>
                  <a:srgbClr val="33372F"/>
                </a:solidFill>
                <a:latin typeface="Arial"/>
                <a:ea typeface="Arial"/>
                <a:cs typeface="Arial"/>
                <a:sym typeface="Arial"/>
                <a:rtl val="0"/>
              </a:rPr>
              <a:t>ストレスチェックの流れ</a:t>
            </a:r>
            <a:endParaRPr lang="ja" sz="2400" b="1" i="0" u="none" strike="noStrike" cap="none" baseline="0" dirty="0">
              <a:solidFill>
                <a:srgbClr val="33372F"/>
              </a:solidFill>
              <a:latin typeface="Arial"/>
              <a:ea typeface="Arial"/>
              <a:cs typeface="Arial"/>
              <a:sym typeface="Arial"/>
              <a:rtl val="0"/>
            </a:endParaRPr>
          </a:p>
        </p:txBody>
      </p:sp>
      <p:sp>
        <p:nvSpPr>
          <p:cNvPr id="163" name="Shape 163"/>
          <p:cNvSpPr/>
          <p:nvPr/>
        </p:nvSpPr>
        <p:spPr>
          <a:xfrm>
            <a:off x="366473" y="106632"/>
            <a:ext cx="1812600" cy="108300"/>
          </a:xfrm>
          <a:prstGeom prst="rect">
            <a:avLst/>
          </a:prstGeom>
          <a:noFill/>
          <a:ln>
            <a:noFill/>
          </a:ln>
        </p:spPr>
        <p:txBody>
          <a:bodyPr lIns="0" tIns="0" rIns="0" bIns="0" anchor="ctr" anchorCtr="0">
            <a:noAutofit/>
          </a:bodyPr>
          <a:lstStyle/>
          <a:p>
            <a:pPr lvl="0">
              <a:buClr>
                <a:srgbClr val="FFFFFF"/>
              </a:buClr>
              <a:buSzPct val="25000"/>
            </a:pPr>
            <a:r>
              <a:rPr lang="ja-JP" altLang="en-US" sz="600" b="1" dirty="0" smtClean="0">
                <a:solidFill>
                  <a:srgbClr val="FFFFFF"/>
                </a:solidFill>
              </a:rPr>
              <a:t>ストレスチェック制度を導入する前に・・・</a:t>
            </a:r>
            <a:endParaRPr lang="ja" altLang="ja-JP" sz="600" b="1" dirty="0">
              <a:solidFill>
                <a:srgbClr val="FFFFFF"/>
              </a:solidFill>
            </a:endParaRPr>
          </a:p>
        </p:txBody>
      </p:sp>
      <p:grpSp>
        <p:nvGrpSpPr>
          <p:cNvPr id="57" name="Shape 165"/>
          <p:cNvGrpSpPr/>
          <p:nvPr/>
        </p:nvGrpSpPr>
        <p:grpSpPr>
          <a:xfrm>
            <a:off x="827584" y="836712"/>
            <a:ext cx="7920880" cy="325000"/>
            <a:chOff x="-86" y="0"/>
            <a:chExt cx="3682999" cy="635001"/>
          </a:xfrm>
          <a:solidFill>
            <a:schemeClr val="accent6">
              <a:lumMod val="40000"/>
              <a:lumOff val="60000"/>
            </a:schemeClr>
          </a:solidFill>
        </p:grpSpPr>
        <p:sp>
          <p:nvSpPr>
            <p:cNvPr id="64" name="Shape 166"/>
            <p:cNvSpPr/>
            <p:nvPr/>
          </p:nvSpPr>
          <p:spPr>
            <a:xfrm>
              <a:off x="0" y="0"/>
              <a:ext cx="3682828" cy="635001"/>
            </a:xfrm>
            <a:prstGeom prst="rect">
              <a:avLst/>
            </a:prstGeom>
            <a:grpFill/>
            <a:ln>
              <a:noFill/>
            </a:ln>
          </p:spPr>
          <p:txBody>
            <a:bodyPr lIns="0" tIns="0" rIns="0" bIns="0" anchor="ctr" anchorCtr="0">
              <a:noAutofit/>
            </a:bodyPr>
            <a:lstStyle/>
            <a:p>
              <a:pPr marR="0" lvl="0" algn="l" rtl="0">
                <a:lnSpc>
                  <a:spcPct val="100000"/>
                </a:lnSpc>
                <a:spcBef>
                  <a:spcPts val="0"/>
                </a:spcBef>
                <a:spcAft>
                  <a:spcPts val="0"/>
                </a:spcAft>
                <a:buClr>
                  <a:srgbClr val="000000"/>
                </a:buClr>
              </a:pPr>
              <a:endParaRPr sz="2700" b="0" i="0" u="none" strike="noStrike" cap="none" baseline="0" dirty="0">
                <a:solidFill>
                  <a:srgbClr val="311F1A"/>
                </a:solidFill>
                <a:latin typeface="Arial"/>
                <a:ea typeface="Arial"/>
                <a:cs typeface="Arial"/>
                <a:sym typeface="Arial"/>
                <a:rtl val="0"/>
              </a:endParaRPr>
            </a:p>
          </p:txBody>
        </p:sp>
        <p:sp>
          <p:nvSpPr>
            <p:cNvPr id="65" name="Shape 167"/>
            <p:cNvSpPr/>
            <p:nvPr/>
          </p:nvSpPr>
          <p:spPr>
            <a:xfrm>
              <a:off x="-86" y="128932"/>
              <a:ext cx="3682999" cy="327885"/>
            </a:xfrm>
            <a:prstGeom prst="rect">
              <a:avLst/>
            </a:prstGeom>
            <a:grpFill/>
            <a:ln>
              <a:noFill/>
            </a:ln>
          </p:spPr>
          <p:txBody>
            <a:bodyPr lIns="0" tIns="0" rIns="0" bIns="0" anchor="ctr" anchorCtr="0">
              <a:noAutofit/>
            </a:bodyPr>
            <a:lstStyle/>
            <a:p>
              <a:pPr marR="0" lvl="0" algn="ctr" rtl="0">
                <a:lnSpc>
                  <a:spcPct val="100000"/>
                </a:lnSpc>
                <a:spcBef>
                  <a:spcPts val="0"/>
                </a:spcBef>
                <a:spcAft>
                  <a:spcPts val="0"/>
                </a:spcAft>
                <a:buClr>
                  <a:srgbClr val="FFFFFF"/>
                </a:buClr>
                <a:buSzPct val="25000"/>
              </a:pPr>
              <a:r>
                <a:rPr lang="ja-JP" altLang="en-US" sz="2000" b="0" i="0" u="none" strike="noStrike" cap="none" baseline="0" dirty="0" smtClean="0">
                  <a:solidFill>
                    <a:srgbClr val="FFFFFF"/>
                  </a:solidFill>
                  <a:latin typeface="Arial"/>
                  <a:ea typeface="Arial"/>
                  <a:cs typeface="Arial"/>
                  <a:sym typeface="Arial"/>
                  <a:rtl val="0"/>
                </a:rPr>
                <a:t>事業者による方針の表明とルール（規定）の作成</a:t>
              </a:r>
              <a:endParaRPr lang="ja" sz="2000" b="0" i="0" u="none" strike="noStrike" cap="none" baseline="0" dirty="0">
                <a:solidFill>
                  <a:srgbClr val="FFFFFF"/>
                </a:solidFill>
                <a:latin typeface="Arial"/>
                <a:ea typeface="Arial"/>
                <a:cs typeface="Arial"/>
                <a:sym typeface="Arial"/>
                <a:rtl val="0"/>
              </a:endParaRPr>
            </a:p>
          </p:txBody>
        </p:sp>
      </p:grpSp>
      <p:sp>
        <p:nvSpPr>
          <p:cNvPr id="68" name="Shape 167"/>
          <p:cNvSpPr/>
          <p:nvPr/>
        </p:nvSpPr>
        <p:spPr>
          <a:xfrm>
            <a:off x="827769" y="1340768"/>
            <a:ext cx="7920695" cy="305387"/>
          </a:xfrm>
          <a:prstGeom prst="rect">
            <a:avLst/>
          </a:prstGeom>
          <a:solidFill>
            <a:schemeClr val="accent6">
              <a:lumMod val="40000"/>
              <a:lumOff val="60000"/>
            </a:schemeClr>
          </a:solidFill>
          <a:ln>
            <a:noFill/>
          </a:ln>
        </p:spPr>
        <p:txBody>
          <a:bodyPr lIns="0" tIns="0" rIns="0" bIns="0" anchor="ctr" anchorCtr="0">
            <a:noAutofit/>
          </a:bodyPr>
          <a:lstStyle/>
          <a:p>
            <a:pPr marR="0" lvl="0" algn="ctr" rtl="0">
              <a:lnSpc>
                <a:spcPct val="100000"/>
              </a:lnSpc>
              <a:spcBef>
                <a:spcPts val="0"/>
              </a:spcBef>
              <a:spcAft>
                <a:spcPts val="0"/>
              </a:spcAft>
              <a:buClr>
                <a:srgbClr val="FFFFFF"/>
              </a:buClr>
              <a:buSzPct val="25000"/>
            </a:pPr>
            <a:r>
              <a:rPr lang="ja-JP" altLang="en-US" sz="2000" b="0" i="0" u="none" strike="noStrike" cap="none" baseline="0" dirty="0" smtClean="0">
                <a:solidFill>
                  <a:srgbClr val="FFFFFF"/>
                </a:solidFill>
                <a:latin typeface="Arial"/>
                <a:ea typeface="Arial"/>
                <a:cs typeface="Arial"/>
                <a:sym typeface="Arial"/>
                <a:rtl val="0"/>
              </a:rPr>
              <a:t>労働者にストレスチェックの説明</a:t>
            </a:r>
            <a:endParaRPr lang="ja" sz="2000" b="0" i="0" u="none" strike="noStrike" cap="none" baseline="0" dirty="0">
              <a:solidFill>
                <a:srgbClr val="FFFFFF"/>
              </a:solidFill>
              <a:latin typeface="Arial"/>
              <a:ea typeface="Arial"/>
              <a:cs typeface="Arial"/>
              <a:sym typeface="Arial"/>
              <a:rtl val="0"/>
            </a:endParaRPr>
          </a:p>
        </p:txBody>
      </p:sp>
      <p:sp>
        <p:nvSpPr>
          <p:cNvPr id="69" name="Shape 167"/>
          <p:cNvSpPr/>
          <p:nvPr/>
        </p:nvSpPr>
        <p:spPr>
          <a:xfrm>
            <a:off x="881962" y="1844824"/>
            <a:ext cx="6426342" cy="305387"/>
          </a:xfrm>
          <a:prstGeom prst="rect">
            <a:avLst/>
          </a:prstGeom>
          <a:solidFill>
            <a:schemeClr val="accent2">
              <a:lumMod val="75000"/>
            </a:schemeClr>
          </a:solidFill>
          <a:ln>
            <a:noFill/>
          </a:ln>
        </p:spPr>
        <p:txBody>
          <a:bodyPr lIns="0" tIns="0" rIns="0" bIns="0" anchor="ctr" anchorCtr="0">
            <a:noAutofit/>
          </a:bodyPr>
          <a:lstStyle/>
          <a:p>
            <a:pPr lvl="0" algn="ctr">
              <a:buClr>
                <a:srgbClr val="FFFFFF"/>
              </a:buClr>
              <a:buSzPct val="25000"/>
            </a:pPr>
            <a:r>
              <a:rPr lang="ja-JP" altLang="en-US" sz="2000" b="0" i="0" u="none" strike="noStrike" cap="none" baseline="0" dirty="0" smtClean="0">
                <a:solidFill>
                  <a:srgbClr val="FFFFFF"/>
                </a:solidFill>
                <a:latin typeface="Arial"/>
                <a:ea typeface="Arial"/>
                <a:cs typeface="Arial"/>
                <a:sym typeface="Arial"/>
                <a:rtl val="0"/>
              </a:rPr>
              <a:t>ストレスチェック</a:t>
            </a:r>
            <a:r>
              <a:rPr lang="ja-JP" altLang="en-US" sz="2000" dirty="0">
                <a:solidFill>
                  <a:srgbClr val="FFFFFF"/>
                </a:solidFill>
              </a:rPr>
              <a:t>を実施（</a:t>
            </a:r>
            <a:r>
              <a:rPr lang="ja-JP" altLang="en-US" sz="2000" dirty="0" smtClean="0">
                <a:solidFill>
                  <a:srgbClr val="FFFFFF"/>
                </a:solidFill>
              </a:rPr>
              <a:t>実施者）</a:t>
            </a:r>
            <a:endParaRPr lang="ja" sz="2000" b="0" i="0" u="none" strike="noStrike" cap="none" baseline="0" dirty="0">
              <a:solidFill>
                <a:srgbClr val="FFFFFF"/>
              </a:solidFill>
              <a:latin typeface="Arial"/>
              <a:ea typeface="Arial"/>
              <a:cs typeface="Arial"/>
              <a:sym typeface="Arial"/>
              <a:rtl val="0"/>
            </a:endParaRPr>
          </a:p>
        </p:txBody>
      </p:sp>
      <p:sp>
        <p:nvSpPr>
          <p:cNvPr id="70" name="Shape 167"/>
          <p:cNvSpPr/>
          <p:nvPr/>
        </p:nvSpPr>
        <p:spPr>
          <a:xfrm>
            <a:off x="827585" y="2420888"/>
            <a:ext cx="6336703" cy="305387"/>
          </a:xfrm>
          <a:prstGeom prst="rect">
            <a:avLst/>
          </a:prstGeom>
          <a:solidFill>
            <a:schemeClr val="accent2">
              <a:lumMod val="75000"/>
            </a:schemeClr>
          </a:solidFill>
          <a:ln>
            <a:noFill/>
          </a:ln>
        </p:spPr>
        <p:txBody>
          <a:bodyPr lIns="0" tIns="0" rIns="0" bIns="0" anchor="ctr" anchorCtr="0">
            <a:noAutofit/>
          </a:bodyPr>
          <a:lstStyle/>
          <a:p>
            <a:pPr marR="0" lvl="0" algn="ctr" rtl="0">
              <a:lnSpc>
                <a:spcPct val="100000"/>
              </a:lnSpc>
              <a:spcBef>
                <a:spcPts val="0"/>
              </a:spcBef>
              <a:spcAft>
                <a:spcPts val="0"/>
              </a:spcAft>
              <a:buClr>
                <a:srgbClr val="FFFFFF"/>
              </a:buClr>
              <a:buSzPct val="25000"/>
            </a:pPr>
            <a:r>
              <a:rPr lang="ja-JP" altLang="en-US" sz="2000" b="0" i="0" u="none" strike="noStrike" cap="none" baseline="0" dirty="0" smtClean="0">
                <a:solidFill>
                  <a:srgbClr val="FFFFFF"/>
                </a:solidFill>
                <a:latin typeface="Arial"/>
                <a:ea typeface="Arial"/>
                <a:cs typeface="Arial"/>
                <a:sym typeface="Arial"/>
                <a:rtl val="0"/>
              </a:rPr>
              <a:t>実施者がストレスチェックの結果を労働者に通知</a:t>
            </a:r>
            <a:endParaRPr lang="ja" sz="2000" b="0" i="0" u="none" strike="noStrike" cap="none" baseline="0" dirty="0">
              <a:solidFill>
                <a:srgbClr val="FFFFFF"/>
              </a:solidFill>
              <a:latin typeface="Arial"/>
              <a:ea typeface="Arial"/>
              <a:cs typeface="Arial"/>
              <a:sym typeface="Arial"/>
              <a:rtl val="0"/>
            </a:endParaRPr>
          </a:p>
        </p:txBody>
      </p:sp>
      <p:sp>
        <p:nvSpPr>
          <p:cNvPr id="71" name="Shape 167"/>
          <p:cNvSpPr/>
          <p:nvPr/>
        </p:nvSpPr>
        <p:spPr>
          <a:xfrm>
            <a:off x="1460071" y="2924944"/>
            <a:ext cx="2247833" cy="305387"/>
          </a:xfrm>
          <a:prstGeom prst="rect">
            <a:avLst/>
          </a:prstGeom>
          <a:solidFill>
            <a:srgbClr val="079AA7"/>
          </a:solidFill>
          <a:ln>
            <a:noFill/>
          </a:ln>
        </p:spPr>
        <p:txBody>
          <a:bodyPr lIns="0" tIns="0" rIns="0" bIns="0" anchor="ctr" anchorCtr="0">
            <a:noAutofit/>
          </a:bodyPr>
          <a:lstStyle/>
          <a:p>
            <a:pPr marR="0" lvl="0" algn="ctr" rtl="0">
              <a:lnSpc>
                <a:spcPct val="100000"/>
              </a:lnSpc>
              <a:spcBef>
                <a:spcPts val="0"/>
              </a:spcBef>
              <a:spcAft>
                <a:spcPts val="0"/>
              </a:spcAft>
              <a:buClr>
                <a:srgbClr val="FFFFFF"/>
              </a:buClr>
              <a:buSzPct val="25000"/>
            </a:pPr>
            <a:r>
              <a:rPr lang="ja-JP" altLang="en-US" sz="1050" b="0" i="0" u="none" strike="noStrike" cap="none" baseline="0" dirty="0" smtClean="0">
                <a:solidFill>
                  <a:srgbClr val="FFFFFF"/>
                </a:solidFill>
                <a:latin typeface="Arial"/>
                <a:ea typeface="Arial"/>
                <a:cs typeface="Arial"/>
                <a:sym typeface="Arial"/>
                <a:rtl val="0"/>
              </a:rPr>
              <a:t>労働者：自分自身で心身をケア</a:t>
            </a:r>
            <a:endParaRPr lang="ja" sz="1050" b="0" i="0" u="none" strike="noStrike" cap="none" baseline="0" dirty="0">
              <a:solidFill>
                <a:srgbClr val="FFFFFF"/>
              </a:solidFill>
              <a:latin typeface="Arial"/>
              <a:ea typeface="Arial"/>
              <a:cs typeface="Arial"/>
              <a:sym typeface="Arial"/>
              <a:rtl val="0"/>
            </a:endParaRPr>
          </a:p>
        </p:txBody>
      </p:sp>
      <p:cxnSp>
        <p:nvCxnSpPr>
          <p:cNvPr id="72" name="Shape 150"/>
          <p:cNvCxnSpPr/>
          <p:nvPr/>
        </p:nvCxnSpPr>
        <p:spPr>
          <a:xfrm>
            <a:off x="7499838" y="3680085"/>
            <a:ext cx="1031190" cy="468701"/>
          </a:xfrm>
          <a:prstGeom prst="straightConnector1">
            <a:avLst/>
          </a:prstGeom>
          <a:noFill/>
          <a:ln w="50800" cap="flat" cmpd="sng">
            <a:solidFill>
              <a:srgbClr val="FFFCE9"/>
            </a:solidFill>
            <a:prstDash val="solid"/>
            <a:miter/>
            <a:headEnd type="none" w="med" len="med"/>
            <a:tailEnd type="none" w="med" len="med"/>
          </a:ln>
        </p:spPr>
      </p:cxnSp>
      <p:sp>
        <p:nvSpPr>
          <p:cNvPr id="73" name="Shape 167"/>
          <p:cNvSpPr/>
          <p:nvPr/>
        </p:nvSpPr>
        <p:spPr>
          <a:xfrm>
            <a:off x="3910797" y="2924944"/>
            <a:ext cx="2571129" cy="305387"/>
          </a:xfrm>
          <a:prstGeom prst="rect">
            <a:avLst/>
          </a:prstGeom>
          <a:solidFill>
            <a:srgbClr val="079AA7"/>
          </a:solidFill>
          <a:ln>
            <a:noFill/>
          </a:ln>
        </p:spPr>
        <p:txBody>
          <a:bodyPr lIns="0" tIns="0" rIns="0" bIns="0" anchor="ctr" anchorCtr="0">
            <a:noAutofit/>
          </a:bodyPr>
          <a:lstStyle/>
          <a:p>
            <a:pPr marR="0" lvl="0" algn="ctr" rtl="0">
              <a:lnSpc>
                <a:spcPct val="100000"/>
              </a:lnSpc>
              <a:spcBef>
                <a:spcPts val="0"/>
              </a:spcBef>
              <a:spcAft>
                <a:spcPts val="0"/>
              </a:spcAft>
              <a:buClr>
                <a:srgbClr val="FFFFFF"/>
              </a:buClr>
              <a:buSzPct val="25000"/>
            </a:pPr>
            <a:r>
              <a:rPr lang="ja-JP" altLang="en-US" sz="1050" b="0" i="0" u="none" strike="noStrike" cap="none" baseline="0" dirty="0" smtClean="0">
                <a:solidFill>
                  <a:srgbClr val="FFFFFF"/>
                </a:solidFill>
                <a:sym typeface="Arial"/>
                <a:rtl val="0"/>
              </a:rPr>
              <a:t>実施者：事業者への</a:t>
            </a:r>
            <a:r>
              <a:rPr lang="ja-JP" altLang="en-US" sz="1050" dirty="0">
                <a:solidFill>
                  <a:srgbClr val="FFFFFF"/>
                </a:solidFill>
              </a:rPr>
              <a:t>結果</a:t>
            </a:r>
            <a:r>
              <a:rPr lang="ja-JP" altLang="en-US" sz="1050" dirty="0" smtClean="0">
                <a:solidFill>
                  <a:srgbClr val="FFFFFF"/>
                </a:solidFill>
              </a:rPr>
              <a:t>通知同意の確認</a:t>
            </a:r>
            <a:endParaRPr lang="ja" sz="1050" b="0" i="0" u="none" strike="noStrike" cap="none" baseline="0" dirty="0">
              <a:solidFill>
                <a:srgbClr val="FFFFFF"/>
              </a:solidFill>
              <a:sym typeface="Arial"/>
              <a:rtl val="0"/>
            </a:endParaRPr>
          </a:p>
        </p:txBody>
      </p:sp>
      <p:sp>
        <p:nvSpPr>
          <p:cNvPr id="74" name="Shape 167"/>
          <p:cNvSpPr/>
          <p:nvPr/>
        </p:nvSpPr>
        <p:spPr>
          <a:xfrm>
            <a:off x="6637394" y="3061820"/>
            <a:ext cx="1967054" cy="618559"/>
          </a:xfrm>
          <a:prstGeom prst="rect">
            <a:avLst/>
          </a:prstGeom>
          <a:solidFill>
            <a:schemeClr val="accent1"/>
          </a:solidFill>
          <a:ln>
            <a:noFill/>
          </a:ln>
        </p:spPr>
        <p:txBody>
          <a:bodyPr lIns="0" tIns="0" rIns="0" bIns="0" anchor="ctr" anchorCtr="0">
            <a:noAutofit/>
          </a:bodyPr>
          <a:lstStyle/>
          <a:p>
            <a:pPr marR="0" lvl="0" algn="ctr" rtl="0">
              <a:lnSpc>
                <a:spcPct val="100000"/>
              </a:lnSpc>
              <a:spcBef>
                <a:spcPts val="0"/>
              </a:spcBef>
              <a:spcAft>
                <a:spcPts val="0"/>
              </a:spcAft>
              <a:buClr>
                <a:srgbClr val="FFFFFF"/>
              </a:buClr>
              <a:buSzPct val="25000"/>
            </a:pPr>
            <a:r>
              <a:rPr lang="ja-JP" altLang="en-US" sz="1050" b="0" i="0" u="none" strike="noStrike" cap="none" baseline="0" dirty="0" smtClean="0">
                <a:solidFill>
                  <a:srgbClr val="FFFFFF"/>
                </a:solidFill>
                <a:sym typeface="Arial"/>
                <a:rtl val="0"/>
              </a:rPr>
              <a:t>実施者</a:t>
            </a:r>
            <a:r>
              <a:rPr lang="en-US" altLang="ja-JP" sz="1050" b="0" i="0" u="none" strike="noStrike" cap="none" baseline="0" dirty="0" smtClean="0">
                <a:solidFill>
                  <a:srgbClr val="FFFFFF"/>
                </a:solidFill>
                <a:sym typeface="Arial"/>
                <a:rtl val="0"/>
              </a:rPr>
              <a:t/>
            </a:r>
            <a:br>
              <a:rPr lang="en-US" altLang="ja-JP" sz="1050" b="0" i="0" u="none" strike="noStrike" cap="none" baseline="0" dirty="0" smtClean="0">
                <a:solidFill>
                  <a:srgbClr val="FFFFFF"/>
                </a:solidFill>
                <a:sym typeface="Arial"/>
                <a:rtl val="0"/>
              </a:rPr>
            </a:br>
            <a:r>
              <a:rPr lang="ja-JP" altLang="en-US" sz="1050" b="0" i="0" u="none" strike="noStrike" cap="none" baseline="0" dirty="0" smtClean="0">
                <a:solidFill>
                  <a:srgbClr val="FFFFFF"/>
                </a:solidFill>
                <a:sym typeface="Arial"/>
                <a:rtl val="0"/>
              </a:rPr>
              <a:t>結果を職場ごとに集団的分析</a:t>
            </a:r>
            <a:endParaRPr lang="ja" sz="1050" b="0" i="0" u="none" strike="noStrike" cap="none" baseline="0" dirty="0">
              <a:solidFill>
                <a:srgbClr val="FFFFFF"/>
              </a:solidFill>
              <a:sym typeface="Arial"/>
              <a:rtl val="0"/>
            </a:endParaRPr>
          </a:p>
        </p:txBody>
      </p:sp>
      <p:sp>
        <p:nvSpPr>
          <p:cNvPr id="75" name="Shape 167"/>
          <p:cNvSpPr/>
          <p:nvPr/>
        </p:nvSpPr>
        <p:spPr>
          <a:xfrm>
            <a:off x="6672707" y="3899408"/>
            <a:ext cx="1967054" cy="618559"/>
          </a:xfrm>
          <a:prstGeom prst="rect">
            <a:avLst/>
          </a:prstGeom>
          <a:solidFill>
            <a:schemeClr val="accent1"/>
          </a:solidFill>
          <a:ln>
            <a:noFill/>
          </a:ln>
        </p:spPr>
        <p:txBody>
          <a:bodyPr lIns="0" tIns="0" rIns="0" bIns="0" anchor="ctr" anchorCtr="0">
            <a:noAutofit/>
          </a:bodyPr>
          <a:lstStyle/>
          <a:p>
            <a:pPr marR="0" lvl="0" algn="ctr" rtl="0">
              <a:lnSpc>
                <a:spcPct val="100000"/>
              </a:lnSpc>
              <a:spcBef>
                <a:spcPts val="0"/>
              </a:spcBef>
              <a:spcAft>
                <a:spcPts val="0"/>
              </a:spcAft>
              <a:buClr>
                <a:srgbClr val="FFFFFF"/>
              </a:buClr>
              <a:buSzPct val="25000"/>
            </a:pPr>
            <a:r>
              <a:rPr lang="ja-JP" altLang="en-US" sz="1050" b="0" i="0" u="none" strike="noStrike" cap="none" baseline="0" dirty="0" smtClean="0">
                <a:solidFill>
                  <a:srgbClr val="FFFFFF"/>
                </a:solidFill>
                <a:sym typeface="Arial"/>
                <a:rtl val="0"/>
              </a:rPr>
              <a:t>実施者</a:t>
            </a:r>
            <a:r>
              <a:rPr lang="en-US" altLang="ja-JP" sz="1050" b="0" i="0" u="none" strike="noStrike" cap="none" baseline="0" dirty="0" smtClean="0">
                <a:solidFill>
                  <a:srgbClr val="FFFFFF"/>
                </a:solidFill>
                <a:sym typeface="Arial"/>
                <a:rtl val="0"/>
              </a:rPr>
              <a:t/>
            </a:r>
            <a:br>
              <a:rPr lang="en-US" altLang="ja-JP" sz="1050" b="0" i="0" u="none" strike="noStrike" cap="none" baseline="0" dirty="0" smtClean="0">
                <a:solidFill>
                  <a:srgbClr val="FFFFFF"/>
                </a:solidFill>
                <a:sym typeface="Arial"/>
                <a:rtl val="0"/>
              </a:rPr>
            </a:br>
            <a:r>
              <a:rPr lang="ja-JP" altLang="en-US" sz="1050" b="0" i="0" u="none" strike="noStrike" cap="none" baseline="0" dirty="0" smtClean="0">
                <a:solidFill>
                  <a:srgbClr val="FFFFFF"/>
                </a:solidFill>
                <a:sym typeface="Arial"/>
                <a:rtl val="0"/>
              </a:rPr>
              <a:t>集団的分析結果を事業者に提供</a:t>
            </a:r>
            <a:endParaRPr lang="ja" sz="1050" b="0" i="0" u="none" strike="noStrike" cap="none" baseline="0" dirty="0">
              <a:solidFill>
                <a:srgbClr val="FFFFFF"/>
              </a:solidFill>
              <a:sym typeface="Arial"/>
              <a:rtl val="0"/>
            </a:endParaRPr>
          </a:p>
        </p:txBody>
      </p:sp>
      <p:sp>
        <p:nvSpPr>
          <p:cNvPr id="76" name="Shape 167"/>
          <p:cNvSpPr/>
          <p:nvPr/>
        </p:nvSpPr>
        <p:spPr>
          <a:xfrm>
            <a:off x="6709402" y="4754657"/>
            <a:ext cx="1967054" cy="618559"/>
          </a:xfrm>
          <a:prstGeom prst="rect">
            <a:avLst/>
          </a:prstGeom>
          <a:solidFill>
            <a:schemeClr val="accent1"/>
          </a:solidFill>
          <a:ln>
            <a:noFill/>
          </a:ln>
        </p:spPr>
        <p:txBody>
          <a:bodyPr lIns="0" tIns="0" rIns="0" bIns="0" anchor="ctr" anchorCtr="0">
            <a:noAutofit/>
          </a:bodyPr>
          <a:lstStyle/>
          <a:p>
            <a:pPr marR="0" lvl="0" algn="ctr" rtl="0">
              <a:lnSpc>
                <a:spcPct val="100000"/>
              </a:lnSpc>
              <a:spcBef>
                <a:spcPts val="0"/>
              </a:spcBef>
              <a:spcAft>
                <a:spcPts val="0"/>
              </a:spcAft>
              <a:buClr>
                <a:srgbClr val="FFFFFF"/>
              </a:buClr>
              <a:buSzPct val="25000"/>
            </a:pPr>
            <a:r>
              <a:rPr lang="ja-JP" altLang="en-US" sz="1050" b="0" i="0" u="none" strike="noStrike" cap="none" baseline="0" dirty="0" smtClean="0">
                <a:solidFill>
                  <a:srgbClr val="FFFFFF"/>
                </a:solidFill>
                <a:sym typeface="Arial"/>
                <a:rtl val="0"/>
              </a:rPr>
              <a:t>実施者</a:t>
            </a:r>
            <a:r>
              <a:rPr lang="en-US" altLang="ja-JP" sz="1050" b="0" i="0" u="none" strike="noStrike" cap="none" baseline="0" dirty="0" smtClean="0">
                <a:solidFill>
                  <a:srgbClr val="FFFFFF"/>
                </a:solidFill>
                <a:sym typeface="Arial"/>
                <a:rtl val="0"/>
              </a:rPr>
              <a:t/>
            </a:r>
            <a:br>
              <a:rPr lang="en-US" altLang="ja-JP" sz="1050" b="0" i="0" u="none" strike="noStrike" cap="none" baseline="0" dirty="0" smtClean="0">
                <a:solidFill>
                  <a:srgbClr val="FFFFFF"/>
                </a:solidFill>
                <a:sym typeface="Arial"/>
                <a:rtl val="0"/>
              </a:rPr>
            </a:br>
            <a:r>
              <a:rPr lang="ja-JP" altLang="en-US" sz="1050" b="0" i="0" u="none" strike="noStrike" cap="none" baseline="0" dirty="0" smtClean="0">
                <a:solidFill>
                  <a:srgbClr val="FFFFFF"/>
                </a:solidFill>
                <a:sym typeface="Arial"/>
                <a:rtl val="0"/>
              </a:rPr>
              <a:t>職場環境の改善のために活用</a:t>
            </a:r>
            <a:endParaRPr lang="ja" sz="1050" b="0" i="0" u="none" strike="noStrike" cap="none" baseline="0" dirty="0">
              <a:solidFill>
                <a:srgbClr val="FFFFFF"/>
              </a:solidFill>
              <a:sym typeface="Arial"/>
              <a:rtl val="0"/>
            </a:endParaRPr>
          </a:p>
        </p:txBody>
      </p:sp>
      <p:sp>
        <p:nvSpPr>
          <p:cNvPr id="77" name="Shape 167"/>
          <p:cNvSpPr/>
          <p:nvPr/>
        </p:nvSpPr>
        <p:spPr>
          <a:xfrm>
            <a:off x="4139952" y="3645024"/>
            <a:ext cx="2282972" cy="305387"/>
          </a:xfrm>
          <a:prstGeom prst="rect">
            <a:avLst/>
          </a:prstGeom>
          <a:solidFill>
            <a:srgbClr val="079AA7"/>
          </a:solidFill>
          <a:ln>
            <a:noFill/>
          </a:ln>
        </p:spPr>
        <p:txBody>
          <a:bodyPr lIns="0" tIns="0" rIns="0" bIns="0" anchor="ctr" anchorCtr="0">
            <a:noAutofit/>
          </a:bodyPr>
          <a:lstStyle/>
          <a:p>
            <a:pPr marR="0" lvl="0" algn="ctr" rtl="0">
              <a:lnSpc>
                <a:spcPct val="100000"/>
              </a:lnSpc>
              <a:spcBef>
                <a:spcPts val="0"/>
              </a:spcBef>
              <a:spcAft>
                <a:spcPts val="0"/>
              </a:spcAft>
              <a:buClr>
                <a:srgbClr val="FFFFFF"/>
              </a:buClr>
              <a:buSzPct val="25000"/>
            </a:pPr>
            <a:r>
              <a:rPr lang="ja-JP" altLang="en-US" sz="1200" b="0" i="0" u="none" strike="noStrike" cap="none" baseline="0" dirty="0" smtClean="0">
                <a:solidFill>
                  <a:srgbClr val="FFFFFF"/>
                </a:solidFill>
                <a:sym typeface="Arial"/>
                <a:rtl val="0"/>
              </a:rPr>
              <a:t>実施者：事業者への</a:t>
            </a:r>
            <a:r>
              <a:rPr lang="ja-JP" altLang="en-US" sz="1200" dirty="0">
                <a:solidFill>
                  <a:srgbClr val="FFFFFF"/>
                </a:solidFill>
              </a:rPr>
              <a:t>結果</a:t>
            </a:r>
            <a:r>
              <a:rPr lang="ja-JP" altLang="en-US" sz="1200" dirty="0" smtClean="0">
                <a:solidFill>
                  <a:srgbClr val="FFFFFF"/>
                </a:solidFill>
              </a:rPr>
              <a:t>通知</a:t>
            </a:r>
            <a:endParaRPr lang="ja" sz="1200" b="0" i="0" u="none" strike="noStrike" cap="none" baseline="0" dirty="0">
              <a:solidFill>
                <a:srgbClr val="FFFFFF"/>
              </a:solidFill>
              <a:sym typeface="Arial"/>
              <a:rtl val="0"/>
            </a:endParaRPr>
          </a:p>
        </p:txBody>
      </p:sp>
      <p:sp>
        <p:nvSpPr>
          <p:cNvPr id="78" name="Shape 167"/>
          <p:cNvSpPr/>
          <p:nvPr/>
        </p:nvSpPr>
        <p:spPr>
          <a:xfrm>
            <a:off x="857559" y="3284984"/>
            <a:ext cx="2634321" cy="305387"/>
          </a:xfrm>
          <a:prstGeom prst="rect">
            <a:avLst/>
          </a:prstGeom>
          <a:solidFill>
            <a:schemeClr val="accent3">
              <a:lumMod val="75000"/>
            </a:schemeClr>
          </a:solidFill>
          <a:ln>
            <a:noFill/>
          </a:ln>
        </p:spPr>
        <p:txBody>
          <a:bodyPr lIns="0" tIns="0" rIns="0" bIns="0" anchor="ctr" anchorCtr="0">
            <a:noAutofit/>
          </a:bodyPr>
          <a:lstStyle/>
          <a:p>
            <a:pPr marR="0" lvl="0" algn="ctr" rtl="0">
              <a:lnSpc>
                <a:spcPct val="100000"/>
              </a:lnSpc>
              <a:spcBef>
                <a:spcPts val="0"/>
              </a:spcBef>
              <a:spcAft>
                <a:spcPts val="0"/>
              </a:spcAft>
              <a:buClr>
                <a:srgbClr val="FFFFFF"/>
              </a:buClr>
              <a:buSzPct val="25000"/>
            </a:pPr>
            <a:r>
              <a:rPr lang="ja-JP" altLang="en-US" sz="1200" b="0" i="0" u="none" strike="noStrike" cap="none" baseline="0" dirty="0" smtClean="0">
                <a:solidFill>
                  <a:srgbClr val="FFFFFF"/>
                </a:solidFill>
                <a:latin typeface="Arial"/>
                <a:ea typeface="Arial"/>
                <a:cs typeface="Arial"/>
                <a:sym typeface="Arial"/>
                <a:rtl val="0"/>
              </a:rPr>
              <a:t>実施者：面接指導のご案内</a:t>
            </a:r>
            <a:endParaRPr lang="ja" sz="1200" b="0" i="0" u="none" strike="noStrike" cap="none" baseline="0" dirty="0">
              <a:solidFill>
                <a:srgbClr val="FFFFFF"/>
              </a:solidFill>
              <a:latin typeface="Arial"/>
              <a:ea typeface="Arial"/>
              <a:cs typeface="Arial"/>
              <a:sym typeface="Arial"/>
              <a:rtl val="0"/>
            </a:endParaRPr>
          </a:p>
        </p:txBody>
      </p:sp>
      <p:sp>
        <p:nvSpPr>
          <p:cNvPr id="79" name="Shape 167"/>
          <p:cNvSpPr/>
          <p:nvPr/>
        </p:nvSpPr>
        <p:spPr>
          <a:xfrm>
            <a:off x="857559" y="3789040"/>
            <a:ext cx="2634321" cy="305387"/>
          </a:xfrm>
          <a:prstGeom prst="rect">
            <a:avLst/>
          </a:prstGeom>
          <a:solidFill>
            <a:schemeClr val="accent3">
              <a:lumMod val="75000"/>
            </a:schemeClr>
          </a:solidFill>
          <a:ln>
            <a:noFill/>
          </a:ln>
        </p:spPr>
        <p:txBody>
          <a:bodyPr lIns="0" tIns="0" rIns="0" bIns="0" anchor="ctr" anchorCtr="0">
            <a:noAutofit/>
          </a:bodyPr>
          <a:lstStyle/>
          <a:p>
            <a:pPr marR="0" lvl="0" algn="ctr" rtl="0">
              <a:lnSpc>
                <a:spcPct val="100000"/>
              </a:lnSpc>
              <a:spcBef>
                <a:spcPts val="0"/>
              </a:spcBef>
              <a:spcAft>
                <a:spcPts val="0"/>
              </a:spcAft>
              <a:buClr>
                <a:srgbClr val="FFFFFF"/>
              </a:buClr>
              <a:buSzPct val="25000"/>
            </a:pPr>
            <a:r>
              <a:rPr lang="ja-JP" altLang="en-US" sz="1200" b="0" i="0" u="none" strike="noStrike" cap="none" baseline="0" dirty="0" smtClean="0">
                <a:solidFill>
                  <a:srgbClr val="FFFFFF"/>
                </a:solidFill>
                <a:latin typeface="Arial"/>
                <a:ea typeface="Arial"/>
                <a:cs typeface="Arial"/>
                <a:sym typeface="Arial"/>
                <a:rtl val="0"/>
              </a:rPr>
              <a:t>労働者：会社へ面接指導の申出</a:t>
            </a:r>
            <a:endParaRPr lang="ja" sz="1200" b="0" i="0" u="none" strike="noStrike" cap="none" baseline="0" dirty="0">
              <a:solidFill>
                <a:srgbClr val="FFFFFF"/>
              </a:solidFill>
              <a:latin typeface="Arial"/>
              <a:ea typeface="Arial"/>
              <a:cs typeface="Arial"/>
              <a:sym typeface="Arial"/>
              <a:rtl val="0"/>
            </a:endParaRPr>
          </a:p>
        </p:txBody>
      </p:sp>
      <p:sp>
        <p:nvSpPr>
          <p:cNvPr id="80" name="Shape 167"/>
          <p:cNvSpPr/>
          <p:nvPr/>
        </p:nvSpPr>
        <p:spPr>
          <a:xfrm>
            <a:off x="899592" y="4293096"/>
            <a:ext cx="2634321" cy="305387"/>
          </a:xfrm>
          <a:prstGeom prst="rect">
            <a:avLst/>
          </a:prstGeom>
          <a:solidFill>
            <a:schemeClr val="accent3">
              <a:lumMod val="75000"/>
            </a:schemeClr>
          </a:solidFill>
          <a:ln>
            <a:noFill/>
          </a:ln>
        </p:spPr>
        <p:txBody>
          <a:bodyPr lIns="0" tIns="0" rIns="0" bIns="0" anchor="ctr" anchorCtr="0">
            <a:noAutofit/>
          </a:bodyPr>
          <a:lstStyle/>
          <a:p>
            <a:pPr marR="0" lvl="0" algn="ctr" rtl="0">
              <a:lnSpc>
                <a:spcPct val="100000"/>
              </a:lnSpc>
              <a:spcBef>
                <a:spcPts val="0"/>
              </a:spcBef>
              <a:spcAft>
                <a:spcPts val="0"/>
              </a:spcAft>
              <a:buClr>
                <a:srgbClr val="FFFFFF"/>
              </a:buClr>
              <a:buSzPct val="25000"/>
            </a:pPr>
            <a:r>
              <a:rPr lang="ja-JP" altLang="en-US" sz="1200" b="0" i="0" u="none" strike="noStrike" cap="none" baseline="0" dirty="0" smtClean="0">
                <a:solidFill>
                  <a:srgbClr val="FFFFFF"/>
                </a:solidFill>
                <a:latin typeface="Arial"/>
                <a:ea typeface="Arial"/>
                <a:cs typeface="Arial"/>
                <a:sym typeface="Arial"/>
                <a:rtl val="0"/>
              </a:rPr>
              <a:t>会社：医師へ面接指導の依頼</a:t>
            </a:r>
            <a:endParaRPr lang="ja" sz="1200" b="0" i="0" u="none" strike="noStrike" cap="none" baseline="0" dirty="0">
              <a:solidFill>
                <a:srgbClr val="FFFFFF"/>
              </a:solidFill>
              <a:latin typeface="Arial"/>
              <a:ea typeface="Arial"/>
              <a:cs typeface="Arial"/>
              <a:sym typeface="Arial"/>
              <a:rtl val="0"/>
            </a:endParaRPr>
          </a:p>
        </p:txBody>
      </p:sp>
      <p:cxnSp>
        <p:nvCxnSpPr>
          <p:cNvPr id="81" name="Shape 147"/>
          <p:cNvCxnSpPr/>
          <p:nvPr/>
        </p:nvCxnSpPr>
        <p:spPr>
          <a:xfrm rot="10800000" flipH="1">
            <a:off x="1985192" y="4950231"/>
            <a:ext cx="2673242" cy="422984"/>
          </a:xfrm>
          <a:prstGeom prst="straightConnector1">
            <a:avLst/>
          </a:prstGeom>
          <a:noFill/>
          <a:ln w="50800" cap="flat" cmpd="sng">
            <a:solidFill>
              <a:srgbClr val="FFFCE9"/>
            </a:solidFill>
            <a:prstDash val="solid"/>
            <a:miter/>
            <a:headEnd type="none" w="med" len="med"/>
            <a:tailEnd type="none" w="med" len="med"/>
          </a:ln>
        </p:spPr>
      </p:cxnSp>
      <p:sp>
        <p:nvSpPr>
          <p:cNvPr id="82" name="Shape 167"/>
          <p:cNvSpPr/>
          <p:nvPr/>
        </p:nvSpPr>
        <p:spPr>
          <a:xfrm>
            <a:off x="899592" y="4779797"/>
            <a:ext cx="2634321" cy="305387"/>
          </a:xfrm>
          <a:prstGeom prst="rect">
            <a:avLst/>
          </a:prstGeom>
          <a:solidFill>
            <a:schemeClr val="accent3">
              <a:lumMod val="75000"/>
            </a:schemeClr>
          </a:solidFill>
          <a:ln>
            <a:noFill/>
          </a:ln>
        </p:spPr>
        <p:txBody>
          <a:bodyPr lIns="0" tIns="0" rIns="0" bIns="0" anchor="ctr" anchorCtr="0">
            <a:noAutofit/>
          </a:bodyPr>
          <a:lstStyle/>
          <a:p>
            <a:pPr marR="0" lvl="0" algn="ctr" rtl="0">
              <a:lnSpc>
                <a:spcPct val="100000"/>
              </a:lnSpc>
              <a:spcBef>
                <a:spcPts val="0"/>
              </a:spcBef>
              <a:spcAft>
                <a:spcPts val="0"/>
              </a:spcAft>
              <a:buClr>
                <a:srgbClr val="FFFFFF"/>
              </a:buClr>
              <a:buSzPct val="25000"/>
            </a:pPr>
            <a:r>
              <a:rPr lang="ja-JP" altLang="en-US" sz="1200" b="0" i="0" u="none" strike="noStrike" cap="none" baseline="0" dirty="0" smtClean="0">
                <a:solidFill>
                  <a:srgbClr val="FFFFFF"/>
                </a:solidFill>
                <a:latin typeface="Arial"/>
                <a:ea typeface="Arial"/>
                <a:cs typeface="Arial"/>
                <a:sym typeface="Arial"/>
                <a:rtl val="0"/>
              </a:rPr>
              <a:t>医師による面接指導の実施</a:t>
            </a:r>
            <a:endParaRPr lang="ja" sz="1200" b="0" i="0" u="none" strike="noStrike" cap="none" baseline="0" dirty="0">
              <a:solidFill>
                <a:srgbClr val="FFFFFF"/>
              </a:solidFill>
              <a:latin typeface="Arial"/>
              <a:ea typeface="Arial"/>
              <a:cs typeface="Arial"/>
              <a:sym typeface="Arial"/>
              <a:rtl val="0"/>
            </a:endParaRPr>
          </a:p>
        </p:txBody>
      </p:sp>
      <p:sp>
        <p:nvSpPr>
          <p:cNvPr id="83" name="Shape 167"/>
          <p:cNvSpPr/>
          <p:nvPr/>
        </p:nvSpPr>
        <p:spPr>
          <a:xfrm>
            <a:off x="929567" y="5229200"/>
            <a:ext cx="2634321" cy="305387"/>
          </a:xfrm>
          <a:prstGeom prst="rect">
            <a:avLst/>
          </a:prstGeom>
          <a:solidFill>
            <a:schemeClr val="accent3">
              <a:lumMod val="75000"/>
            </a:schemeClr>
          </a:solidFill>
          <a:ln>
            <a:noFill/>
          </a:ln>
        </p:spPr>
        <p:txBody>
          <a:bodyPr lIns="0" tIns="0" rIns="0" bIns="0" anchor="ctr" anchorCtr="0">
            <a:noAutofit/>
          </a:bodyPr>
          <a:lstStyle/>
          <a:p>
            <a:pPr marR="0" lvl="0" algn="ctr" rtl="0">
              <a:lnSpc>
                <a:spcPct val="100000"/>
              </a:lnSpc>
              <a:spcBef>
                <a:spcPts val="0"/>
              </a:spcBef>
              <a:spcAft>
                <a:spcPts val="0"/>
              </a:spcAft>
              <a:buClr>
                <a:srgbClr val="FFFFFF"/>
              </a:buClr>
              <a:buSzPct val="25000"/>
            </a:pPr>
            <a:r>
              <a:rPr lang="ja-JP" altLang="en-US" sz="1200" b="0" i="0" u="none" strike="noStrike" cap="none" baseline="0" dirty="0" smtClean="0">
                <a:solidFill>
                  <a:srgbClr val="FFFFFF"/>
                </a:solidFill>
                <a:latin typeface="Arial"/>
                <a:ea typeface="Arial"/>
                <a:cs typeface="Arial"/>
                <a:sym typeface="Arial"/>
                <a:rtl val="0"/>
              </a:rPr>
              <a:t>医師から意見徴収</a:t>
            </a:r>
            <a:endParaRPr lang="ja" sz="1200" b="0" i="0" u="none" strike="noStrike" cap="none" baseline="0" dirty="0">
              <a:solidFill>
                <a:srgbClr val="FFFFFF"/>
              </a:solidFill>
              <a:latin typeface="Arial"/>
              <a:ea typeface="Arial"/>
              <a:cs typeface="Arial"/>
              <a:sym typeface="Arial"/>
              <a:rtl val="0"/>
            </a:endParaRPr>
          </a:p>
        </p:txBody>
      </p:sp>
      <p:sp>
        <p:nvSpPr>
          <p:cNvPr id="84" name="Shape 167"/>
          <p:cNvSpPr/>
          <p:nvPr/>
        </p:nvSpPr>
        <p:spPr>
          <a:xfrm>
            <a:off x="929567" y="5661248"/>
            <a:ext cx="2634321" cy="305387"/>
          </a:xfrm>
          <a:prstGeom prst="rect">
            <a:avLst/>
          </a:prstGeom>
          <a:solidFill>
            <a:schemeClr val="accent3">
              <a:lumMod val="75000"/>
            </a:schemeClr>
          </a:solidFill>
          <a:ln>
            <a:noFill/>
          </a:ln>
        </p:spPr>
        <p:txBody>
          <a:bodyPr lIns="0" tIns="0" rIns="0" bIns="0" anchor="ctr" anchorCtr="0">
            <a:noAutofit/>
          </a:bodyPr>
          <a:lstStyle/>
          <a:p>
            <a:pPr marR="0" lvl="0" algn="ctr" rtl="0">
              <a:lnSpc>
                <a:spcPct val="100000"/>
              </a:lnSpc>
              <a:spcBef>
                <a:spcPts val="0"/>
              </a:spcBef>
              <a:spcAft>
                <a:spcPts val="0"/>
              </a:spcAft>
              <a:buClr>
                <a:srgbClr val="FFFFFF"/>
              </a:buClr>
              <a:buSzPct val="25000"/>
            </a:pPr>
            <a:r>
              <a:rPr lang="ja-JP" altLang="en-US" sz="1200" b="0" i="0" u="none" strike="noStrike" cap="none" baseline="0" dirty="0" smtClean="0">
                <a:solidFill>
                  <a:srgbClr val="FFFFFF"/>
                </a:solidFill>
                <a:latin typeface="Arial"/>
                <a:ea typeface="Arial"/>
                <a:cs typeface="Arial"/>
                <a:sym typeface="Arial"/>
                <a:rtl val="0"/>
              </a:rPr>
              <a:t>必要に応じ就業上の措置の実施</a:t>
            </a:r>
            <a:endParaRPr lang="ja" sz="1200" b="0" i="0" u="none" strike="noStrike" cap="none" baseline="0" dirty="0">
              <a:solidFill>
                <a:srgbClr val="FFFFFF"/>
              </a:solidFill>
              <a:latin typeface="Arial"/>
              <a:ea typeface="Arial"/>
              <a:cs typeface="Arial"/>
              <a:sym typeface="Arial"/>
              <a:rtl val="0"/>
            </a:endParaRPr>
          </a:p>
        </p:txBody>
      </p:sp>
      <p:sp>
        <p:nvSpPr>
          <p:cNvPr id="2" name="下矢印 1"/>
          <p:cNvSpPr/>
          <p:nvPr/>
        </p:nvSpPr>
        <p:spPr>
          <a:xfrm>
            <a:off x="971600" y="980728"/>
            <a:ext cx="216024" cy="331749"/>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5" name="下矢印 84"/>
          <p:cNvSpPr/>
          <p:nvPr/>
        </p:nvSpPr>
        <p:spPr>
          <a:xfrm>
            <a:off x="971600" y="1513075"/>
            <a:ext cx="216024" cy="331749"/>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下矢印 85"/>
          <p:cNvSpPr/>
          <p:nvPr/>
        </p:nvSpPr>
        <p:spPr>
          <a:xfrm>
            <a:off x="971600" y="2060848"/>
            <a:ext cx="216024" cy="331749"/>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9" name="直線コネクタ 18"/>
          <p:cNvCxnSpPr/>
          <p:nvPr/>
        </p:nvCxnSpPr>
        <p:spPr>
          <a:xfrm>
            <a:off x="1043608" y="2276872"/>
            <a:ext cx="6624736" cy="7713"/>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線矢印コネクタ 22"/>
          <p:cNvCxnSpPr/>
          <p:nvPr/>
        </p:nvCxnSpPr>
        <p:spPr>
          <a:xfrm>
            <a:off x="7668344" y="2284585"/>
            <a:ext cx="0" cy="707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2" name="下矢印 101"/>
          <p:cNvSpPr/>
          <p:nvPr/>
        </p:nvSpPr>
        <p:spPr>
          <a:xfrm>
            <a:off x="971600" y="2756044"/>
            <a:ext cx="216024" cy="390419"/>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下矢印 102"/>
          <p:cNvSpPr/>
          <p:nvPr/>
        </p:nvSpPr>
        <p:spPr>
          <a:xfrm>
            <a:off x="2339752" y="2737212"/>
            <a:ext cx="216024" cy="254962"/>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下矢印 103"/>
          <p:cNvSpPr/>
          <p:nvPr/>
        </p:nvSpPr>
        <p:spPr>
          <a:xfrm>
            <a:off x="5148064" y="2737212"/>
            <a:ext cx="216024" cy="254962"/>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5" name="直線矢印コネクタ 24"/>
          <p:cNvCxnSpPr/>
          <p:nvPr/>
        </p:nvCxnSpPr>
        <p:spPr>
          <a:xfrm>
            <a:off x="7812360" y="4380338"/>
            <a:ext cx="0" cy="3129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7" name="直線矢印コネクタ 106"/>
          <p:cNvCxnSpPr/>
          <p:nvPr/>
        </p:nvCxnSpPr>
        <p:spPr>
          <a:xfrm>
            <a:off x="7836945" y="3523921"/>
            <a:ext cx="0" cy="3129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8" name="下矢印 107"/>
          <p:cNvSpPr/>
          <p:nvPr/>
        </p:nvSpPr>
        <p:spPr>
          <a:xfrm>
            <a:off x="5148064" y="3258622"/>
            <a:ext cx="216024" cy="331749"/>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下矢印 108"/>
          <p:cNvSpPr/>
          <p:nvPr/>
        </p:nvSpPr>
        <p:spPr>
          <a:xfrm>
            <a:off x="971600" y="3385283"/>
            <a:ext cx="216024" cy="331749"/>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下矢印 109"/>
          <p:cNvSpPr/>
          <p:nvPr/>
        </p:nvSpPr>
        <p:spPr>
          <a:xfrm>
            <a:off x="971600" y="4005064"/>
            <a:ext cx="216024" cy="331749"/>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下矢印 110"/>
          <p:cNvSpPr/>
          <p:nvPr/>
        </p:nvSpPr>
        <p:spPr>
          <a:xfrm>
            <a:off x="971600" y="4509120"/>
            <a:ext cx="216024" cy="331749"/>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下矢印 111"/>
          <p:cNvSpPr/>
          <p:nvPr/>
        </p:nvSpPr>
        <p:spPr>
          <a:xfrm>
            <a:off x="971600" y="4941168"/>
            <a:ext cx="216024" cy="331749"/>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下矢印 112"/>
          <p:cNvSpPr/>
          <p:nvPr/>
        </p:nvSpPr>
        <p:spPr>
          <a:xfrm>
            <a:off x="971600" y="5373216"/>
            <a:ext cx="216024" cy="331749"/>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Shape 162"/>
          <p:cNvSpPr/>
          <p:nvPr/>
        </p:nvSpPr>
        <p:spPr>
          <a:xfrm flipH="1">
            <a:off x="323528" y="836712"/>
            <a:ext cx="303494" cy="945734"/>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rgbClr val="33372F"/>
              </a:buClr>
              <a:buSzPct val="25000"/>
              <a:buFont typeface="Arial"/>
              <a:buNone/>
            </a:pPr>
            <a:r>
              <a:rPr lang="ja-JP" altLang="en-US" sz="1600" b="1" i="0" u="none" strike="noStrike" cap="none" baseline="0" dirty="0" smtClean="0">
                <a:solidFill>
                  <a:schemeClr val="accent6">
                    <a:lumMod val="60000"/>
                    <a:lumOff val="40000"/>
                  </a:schemeClr>
                </a:solidFill>
                <a:latin typeface="Arial"/>
                <a:ea typeface="Arial"/>
                <a:cs typeface="Arial"/>
                <a:sym typeface="Arial"/>
                <a:rtl val="0"/>
              </a:rPr>
              <a:t>実施前</a:t>
            </a:r>
            <a:endParaRPr lang="ja" sz="1600" b="1" i="0" u="none" strike="noStrike" cap="none" baseline="0" dirty="0">
              <a:solidFill>
                <a:schemeClr val="accent6">
                  <a:lumMod val="60000"/>
                  <a:lumOff val="40000"/>
                </a:schemeClr>
              </a:solidFill>
              <a:latin typeface="Arial"/>
              <a:ea typeface="Arial"/>
              <a:cs typeface="Arial"/>
              <a:sym typeface="Arial"/>
              <a:rtl val="0"/>
            </a:endParaRPr>
          </a:p>
        </p:txBody>
      </p:sp>
      <p:sp>
        <p:nvSpPr>
          <p:cNvPr id="116" name="Shape 162"/>
          <p:cNvSpPr/>
          <p:nvPr/>
        </p:nvSpPr>
        <p:spPr>
          <a:xfrm flipH="1">
            <a:off x="128554" y="1844824"/>
            <a:ext cx="627022" cy="945734"/>
          </a:xfrm>
          <a:prstGeom prst="rect">
            <a:avLst/>
          </a:prstGeom>
          <a:noFill/>
          <a:ln>
            <a:noFill/>
          </a:ln>
        </p:spPr>
        <p:txBody>
          <a:bodyPr vert="eaVert" lIns="0" tIns="0" rIns="0" bIns="0" anchor="ctr" anchorCtr="0">
            <a:noAutofit/>
          </a:bodyPr>
          <a:lstStyle/>
          <a:p>
            <a:pPr marL="0" marR="0" lvl="0" indent="0" algn="l" rtl="0">
              <a:lnSpc>
                <a:spcPct val="100000"/>
              </a:lnSpc>
              <a:spcBef>
                <a:spcPts val="0"/>
              </a:spcBef>
              <a:spcAft>
                <a:spcPts val="0"/>
              </a:spcAft>
              <a:buClr>
                <a:srgbClr val="33372F"/>
              </a:buClr>
              <a:buSzPct val="25000"/>
              <a:buFont typeface="Arial"/>
              <a:buNone/>
            </a:pPr>
            <a:r>
              <a:rPr lang="ja-JP" altLang="en-US" sz="1600" b="1" i="0" u="none" strike="noStrike" cap="none" baseline="0" dirty="0" smtClean="0">
                <a:solidFill>
                  <a:schemeClr val="accent2">
                    <a:lumMod val="75000"/>
                  </a:schemeClr>
                </a:solidFill>
                <a:latin typeface="Arial"/>
                <a:ea typeface="Arial"/>
                <a:cs typeface="Arial"/>
                <a:sym typeface="Arial"/>
                <a:rtl val="0"/>
              </a:rPr>
              <a:t>ストレス</a:t>
            </a:r>
            <a:endParaRPr lang="en-US" altLang="ja-JP" sz="1600" b="1" i="0" u="none" strike="noStrike" cap="none" baseline="0" dirty="0" smtClean="0">
              <a:solidFill>
                <a:schemeClr val="accent2">
                  <a:lumMod val="75000"/>
                </a:schemeClr>
              </a:solidFill>
              <a:latin typeface="Arial"/>
              <a:ea typeface="Arial"/>
              <a:cs typeface="Arial"/>
              <a:sym typeface="Arial"/>
              <a:rtl val="0"/>
            </a:endParaRPr>
          </a:p>
          <a:p>
            <a:pPr marL="0" marR="0" lvl="0" indent="0" algn="l" rtl="0">
              <a:lnSpc>
                <a:spcPct val="100000"/>
              </a:lnSpc>
              <a:spcBef>
                <a:spcPts val="0"/>
              </a:spcBef>
              <a:spcAft>
                <a:spcPts val="0"/>
              </a:spcAft>
              <a:buClr>
                <a:srgbClr val="33372F"/>
              </a:buClr>
              <a:buSzPct val="25000"/>
              <a:buFont typeface="Arial"/>
              <a:buNone/>
            </a:pPr>
            <a:r>
              <a:rPr lang="ja-JP" altLang="en-US" sz="1600" b="1" i="0" u="none" strike="noStrike" cap="none" baseline="0" dirty="0" smtClean="0">
                <a:solidFill>
                  <a:schemeClr val="accent2">
                    <a:lumMod val="75000"/>
                  </a:schemeClr>
                </a:solidFill>
                <a:latin typeface="Arial"/>
                <a:ea typeface="Arial"/>
                <a:cs typeface="Arial"/>
                <a:sym typeface="Arial"/>
                <a:rtl val="0"/>
              </a:rPr>
              <a:t>チェック</a:t>
            </a:r>
            <a:endParaRPr lang="ja" sz="1600" b="1" i="0" u="none" strike="noStrike" cap="none" baseline="0" dirty="0">
              <a:solidFill>
                <a:schemeClr val="accent2">
                  <a:lumMod val="75000"/>
                </a:schemeClr>
              </a:solidFill>
              <a:latin typeface="Arial"/>
              <a:ea typeface="Arial"/>
              <a:cs typeface="Arial"/>
              <a:sym typeface="Arial"/>
              <a:rtl val="0"/>
            </a:endParaRPr>
          </a:p>
        </p:txBody>
      </p:sp>
      <p:sp>
        <p:nvSpPr>
          <p:cNvPr id="117" name="Shape 162"/>
          <p:cNvSpPr/>
          <p:nvPr/>
        </p:nvSpPr>
        <p:spPr>
          <a:xfrm flipH="1">
            <a:off x="200562" y="3501008"/>
            <a:ext cx="627022" cy="945734"/>
          </a:xfrm>
          <a:prstGeom prst="rect">
            <a:avLst/>
          </a:prstGeom>
          <a:noFill/>
          <a:ln>
            <a:noFill/>
          </a:ln>
        </p:spPr>
        <p:txBody>
          <a:bodyPr vert="eaVert" lIns="0" tIns="0" rIns="0" bIns="0" anchor="ctr" anchorCtr="0">
            <a:noAutofit/>
          </a:bodyPr>
          <a:lstStyle/>
          <a:p>
            <a:pPr marL="0" marR="0" lvl="0" indent="0" algn="l" rtl="0">
              <a:lnSpc>
                <a:spcPct val="100000"/>
              </a:lnSpc>
              <a:spcBef>
                <a:spcPts val="0"/>
              </a:spcBef>
              <a:spcAft>
                <a:spcPts val="0"/>
              </a:spcAft>
              <a:buClr>
                <a:srgbClr val="33372F"/>
              </a:buClr>
              <a:buSzPct val="25000"/>
              <a:buFont typeface="Arial"/>
              <a:buNone/>
            </a:pPr>
            <a:r>
              <a:rPr lang="ja-JP" altLang="en-US" sz="1600" b="1" i="0" u="none" strike="noStrike" cap="none" baseline="0" dirty="0" smtClean="0">
                <a:solidFill>
                  <a:schemeClr val="accent3">
                    <a:lumMod val="75000"/>
                  </a:schemeClr>
                </a:solidFill>
                <a:latin typeface="Arial"/>
                <a:ea typeface="Arial"/>
                <a:cs typeface="Arial"/>
                <a:sym typeface="Arial"/>
                <a:rtl val="0"/>
              </a:rPr>
              <a:t>面接指導</a:t>
            </a:r>
            <a:endParaRPr lang="ja" sz="1600" b="1" i="0" u="none" strike="noStrike" cap="none" baseline="0" dirty="0">
              <a:solidFill>
                <a:schemeClr val="accent3">
                  <a:lumMod val="75000"/>
                </a:schemeClr>
              </a:solidFill>
              <a:latin typeface="Arial"/>
              <a:ea typeface="Arial"/>
              <a:cs typeface="Arial"/>
              <a:sym typeface="Arial"/>
              <a:rtl val="0"/>
            </a:endParaRPr>
          </a:p>
        </p:txBody>
      </p:sp>
      <p:sp>
        <p:nvSpPr>
          <p:cNvPr id="118" name="Shape 162"/>
          <p:cNvSpPr/>
          <p:nvPr/>
        </p:nvSpPr>
        <p:spPr>
          <a:xfrm flipH="1">
            <a:off x="8532440" y="3275354"/>
            <a:ext cx="627022" cy="945734"/>
          </a:xfrm>
          <a:prstGeom prst="rect">
            <a:avLst/>
          </a:prstGeom>
          <a:noFill/>
          <a:ln>
            <a:noFill/>
          </a:ln>
        </p:spPr>
        <p:txBody>
          <a:bodyPr vert="eaVert" lIns="0" tIns="0" rIns="0" bIns="0" anchor="ctr" anchorCtr="0">
            <a:noAutofit/>
          </a:bodyPr>
          <a:lstStyle/>
          <a:p>
            <a:pPr marL="0" marR="0" lvl="0" indent="0" algn="l" rtl="0">
              <a:lnSpc>
                <a:spcPct val="100000"/>
              </a:lnSpc>
              <a:spcBef>
                <a:spcPts val="0"/>
              </a:spcBef>
              <a:spcAft>
                <a:spcPts val="0"/>
              </a:spcAft>
              <a:buClr>
                <a:srgbClr val="33372F"/>
              </a:buClr>
              <a:buSzPct val="25000"/>
              <a:buFont typeface="Arial"/>
              <a:buNone/>
            </a:pPr>
            <a:r>
              <a:rPr lang="ja-JP" altLang="en-US" sz="1600" b="1" dirty="0">
                <a:solidFill>
                  <a:schemeClr val="accent1">
                    <a:lumMod val="75000"/>
                  </a:schemeClr>
                </a:solidFill>
              </a:rPr>
              <a:t>集団分析</a:t>
            </a:r>
            <a:endParaRPr lang="ja" sz="1600" b="1" i="0" u="none" strike="noStrike" cap="none" baseline="0" dirty="0">
              <a:solidFill>
                <a:schemeClr val="accent1">
                  <a:lumMod val="75000"/>
                </a:schemeClr>
              </a:solidFill>
              <a:sym typeface="Arial"/>
              <a:rtl val="0"/>
            </a:endParaRPr>
          </a:p>
        </p:txBody>
      </p:sp>
      <p:sp>
        <p:nvSpPr>
          <p:cNvPr id="119" name="Shape 162"/>
          <p:cNvSpPr/>
          <p:nvPr/>
        </p:nvSpPr>
        <p:spPr>
          <a:xfrm>
            <a:off x="5436096" y="3206315"/>
            <a:ext cx="1136666" cy="39299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rgbClr val="33372F"/>
              </a:buClr>
              <a:buSzPct val="25000"/>
              <a:buFont typeface="Arial"/>
              <a:buNone/>
            </a:pPr>
            <a:r>
              <a:rPr lang="ja-JP" altLang="en-US" sz="1200" b="1" dirty="0" smtClean="0">
                <a:solidFill>
                  <a:srgbClr val="33372F"/>
                </a:solidFill>
              </a:rPr>
              <a:t>同意ありの場合</a:t>
            </a:r>
            <a:endParaRPr lang="ja" sz="1200" b="1" i="0" u="none" strike="noStrike" cap="none" baseline="0" dirty="0">
              <a:solidFill>
                <a:srgbClr val="33372F"/>
              </a:solidFill>
              <a:sym typeface="Arial"/>
              <a:rtl val="0"/>
            </a:endParaRPr>
          </a:p>
        </p:txBody>
      </p:sp>
      <p:sp>
        <p:nvSpPr>
          <p:cNvPr id="120" name="Shape 162"/>
          <p:cNvSpPr/>
          <p:nvPr/>
        </p:nvSpPr>
        <p:spPr>
          <a:xfrm>
            <a:off x="3594812" y="4753345"/>
            <a:ext cx="2921404" cy="39299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rgbClr val="33372F"/>
              </a:buClr>
              <a:buSzPct val="25000"/>
              <a:buFont typeface="Arial"/>
              <a:buNone/>
            </a:pPr>
            <a:r>
              <a:rPr lang="ja-JP" altLang="en-US" sz="1050" b="1" i="0" u="none" strike="noStrike" cap="none" baseline="0" dirty="0" smtClean="0">
                <a:solidFill>
                  <a:srgbClr val="33372F"/>
                </a:solidFill>
                <a:sym typeface="Arial"/>
                <a:rtl val="0"/>
              </a:rPr>
              <a:t>必要に応じて相談機関、専門医への紹介</a:t>
            </a:r>
            <a:endParaRPr lang="ja" sz="1050" b="1" i="0" u="none" strike="noStrike" cap="none" baseline="0" dirty="0">
              <a:solidFill>
                <a:srgbClr val="33372F"/>
              </a:solidFill>
              <a:sym typeface="Arial"/>
              <a:rtl val="0"/>
            </a:endParaRPr>
          </a:p>
        </p:txBody>
      </p:sp>
      <p:sp>
        <p:nvSpPr>
          <p:cNvPr id="121" name="Shape 162"/>
          <p:cNvSpPr/>
          <p:nvPr/>
        </p:nvSpPr>
        <p:spPr>
          <a:xfrm>
            <a:off x="3594812" y="5589240"/>
            <a:ext cx="2921404" cy="39299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rgbClr val="33372F"/>
              </a:buClr>
              <a:buSzPct val="25000"/>
              <a:buFont typeface="Arial"/>
              <a:buNone/>
            </a:pPr>
            <a:r>
              <a:rPr lang="ja-JP" altLang="en-US" sz="1050" b="1" i="0" u="none" strike="noStrike" cap="none" baseline="0" dirty="0" smtClean="0">
                <a:solidFill>
                  <a:srgbClr val="33372F"/>
                </a:solidFill>
                <a:sym typeface="Arial"/>
                <a:rtl val="0"/>
              </a:rPr>
              <a:t>就業場所の変更、作業の転換、労働時間の短縮、深夜業の回数減少など、不利益取扱の禁止</a:t>
            </a:r>
            <a:endParaRPr lang="ja" sz="1050" b="1" i="0" u="none" strike="noStrike" cap="none" baseline="0" dirty="0">
              <a:solidFill>
                <a:srgbClr val="33372F"/>
              </a:solidFill>
              <a:sym typeface="Arial"/>
              <a:rtl val="0"/>
            </a:endParaRPr>
          </a:p>
        </p:txBody>
      </p:sp>
      <p:sp>
        <p:nvSpPr>
          <p:cNvPr id="122" name="Shape 167"/>
          <p:cNvSpPr/>
          <p:nvPr/>
        </p:nvSpPr>
        <p:spPr>
          <a:xfrm>
            <a:off x="899592" y="6165304"/>
            <a:ext cx="7560840" cy="305387"/>
          </a:xfrm>
          <a:prstGeom prst="rect">
            <a:avLst/>
          </a:prstGeom>
          <a:solidFill>
            <a:srgbClr val="FF0000"/>
          </a:solidFill>
          <a:ln>
            <a:noFill/>
          </a:ln>
        </p:spPr>
        <p:txBody>
          <a:bodyPr lIns="0" tIns="0" rIns="0" bIns="0" anchor="ctr" anchorCtr="0">
            <a:noAutofit/>
          </a:bodyPr>
          <a:lstStyle/>
          <a:p>
            <a:pPr marR="0" lvl="0" algn="ctr" rtl="0">
              <a:lnSpc>
                <a:spcPct val="100000"/>
              </a:lnSpc>
              <a:spcBef>
                <a:spcPts val="0"/>
              </a:spcBef>
              <a:spcAft>
                <a:spcPts val="0"/>
              </a:spcAft>
              <a:buClr>
                <a:srgbClr val="FFFFFF"/>
              </a:buClr>
              <a:buSzPct val="25000"/>
            </a:pPr>
            <a:r>
              <a:rPr lang="ja-JP" altLang="en-US" sz="1200" b="0" i="0" u="none" strike="noStrike" cap="none" baseline="0" dirty="0" smtClean="0">
                <a:solidFill>
                  <a:srgbClr val="FFFFFF"/>
                </a:solidFill>
                <a:latin typeface="Arial"/>
                <a:ea typeface="Arial"/>
                <a:cs typeface="Arial"/>
                <a:sym typeface="Arial"/>
                <a:rtl val="0"/>
              </a:rPr>
              <a:t>メンタルヘルス不調を未然に防止し、ストレスチェックと面接指導の実施状況を毎年、監督署に報告</a:t>
            </a:r>
            <a:endParaRPr lang="ja" sz="1200" b="0" i="0" u="none" strike="noStrike" cap="none" baseline="0" dirty="0">
              <a:solidFill>
                <a:srgbClr val="FFFFFF"/>
              </a:solidFill>
              <a:latin typeface="Arial"/>
              <a:ea typeface="Arial"/>
              <a:cs typeface="Arial"/>
              <a:sym typeface="Arial"/>
              <a:rtl val="0"/>
            </a:endParaRPr>
          </a:p>
        </p:txBody>
      </p:sp>
      <p:sp>
        <p:nvSpPr>
          <p:cNvPr id="123" name="下矢印 122"/>
          <p:cNvSpPr/>
          <p:nvPr/>
        </p:nvSpPr>
        <p:spPr>
          <a:xfrm>
            <a:off x="971600" y="5905563"/>
            <a:ext cx="216024" cy="331749"/>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24" name="直線矢印コネクタ 123"/>
          <p:cNvCxnSpPr/>
          <p:nvPr/>
        </p:nvCxnSpPr>
        <p:spPr>
          <a:xfrm>
            <a:off x="7782000" y="5324634"/>
            <a:ext cx="30360" cy="74680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8399215"/>
      </p:ext>
    </p:extLst>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K:\フォトショ\Pixta\エクセルで使えるクリップアート\GUM02_CL021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7075" y="5005388"/>
            <a:ext cx="1905000" cy="1762125"/>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K:\フォトショ\Pixta\82f03e2f34742a2b81777059556de0de_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520" y="-30088"/>
            <a:ext cx="12244400" cy="8162933"/>
          </a:xfrm>
          <a:prstGeom prst="rect">
            <a:avLst/>
          </a:prstGeom>
          <a:noFill/>
          <a:extLst>
            <a:ext uri="{909E8E84-426E-40DD-AFC4-6F175D3DCCD1}">
              <a14:hiddenFill xmlns:a14="http://schemas.microsoft.com/office/drawing/2010/main">
                <a:solidFill>
                  <a:srgbClr val="FFFFFF"/>
                </a:solidFill>
              </a14:hiddenFill>
            </a:ext>
          </a:extLst>
        </p:spPr>
      </p:pic>
      <p:sp>
        <p:nvSpPr>
          <p:cNvPr id="2" name="Shape 186"/>
          <p:cNvSpPr/>
          <p:nvPr/>
        </p:nvSpPr>
        <p:spPr>
          <a:xfrm>
            <a:off x="395536" y="620688"/>
            <a:ext cx="10009112" cy="39299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rgbClr val="33372F"/>
              </a:buClr>
              <a:buSzPct val="25000"/>
              <a:buFont typeface="Arial"/>
              <a:buNone/>
            </a:pPr>
            <a:r>
              <a:rPr lang="ja-JP" altLang="en-US" sz="2400" b="1" i="0" u="none" strike="noStrike" cap="none" baseline="0" dirty="0" smtClean="0">
                <a:solidFill>
                  <a:srgbClr val="33372F"/>
                </a:solidFill>
                <a:latin typeface="+mn-ea"/>
                <a:ea typeface="+mn-ea"/>
                <a:cs typeface="Arial"/>
                <a:sym typeface="Arial"/>
                <a:rtl val="0"/>
              </a:rPr>
              <a:t>会社の基本方針を示して、ストレスチェック制度の実施方法などを</a:t>
            </a:r>
            <a:r>
              <a:rPr lang="en-US" altLang="ja-JP" sz="2400" b="1" i="0" u="none" strike="noStrike" cap="none" baseline="0" dirty="0" smtClean="0">
                <a:solidFill>
                  <a:srgbClr val="33372F"/>
                </a:solidFill>
                <a:latin typeface="+mn-ea"/>
                <a:ea typeface="+mn-ea"/>
                <a:cs typeface="Arial"/>
                <a:sym typeface="Arial"/>
                <a:rtl val="0"/>
              </a:rPr>
              <a:t/>
            </a:r>
            <a:br>
              <a:rPr lang="en-US" altLang="ja-JP" sz="2400" b="1" i="0" u="none" strike="noStrike" cap="none" baseline="0" dirty="0" smtClean="0">
                <a:solidFill>
                  <a:srgbClr val="33372F"/>
                </a:solidFill>
                <a:latin typeface="+mn-ea"/>
                <a:ea typeface="+mn-ea"/>
                <a:cs typeface="Arial"/>
                <a:sym typeface="Arial"/>
                <a:rtl val="0"/>
              </a:rPr>
            </a:br>
            <a:r>
              <a:rPr lang="ja-JP" altLang="en-US" sz="2400" b="1" i="0" u="none" strike="noStrike" cap="none" baseline="0" dirty="0" smtClean="0">
                <a:solidFill>
                  <a:srgbClr val="33372F"/>
                </a:solidFill>
                <a:latin typeface="+mn-ea"/>
                <a:ea typeface="+mn-ea"/>
                <a:cs typeface="Arial"/>
                <a:sym typeface="Arial"/>
                <a:rtl val="0"/>
              </a:rPr>
              <a:t>話し合いましょう！</a:t>
            </a:r>
            <a:endParaRPr lang="ja" sz="2400" b="1" i="0" u="none" strike="noStrike" cap="none" baseline="0" dirty="0">
              <a:solidFill>
                <a:srgbClr val="33372F"/>
              </a:solidFill>
              <a:latin typeface="+mn-ea"/>
              <a:ea typeface="+mn-ea"/>
              <a:cs typeface="Arial"/>
              <a:sym typeface="Arial"/>
              <a:rtl val="0"/>
            </a:endParaRPr>
          </a:p>
        </p:txBody>
      </p:sp>
      <p:sp>
        <p:nvSpPr>
          <p:cNvPr id="6" name="角丸四角形 5"/>
          <p:cNvSpPr/>
          <p:nvPr/>
        </p:nvSpPr>
        <p:spPr>
          <a:xfrm>
            <a:off x="251520" y="1556792"/>
            <a:ext cx="4248472" cy="273630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kumimoji="1" lang="ja-JP" altLang="en-US" dirty="0" smtClean="0">
                <a:solidFill>
                  <a:schemeClr val="tx1"/>
                </a:solidFill>
              </a:rPr>
              <a:t>ストレスチェック</a:t>
            </a:r>
            <a:r>
              <a:rPr kumimoji="1" lang="ja-JP" altLang="en-US" dirty="0">
                <a:solidFill>
                  <a:schemeClr val="tx1"/>
                </a:solidFill>
              </a:rPr>
              <a:t>は誰に実施させるのか</a:t>
            </a:r>
            <a:r>
              <a:rPr kumimoji="1" lang="ja-JP" altLang="en-US" dirty="0" smtClean="0">
                <a:solidFill>
                  <a:schemeClr val="tx1"/>
                </a:solidFill>
              </a:rPr>
              <a:t>。</a:t>
            </a:r>
            <a:endParaRPr kumimoji="1" lang="en-US" altLang="ja-JP" dirty="0">
              <a:solidFill>
                <a:schemeClr val="tx1"/>
              </a:solidFill>
            </a:endParaRPr>
          </a:p>
          <a:p>
            <a:pPr marL="342900" indent="-342900">
              <a:buFont typeface="+mj-lt"/>
              <a:buAutoNum type="arabicPeriod"/>
            </a:pPr>
            <a:r>
              <a:rPr kumimoji="1" lang="ja-JP" altLang="en-US" dirty="0" smtClean="0">
                <a:solidFill>
                  <a:schemeClr val="tx1"/>
                </a:solidFill>
              </a:rPr>
              <a:t>ストレスチェック</a:t>
            </a:r>
            <a:r>
              <a:rPr kumimoji="1" lang="ja-JP" altLang="en-US" dirty="0">
                <a:solidFill>
                  <a:schemeClr val="tx1"/>
                </a:solidFill>
              </a:rPr>
              <a:t>はいつ実施するのか</a:t>
            </a:r>
            <a:r>
              <a:rPr kumimoji="1" lang="ja-JP" altLang="en-US" dirty="0" smtClean="0">
                <a:solidFill>
                  <a:schemeClr val="tx1"/>
                </a:solidFill>
              </a:rPr>
              <a:t>。</a:t>
            </a:r>
            <a:endParaRPr kumimoji="1" lang="en-US" altLang="ja-JP" dirty="0">
              <a:solidFill>
                <a:schemeClr val="tx1"/>
              </a:solidFill>
            </a:endParaRPr>
          </a:p>
          <a:p>
            <a:pPr marL="342900" indent="-342900">
              <a:buFont typeface="+mj-lt"/>
              <a:buAutoNum type="arabicPeriod"/>
            </a:pPr>
            <a:r>
              <a:rPr kumimoji="1" lang="ja-JP" altLang="en-US" dirty="0" smtClean="0">
                <a:solidFill>
                  <a:schemeClr val="tx1"/>
                </a:solidFill>
              </a:rPr>
              <a:t>どんな</a:t>
            </a:r>
            <a:r>
              <a:rPr kumimoji="1" lang="ja-JP" altLang="en-US" dirty="0">
                <a:solidFill>
                  <a:schemeClr val="tx1"/>
                </a:solidFill>
              </a:rPr>
              <a:t>質問票を使ってストレスチェックを実施するのか</a:t>
            </a:r>
            <a:r>
              <a:rPr kumimoji="1" lang="ja-JP" altLang="en-US" dirty="0" smtClean="0">
                <a:solidFill>
                  <a:schemeClr val="tx1"/>
                </a:solidFill>
              </a:rPr>
              <a:t>。</a:t>
            </a:r>
            <a:endParaRPr kumimoji="1" lang="en-US" altLang="ja-JP" dirty="0" smtClean="0">
              <a:solidFill>
                <a:schemeClr val="tx1"/>
              </a:solidFill>
            </a:endParaRPr>
          </a:p>
          <a:p>
            <a:pPr marL="342900" indent="-342900">
              <a:buFont typeface="+mj-lt"/>
              <a:buAutoNum type="arabicPeriod"/>
            </a:pPr>
            <a:r>
              <a:rPr kumimoji="1" lang="ja-JP" altLang="en-US" dirty="0" smtClean="0">
                <a:solidFill>
                  <a:schemeClr val="tx1"/>
                </a:solidFill>
              </a:rPr>
              <a:t>どんな</a:t>
            </a:r>
            <a:r>
              <a:rPr kumimoji="1" lang="ja-JP" altLang="en-US" dirty="0">
                <a:solidFill>
                  <a:schemeClr val="tx1"/>
                </a:solidFill>
              </a:rPr>
              <a:t>方法でストレスの高い人を選ぶのか</a:t>
            </a:r>
            <a:r>
              <a:rPr kumimoji="1" lang="ja-JP" altLang="en-US" dirty="0" smtClean="0">
                <a:solidFill>
                  <a:schemeClr val="tx1"/>
                </a:solidFill>
              </a:rPr>
              <a:t>。</a:t>
            </a:r>
            <a:endParaRPr kumimoji="1" lang="en-US" altLang="ja-JP" dirty="0" smtClean="0">
              <a:solidFill>
                <a:schemeClr val="tx1"/>
              </a:solidFill>
            </a:endParaRPr>
          </a:p>
          <a:p>
            <a:pPr marL="342900" indent="-342900">
              <a:buFont typeface="+mj-lt"/>
              <a:buAutoNum type="arabicPeriod"/>
            </a:pPr>
            <a:r>
              <a:rPr kumimoji="1" lang="ja-JP" altLang="en-US" dirty="0" smtClean="0">
                <a:solidFill>
                  <a:schemeClr val="tx1"/>
                </a:solidFill>
              </a:rPr>
              <a:t>面接</a:t>
            </a:r>
            <a:r>
              <a:rPr kumimoji="1" lang="ja-JP" altLang="en-US" dirty="0">
                <a:solidFill>
                  <a:schemeClr val="tx1"/>
                </a:solidFill>
              </a:rPr>
              <a:t>指導の申出は誰にすれば良いのか</a:t>
            </a:r>
            <a:r>
              <a:rPr kumimoji="1" lang="ja-JP" altLang="en-US" dirty="0" smtClean="0">
                <a:solidFill>
                  <a:schemeClr val="tx1"/>
                </a:solidFill>
              </a:rPr>
              <a:t>。</a:t>
            </a:r>
            <a:endParaRPr kumimoji="1" lang="en-US" altLang="ja-JP" dirty="0" smtClean="0">
              <a:solidFill>
                <a:schemeClr val="tx1"/>
              </a:solidFill>
            </a:endParaRPr>
          </a:p>
          <a:p>
            <a:pPr marL="342900" indent="-342900">
              <a:buFont typeface="+mj-lt"/>
              <a:buAutoNum type="arabicPeriod"/>
            </a:pPr>
            <a:r>
              <a:rPr kumimoji="1" lang="ja-JP" altLang="en-US" dirty="0" smtClean="0">
                <a:solidFill>
                  <a:schemeClr val="tx1"/>
                </a:solidFill>
              </a:rPr>
              <a:t>面接</a:t>
            </a:r>
            <a:r>
              <a:rPr kumimoji="1" lang="ja-JP" altLang="en-US" dirty="0">
                <a:solidFill>
                  <a:schemeClr val="tx1"/>
                </a:solidFill>
              </a:rPr>
              <a:t>指導はどの医師に依頼して実施するのか</a:t>
            </a:r>
            <a:r>
              <a:rPr kumimoji="1" lang="ja-JP" altLang="en-US" dirty="0" smtClean="0">
                <a:solidFill>
                  <a:schemeClr val="tx1"/>
                </a:solidFill>
              </a:rPr>
              <a:t>。</a:t>
            </a:r>
            <a:endParaRPr kumimoji="1" lang="en-US" altLang="ja-JP" dirty="0" smtClean="0">
              <a:solidFill>
                <a:schemeClr val="tx1"/>
              </a:solidFill>
            </a:endParaRPr>
          </a:p>
          <a:p>
            <a:pPr marL="342900" indent="-342900">
              <a:buFont typeface="+mj-lt"/>
              <a:buAutoNum type="arabicPeriod"/>
            </a:pPr>
            <a:r>
              <a:rPr kumimoji="1" lang="ja-JP" altLang="en-US" dirty="0" smtClean="0">
                <a:solidFill>
                  <a:schemeClr val="tx1"/>
                </a:solidFill>
              </a:rPr>
              <a:t>集団</a:t>
            </a:r>
            <a:r>
              <a:rPr kumimoji="1" lang="ja-JP" altLang="en-US" dirty="0">
                <a:solidFill>
                  <a:schemeClr val="tx1"/>
                </a:solidFill>
              </a:rPr>
              <a:t>分析はどんな方法で行うのか</a:t>
            </a:r>
            <a:r>
              <a:rPr kumimoji="1" lang="ja-JP" altLang="en-US" dirty="0" smtClean="0">
                <a:solidFill>
                  <a:schemeClr val="tx1"/>
                </a:solidFill>
              </a:rPr>
              <a:t>。</a:t>
            </a:r>
            <a:endParaRPr kumimoji="1" lang="en-US" altLang="ja-JP" dirty="0" smtClean="0">
              <a:solidFill>
                <a:schemeClr val="tx1"/>
              </a:solidFill>
            </a:endParaRPr>
          </a:p>
          <a:p>
            <a:pPr marL="342900" indent="-342900">
              <a:buFont typeface="+mj-lt"/>
              <a:buAutoNum type="arabicPeriod"/>
            </a:pPr>
            <a:r>
              <a:rPr kumimoji="1" lang="ja-JP" altLang="en-US" dirty="0" smtClean="0">
                <a:solidFill>
                  <a:schemeClr val="tx1"/>
                </a:solidFill>
              </a:rPr>
              <a:t>ストレスチェック</a:t>
            </a:r>
            <a:r>
              <a:rPr kumimoji="1" lang="ja-JP" altLang="en-US" dirty="0">
                <a:solidFill>
                  <a:schemeClr val="tx1"/>
                </a:solidFill>
              </a:rPr>
              <a:t>の結果は誰が、どこに保存するのか</a:t>
            </a:r>
            <a:r>
              <a:rPr kumimoji="1" lang="ja-JP" altLang="en-US" dirty="0" smtClean="0">
                <a:solidFill>
                  <a:schemeClr val="tx1"/>
                </a:solidFill>
              </a:rPr>
              <a:t>。</a:t>
            </a:r>
            <a:endParaRPr kumimoji="1" lang="ja-JP" altLang="en-US" dirty="0">
              <a:solidFill>
                <a:schemeClr val="tx1"/>
              </a:solidFill>
            </a:endParaRPr>
          </a:p>
        </p:txBody>
      </p:sp>
    </p:spTree>
    <p:extLst>
      <p:ext uri="{BB962C8B-B14F-4D97-AF65-F5344CB8AC3E}">
        <p14:creationId xmlns:p14="http://schemas.microsoft.com/office/powerpoint/2010/main" val="12468204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grpSp>
        <p:nvGrpSpPr>
          <p:cNvPr id="125" name="Shape 125"/>
          <p:cNvGrpSpPr/>
          <p:nvPr/>
        </p:nvGrpSpPr>
        <p:grpSpPr>
          <a:xfrm>
            <a:off x="839248" y="773650"/>
            <a:ext cx="7450675" cy="5204050"/>
            <a:chOff x="839248" y="773650"/>
            <a:chExt cx="7450675" cy="5204050"/>
          </a:xfrm>
        </p:grpSpPr>
        <p:sp>
          <p:nvSpPr>
            <p:cNvPr id="126" name="Shape 126"/>
            <p:cNvSpPr/>
            <p:nvPr/>
          </p:nvSpPr>
          <p:spPr>
            <a:xfrm>
              <a:off x="3910798" y="2567725"/>
              <a:ext cx="1799700" cy="1799700"/>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27" name="Shape 127"/>
            <p:cNvSpPr/>
            <p:nvPr/>
          </p:nvSpPr>
          <p:spPr>
            <a:xfrm>
              <a:off x="5629175" y="773650"/>
              <a:ext cx="1403999" cy="1403999"/>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28" name="Shape 128"/>
            <p:cNvSpPr/>
            <p:nvPr/>
          </p:nvSpPr>
          <p:spPr>
            <a:xfrm>
              <a:off x="1238775" y="3332976"/>
              <a:ext cx="1306800" cy="1306800"/>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29" name="Shape 129"/>
            <p:cNvSpPr/>
            <p:nvPr/>
          </p:nvSpPr>
          <p:spPr>
            <a:xfrm>
              <a:off x="839248" y="1867473"/>
              <a:ext cx="1124700" cy="1124700"/>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30" name="Shape 130"/>
            <p:cNvSpPr/>
            <p:nvPr/>
          </p:nvSpPr>
          <p:spPr>
            <a:xfrm>
              <a:off x="2478749" y="2440918"/>
              <a:ext cx="884700" cy="884998"/>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31" name="Shape 131"/>
            <p:cNvSpPr/>
            <p:nvPr/>
          </p:nvSpPr>
          <p:spPr>
            <a:xfrm>
              <a:off x="2321110" y="1117092"/>
              <a:ext cx="884700" cy="884998"/>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32" name="Shape 132"/>
            <p:cNvSpPr/>
            <p:nvPr/>
          </p:nvSpPr>
          <p:spPr>
            <a:xfrm>
              <a:off x="3010502" y="4573701"/>
              <a:ext cx="1403999" cy="1403999"/>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33" name="Shape 133"/>
            <p:cNvSpPr/>
            <p:nvPr/>
          </p:nvSpPr>
          <p:spPr>
            <a:xfrm>
              <a:off x="6221175" y="2733475"/>
              <a:ext cx="1306800" cy="1306800"/>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34" name="Shape 134"/>
            <p:cNvSpPr/>
            <p:nvPr/>
          </p:nvSpPr>
          <p:spPr>
            <a:xfrm>
              <a:off x="5565823" y="4596094"/>
              <a:ext cx="884700" cy="884998"/>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35" name="Shape 135"/>
            <p:cNvSpPr/>
            <p:nvPr/>
          </p:nvSpPr>
          <p:spPr>
            <a:xfrm>
              <a:off x="6880700" y="5252673"/>
              <a:ext cx="689400" cy="689700"/>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36" name="Shape 136"/>
            <p:cNvSpPr/>
            <p:nvPr/>
          </p:nvSpPr>
          <p:spPr>
            <a:xfrm>
              <a:off x="7661725" y="4094075"/>
              <a:ext cx="628199" cy="628499"/>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sp>
          <p:nvSpPr>
            <p:cNvPr id="137" name="Shape 137"/>
            <p:cNvSpPr/>
            <p:nvPr/>
          </p:nvSpPr>
          <p:spPr>
            <a:xfrm>
              <a:off x="4058075" y="1182100"/>
              <a:ext cx="578099" cy="578099"/>
            </a:xfrm>
            <a:prstGeom prst="ellipse">
              <a:avLst/>
            </a:prstGeom>
            <a:solidFill>
              <a:srgbClr val="FFFCE9"/>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rtl val="0"/>
              </a:endParaRPr>
            </a:p>
          </p:txBody>
        </p:sp>
      </p:grpSp>
      <p:sp>
        <p:nvSpPr>
          <p:cNvPr id="138" name="Shape 138"/>
          <p:cNvSpPr/>
          <p:nvPr/>
        </p:nvSpPr>
        <p:spPr>
          <a:xfrm>
            <a:off x="2484896" y="2891728"/>
            <a:ext cx="892936" cy="892936"/>
          </a:xfrm>
          <a:custGeom>
            <a:avLst/>
            <a:gdLst/>
            <a:ahLst/>
            <a:cxnLst/>
            <a:rect l="0" t="0" r="0" b="0"/>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CE9"/>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sp>
        <p:nvSpPr>
          <p:cNvPr id="139" name="Shape 139"/>
          <p:cNvSpPr/>
          <p:nvPr/>
        </p:nvSpPr>
        <p:spPr>
          <a:xfrm>
            <a:off x="3903932" y="3002203"/>
            <a:ext cx="1812662" cy="1812662"/>
          </a:xfrm>
          <a:custGeom>
            <a:avLst/>
            <a:gdLst/>
            <a:ahLst/>
            <a:cxnLst/>
            <a:rect l="0" t="0" r="0" b="0"/>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CE9"/>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sp>
        <p:nvSpPr>
          <p:cNvPr id="140" name="Shape 140"/>
          <p:cNvSpPr/>
          <p:nvPr/>
        </p:nvSpPr>
        <p:spPr>
          <a:xfrm>
            <a:off x="834171" y="2296118"/>
            <a:ext cx="1124624" cy="1124626"/>
          </a:xfrm>
          <a:custGeom>
            <a:avLst/>
            <a:gdLst/>
            <a:ahLst/>
            <a:cxnLst/>
            <a:rect l="0" t="0" r="0" b="0"/>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CE9"/>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sp>
        <p:nvSpPr>
          <p:cNvPr id="141" name="Shape 141"/>
          <p:cNvSpPr/>
          <p:nvPr/>
        </p:nvSpPr>
        <p:spPr>
          <a:xfrm>
            <a:off x="5629176" y="769162"/>
            <a:ext cx="1403956" cy="1403956"/>
          </a:xfrm>
          <a:custGeom>
            <a:avLst/>
            <a:gdLst/>
            <a:ahLst/>
            <a:cxnLst/>
            <a:rect l="0" t="0" r="0" b="0"/>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CE9"/>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sp>
        <p:nvSpPr>
          <p:cNvPr id="142" name="Shape 142"/>
          <p:cNvSpPr/>
          <p:nvPr/>
        </p:nvSpPr>
        <p:spPr>
          <a:xfrm>
            <a:off x="1238773" y="3789231"/>
            <a:ext cx="1306709" cy="1306709"/>
          </a:xfrm>
          <a:custGeom>
            <a:avLst/>
            <a:gdLst/>
            <a:ahLst/>
            <a:cxnLst/>
            <a:rect l="0" t="0" r="0" b="0"/>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CE9"/>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sp>
        <p:nvSpPr>
          <p:cNvPr id="143" name="Shape 143"/>
          <p:cNvSpPr/>
          <p:nvPr/>
        </p:nvSpPr>
        <p:spPr>
          <a:xfrm>
            <a:off x="4045521" y="1824617"/>
            <a:ext cx="603185" cy="603185"/>
          </a:xfrm>
          <a:custGeom>
            <a:avLst/>
            <a:gdLst/>
            <a:ahLst/>
            <a:cxnLst/>
            <a:rect l="0" t="0" r="0" b="0"/>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CE9"/>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sp>
        <p:nvSpPr>
          <p:cNvPr id="144" name="Shape 144"/>
          <p:cNvSpPr/>
          <p:nvPr/>
        </p:nvSpPr>
        <p:spPr>
          <a:xfrm>
            <a:off x="2316991" y="1760306"/>
            <a:ext cx="892936" cy="892936"/>
          </a:xfrm>
          <a:custGeom>
            <a:avLst/>
            <a:gdLst/>
            <a:ahLst/>
            <a:cxnLst/>
            <a:rect l="0" t="0" r="0" b="0"/>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CE9"/>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sp>
        <p:nvSpPr>
          <p:cNvPr id="145" name="Shape 145"/>
          <p:cNvSpPr/>
          <p:nvPr/>
        </p:nvSpPr>
        <p:spPr>
          <a:xfrm>
            <a:off x="6242692" y="3168859"/>
            <a:ext cx="1302388" cy="1302388"/>
          </a:xfrm>
          <a:custGeom>
            <a:avLst/>
            <a:gdLst/>
            <a:ahLst/>
            <a:cxnLst/>
            <a:rect l="0" t="0" r="0" b="0"/>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CE9"/>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sp>
        <p:nvSpPr>
          <p:cNvPr id="146" name="Shape 146"/>
          <p:cNvSpPr/>
          <p:nvPr/>
        </p:nvSpPr>
        <p:spPr>
          <a:xfrm>
            <a:off x="7661728" y="4532449"/>
            <a:ext cx="603185" cy="603185"/>
          </a:xfrm>
          <a:custGeom>
            <a:avLst/>
            <a:gdLst/>
            <a:ahLst/>
            <a:cxnLst/>
            <a:rect l="0" t="0" r="0" b="0"/>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CE9"/>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cxnSp>
        <p:nvCxnSpPr>
          <p:cNvPr id="147" name="Shape 147"/>
          <p:cNvCxnSpPr/>
          <p:nvPr/>
        </p:nvCxnSpPr>
        <p:spPr>
          <a:xfrm rot="10800000" flipH="1">
            <a:off x="1985192" y="4423716"/>
            <a:ext cx="2673242" cy="422984"/>
          </a:xfrm>
          <a:prstGeom prst="straightConnector1">
            <a:avLst/>
          </a:prstGeom>
          <a:noFill/>
          <a:ln w="50800" cap="flat" cmpd="sng">
            <a:solidFill>
              <a:srgbClr val="FFFCE9"/>
            </a:solidFill>
            <a:prstDash val="solid"/>
            <a:miter/>
            <a:headEnd type="none" w="med" len="med"/>
            <a:tailEnd type="none" w="med" len="med"/>
          </a:ln>
        </p:spPr>
      </p:cxnSp>
      <p:cxnSp>
        <p:nvCxnSpPr>
          <p:cNvPr id="148" name="Shape 148"/>
          <p:cNvCxnSpPr/>
          <p:nvPr/>
        </p:nvCxnSpPr>
        <p:spPr>
          <a:xfrm>
            <a:off x="5559105" y="3806745"/>
            <a:ext cx="892936" cy="0"/>
          </a:xfrm>
          <a:prstGeom prst="straightConnector1">
            <a:avLst/>
          </a:prstGeom>
          <a:noFill/>
          <a:ln w="50800" cap="flat" cmpd="sng">
            <a:solidFill>
              <a:srgbClr val="FFFCE9"/>
            </a:solidFill>
            <a:prstDash val="solid"/>
            <a:miter/>
            <a:headEnd type="none" w="med" len="med"/>
            <a:tailEnd type="none" w="med" len="med"/>
          </a:ln>
        </p:spPr>
      </p:cxnSp>
      <p:cxnSp>
        <p:nvCxnSpPr>
          <p:cNvPr id="149" name="Shape 149"/>
          <p:cNvCxnSpPr/>
          <p:nvPr/>
        </p:nvCxnSpPr>
        <p:spPr>
          <a:xfrm>
            <a:off x="7211736" y="4066006"/>
            <a:ext cx="577929" cy="577929"/>
          </a:xfrm>
          <a:prstGeom prst="straightConnector1">
            <a:avLst/>
          </a:prstGeom>
          <a:noFill/>
          <a:ln w="50800" cap="flat" cmpd="sng">
            <a:solidFill>
              <a:srgbClr val="FFFCE9"/>
            </a:solidFill>
            <a:prstDash val="solid"/>
            <a:miter/>
            <a:headEnd type="none" w="med" len="med"/>
            <a:tailEnd type="none" w="med" len="med"/>
          </a:ln>
        </p:spPr>
      </p:cxnSp>
      <p:cxnSp>
        <p:nvCxnSpPr>
          <p:cNvPr id="150" name="Shape 150"/>
          <p:cNvCxnSpPr/>
          <p:nvPr/>
        </p:nvCxnSpPr>
        <p:spPr>
          <a:xfrm>
            <a:off x="3191338" y="3238509"/>
            <a:ext cx="1031190" cy="468701"/>
          </a:xfrm>
          <a:prstGeom prst="straightConnector1">
            <a:avLst/>
          </a:prstGeom>
          <a:noFill/>
          <a:ln w="50800" cap="flat" cmpd="sng">
            <a:solidFill>
              <a:srgbClr val="FFFCE9"/>
            </a:solidFill>
            <a:prstDash val="solid"/>
            <a:miter/>
            <a:headEnd type="none" w="med" len="med"/>
            <a:tailEnd type="none" w="med" len="med"/>
          </a:ln>
        </p:spPr>
      </p:cxnSp>
      <p:cxnSp>
        <p:nvCxnSpPr>
          <p:cNvPr id="151" name="Shape 151"/>
          <p:cNvCxnSpPr/>
          <p:nvPr/>
        </p:nvCxnSpPr>
        <p:spPr>
          <a:xfrm>
            <a:off x="4403521" y="1929208"/>
            <a:ext cx="372524" cy="1858447"/>
          </a:xfrm>
          <a:prstGeom prst="straightConnector1">
            <a:avLst/>
          </a:prstGeom>
          <a:noFill/>
          <a:ln w="50800" cap="flat" cmpd="sng">
            <a:solidFill>
              <a:srgbClr val="FFFCE9"/>
            </a:solidFill>
            <a:prstDash val="solid"/>
            <a:miter/>
            <a:headEnd type="none" w="med" len="med"/>
            <a:tailEnd type="none" w="med" len="med"/>
          </a:ln>
        </p:spPr>
      </p:cxnSp>
      <p:cxnSp>
        <p:nvCxnSpPr>
          <p:cNvPr id="152" name="Shape 152"/>
          <p:cNvCxnSpPr/>
          <p:nvPr/>
        </p:nvCxnSpPr>
        <p:spPr>
          <a:xfrm flipH="1">
            <a:off x="4963575" y="1929208"/>
            <a:ext cx="1384637" cy="1726311"/>
          </a:xfrm>
          <a:prstGeom prst="straightConnector1">
            <a:avLst/>
          </a:prstGeom>
          <a:noFill/>
          <a:ln w="50800" cap="flat" cmpd="sng">
            <a:solidFill>
              <a:srgbClr val="FFFCE9"/>
            </a:solidFill>
            <a:prstDash val="solid"/>
            <a:miter/>
            <a:headEnd type="none" w="med" len="med"/>
            <a:tailEnd type="none" w="med" len="med"/>
          </a:ln>
        </p:spPr>
      </p:cxnSp>
      <p:cxnSp>
        <p:nvCxnSpPr>
          <p:cNvPr id="153" name="Shape 153"/>
          <p:cNvCxnSpPr/>
          <p:nvPr/>
        </p:nvCxnSpPr>
        <p:spPr>
          <a:xfrm>
            <a:off x="1572020" y="2825067"/>
            <a:ext cx="1391110" cy="582644"/>
          </a:xfrm>
          <a:prstGeom prst="straightConnector1">
            <a:avLst/>
          </a:prstGeom>
          <a:noFill/>
          <a:ln w="50800" cap="flat" cmpd="sng">
            <a:solidFill>
              <a:srgbClr val="FFFCE9"/>
            </a:solidFill>
            <a:prstDash val="solid"/>
            <a:miter/>
            <a:headEnd type="none" w="med" len="med"/>
            <a:tailEnd type="none" w="med" len="med"/>
          </a:ln>
        </p:spPr>
      </p:cxnSp>
      <p:cxnSp>
        <p:nvCxnSpPr>
          <p:cNvPr id="154" name="Shape 154"/>
          <p:cNvCxnSpPr/>
          <p:nvPr/>
        </p:nvCxnSpPr>
        <p:spPr>
          <a:xfrm>
            <a:off x="2696225" y="1989442"/>
            <a:ext cx="215083" cy="1159273"/>
          </a:xfrm>
          <a:prstGeom prst="straightConnector1">
            <a:avLst/>
          </a:prstGeom>
          <a:noFill/>
          <a:ln w="50800" cap="flat" cmpd="sng">
            <a:solidFill>
              <a:srgbClr val="FFFCE9"/>
            </a:solidFill>
            <a:prstDash val="solid"/>
            <a:miter/>
            <a:headEnd type="none" w="med" len="med"/>
            <a:tailEnd type="none" w="med" len="med"/>
          </a:ln>
        </p:spPr>
      </p:cxnSp>
      <p:cxnSp>
        <p:nvCxnSpPr>
          <p:cNvPr id="158" name="Shape 158"/>
          <p:cNvCxnSpPr/>
          <p:nvPr/>
        </p:nvCxnSpPr>
        <p:spPr>
          <a:xfrm rot="10800000" flipH="1">
            <a:off x="3631442" y="4011215"/>
            <a:ext cx="1173132" cy="1651208"/>
          </a:xfrm>
          <a:prstGeom prst="straightConnector1">
            <a:avLst/>
          </a:prstGeom>
          <a:noFill/>
          <a:ln w="50800" cap="flat" cmpd="sng">
            <a:solidFill>
              <a:srgbClr val="FFFCE9"/>
            </a:solidFill>
            <a:prstDash val="solid"/>
            <a:miter/>
            <a:headEnd type="none" w="med" len="med"/>
            <a:tailEnd type="none" w="med" len="med"/>
          </a:ln>
        </p:spPr>
      </p:cxnSp>
      <p:cxnSp>
        <p:nvCxnSpPr>
          <p:cNvPr id="159" name="Shape 159"/>
          <p:cNvCxnSpPr/>
          <p:nvPr/>
        </p:nvCxnSpPr>
        <p:spPr>
          <a:xfrm rot="10800000">
            <a:off x="4809000" y="3892849"/>
            <a:ext cx="1196796" cy="1632721"/>
          </a:xfrm>
          <a:prstGeom prst="straightConnector1">
            <a:avLst/>
          </a:prstGeom>
          <a:noFill/>
          <a:ln w="50800" cap="flat" cmpd="sng">
            <a:solidFill>
              <a:srgbClr val="FFFCE9"/>
            </a:solidFill>
            <a:prstDash val="solid"/>
            <a:miter/>
            <a:headEnd type="none" w="med" len="med"/>
            <a:tailEnd type="none" w="med" len="med"/>
          </a:ln>
        </p:spPr>
      </p:cxnSp>
      <p:sp>
        <p:nvSpPr>
          <p:cNvPr id="162" name="Shape 162"/>
          <p:cNvSpPr/>
          <p:nvPr/>
        </p:nvSpPr>
        <p:spPr>
          <a:xfrm>
            <a:off x="2771800" y="836712"/>
            <a:ext cx="7841794" cy="39299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rgbClr val="33372F"/>
              </a:buClr>
              <a:buSzPct val="25000"/>
              <a:buFont typeface="Arial"/>
              <a:buNone/>
            </a:pPr>
            <a:r>
              <a:rPr lang="ja-JP" altLang="en-US" sz="2400" b="1" i="0" u="none" strike="noStrike" cap="none" baseline="0" dirty="0" smtClean="0">
                <a:solidFill>
                  <a:srgbClr val="33372F"/>
                </a:solidFill>
                <a:latin typeface="Arial"/>
                <a:ea typeface="Arial"/>
                <a:cs typeface="Arial"/>
                <a:sym typeface="Arial"/>
                <a:rtl val="0"/>
              </a:rPr>
              <a:t>実施体制・役割分担を決めましょう</a:t>
            </a:r>
            <a:endParaRPr lang="ja" sz="2400" b="1" i="0" u="none" strike="noStrike" cap="none" baseline="0" dirty="0">
              <a:solidFill>
                <a:srgbClr val="33372F"/>
              </a:solidFill>
              <a:latin typeface="Arial"/>
              <a:ea typeface="Arial"/>
              <a:cs typeface="Arial"/>
              <a:sym typeface="Arial"/>
              <a:rtl val="0"/>
            </a:endParaRPr>
          </a:p>
        </p:txBody>
      </p:sp>
      <p:sp>
        <p:nvSpPr>
          <p:cNvPr id="163" name="Shape 163"/>
          <p:cNvSpPr/>
          <p:nvPr/>
        </p:nvSpPr>
        <p:spPr>
          <a:xfrm>
            <a:off x="366473" y="106632"/>
            <a:ext cx="1812600" cy="108300"/>
          </a:xfrm>
          <a:prstGeom prst="rect">
            <a:avLst/>
          </a:prstGeom>
          <a:noFill/>
          <a:ln>
            <a:noFill/>
          </a:ln>
        </p:spPr>
        <p:txBody>
          <a:bodyPr lIns="0" tIns="0" rIns="0" bIns="0" anchor="ctr" anchorCtr="0">
            <a:noAutofit/>
          </a:bodyPr>
          <a:lstStyle/>
          <a:p>
            <a:pPr lvl="0">
              <a:buClr>
                <a:srgbClr val="FFFFFF"/>
              </a:buClr>
              <a:buSzPct val="25000"/>
            </a:pPr>
            <a:r>
              <a:rPr lang="ja-JP" altLang="en-US" sz="600" b="1" dirty="0" smtClean="0">
                <a:solidFill>
                  <a:srgbClr val="FFFFFF"/>
                </a:solidFill>
              </a:rPr>
              <a:t>ストレスチェック制度を導入する前に・・・</a:t>
            </a:r>
            <a:endParaRPr lang="ja" altLang="ja-JP" sz="600" b="1" dirty="0">
              <a:solidFill>
                <a:srgbClr val="FFFFFF"/>
              </a:solidFill>
            </a:endParaRPr>
          </a:p>
        </p:txBody>
      </p:sp>
      <p:grpSp>
        <p:nvGrpSpPr>
          <p:cNvPr id="165" name="Shape 165"/>
          <p:cNvGrpSpPr/>
          <p:nvPr/>
        </p:nvGrpSpPr>
        <p:grpSpPr>
          <a:xfrm>
            <a:off x="395536" y="1949180"/>
            <a:ext cx="2589517" cy="446468"/>
            <a:chOff x="-86" y="0"/>
            <a:chExt cx="3682999" cy="635001"/>
          </a:xfrm>
        </p:grpSpPr>
        <p:sp>
          <p:nvSpPr>
            <p:cNvPr id="166" name="Shape 166"/>
            <p:cNvSpPr/>
            <p:nvPr/>
          </p:nvSpPr>
          <p:spPr>
            <a:xfrm>
              <a:off x="0" y="0"/>
              <a:ext cx="3682828" cy="635001"/>
            </a:xfrm>
            <a:prstGeom prst="rect">
              <a:avLst/>
            </a:prstGeom>
            <a:solidFill>
              <a:srgbClr val="079AA7"/>
            </a:solidFill>
            <a:ln>
              <a:noFill/>
            </a:ln>
          </p:spPr>
          <p:txBody>
            <a:bodyPr lIns="0" tIns="0" rIns="0" bIns="0" anchor="ctr" anchorCtr="0">
              <a:noAutofit/>
            </a:bodyPr>
            <a:lstStyle/>
            <a:p>
              <a:pPr marL="0" marR="0" lvl="0" indent="0" algn="l"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sp>
          <p:nvSpPr>
            <p:cNvPr id="167" name="Shape 167"/>
            <p:cNvSpPr/>
            <p:nvPr/>
          </p:nvSpPr>
          <p:spPr>
            <a:xfrm>
              <a:off x="-86" y="81084"/>
              <a:ext cx="3682999" cy="479176"/>
            </a:xfrm>
            <a:prstGeom prst="rect">
              <a:avLst/>
            </a:prstGeom>
            <a:solidFill>
              <a:srgbClr val="079AA7"/>
            </a:solidFill>
            <a:ln>
              <a:noFill/>
            </a:ln>
          </p:spPr>
          <p:txBody>
            <a:bodyPr lIns="0" tIns="0" rIns="0" bIns="0" anchor="ctr" anchorCtr="0">
              <a:noAutofit/>
            </a:bodyPr>
            <a:lstStyle/>
            <a:p>
              <a:pPr marL="0" marR="0" lvl="0" indent="0" algn="ctr" rtl="0">
                <a:lnSpc>
                  <a:spcPct val="100000"/>
                </a:lnSpc>
                <a:spcBef>
                  <a:spcPts val="0"/>
                </a:spcBef>
                <a:spcAft>
                  <a:spcPts val="0"/>
                </a:spcAft>
                <a:buClr>
                  <a:srgbClr val="FFFFFF"/>
                </a:buClr>
                <a:buSzPct val="25000"/>
                <a:buFont typeface="Arial"/>
                <a:buNone/>
              </a:pPr>
              <a:r>
                <a:rPr lang="ja-JP" altLang="en-US" sz="1500" b="0" i="0" u="none" strike="noStrike" cap="none" baseline="0" dirty="0" smtClean="0">
                  <a:solidFill>
                    <a:srgbClr val="FFFFFF"/>
                  </a:solidFill>
                  <a:latin typeface="Arial"/>
                  <a:ea typeface="Arial"/>
                  <a:cs typeface="Arial"/>
                  <a:sym typeface="Arial"/>
                  <a:rtl val="0"/>
                </a:rPr>
                <a:t>衛生委員会</a:t>
              </a:r>
              <a:endParaRPr lang="ja" sz="1500" b="0" i="0" u="none" strike="noStrike" cap="none" baseline="0" dirty="0">
                <a:solidFill>
                  <a:srgbClr val="FFFFFF"/>
                </a:solidFill>
                <a:latin typeface="Arial"/>
                <a:ea typeface="Arial"/>
                <a:cs typeface="Arial"/>
                <a:sym typeface="Arial"/>
                <a:rtl val="0"/>
              </a:endParaRPr>
            </a:p>
          </p:txBody>
        </p:sp>
      </p:grpSp>
      <p:grpSp>
        <p:nvGrpSpPr>
          <p:cNvPr id="168" name="Shape 168"/>
          <p:cNvGrpSpPr/>
          <p:nvPr/>
        </p:nvGrpSpPr>
        <p:grpSpPr>
          <a:xfrm>
            <a:off x="443476" y="2732162"/>
            <a:ext cx="2589517" cy="446468"/>
            <a:chOff x="-86" y="0"/>
            <a:chExt cx="3682999" cy="635001"/>
          </a:xfrm>
        </p:grpSpPr>
        <p:sp>
          <p:nvSpPr>
            <p:cNvPr id="169" name="Shape 169"/>
            <p:cNvSpPr/>
            <p:nvPr/>
          </p:nvSpPr>
          <p:spPr>
            <a:xfrm>
              <a:off x="0" y="0"/>
              <a:ext cx="3682828" cy="635001"/>
            </a:xfrm>
            <a:prstGeom prst="rect">
              <a:avLst/>
            </a:prstGeom>
            <a:solidFill>
              <a:srgbClr val="079AA7"/>
            </a:solidFill>
            <a:ln>
              <a:noFill/>
            </a:ln>
          </p:spPr>
          <p:txBody>
            <a:bodyPr lIns="0" tIns="0" rIns="0" bIns="0" anchor="ctr" anchorCtr="0">
              <a:noAutofit/>
            </a:bodyPr>
            <a:lstStyle/>
            <a:p>
              <a:pPr marL="0" marR="0" lvl="0" indent="0" algn="l"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sp>
          <p:nvSpPr>
            <p:cNvPr id="170" name="Shape 170"/>
            <p:cNvSpPr/>
            <p:nvPr/>
          </p:nvSpPr>
          <p:spPr>
            <a:xfrm>
              <a:off x="-86" y="81084"/>
              <a:ext cx="3682999" cy="479176"/>
            </a:xfrm>
            <a:prstGeom prst="rect">
              <a:avLst/>
            </a:prstGeom>
            <a:solidFill>
              <a:srgbClr val="079AA7"/>
            </a:solidFill>
            <a:ln>
              <a:noFill/>
            </a:ln>
          </p:spPr>
          <p:txBody>
            <a:bodyPr lIns="0" tIns="0" rIns="0" bIns="0" anchor="ctr" anchorCtr="0">
              <a:noAutofit/>
            </a:bodyPr>
            <a:lstStyle/>
            <a:p>
              <a:pPr marL="0" marR="0" lvl="0" indent="0" algn="ctr" rtl="0">
                <a:lnSpc>
                  <a:spcPct val="100000"/>
                </a:lnSpc>
                <a:spcBef>
                  <a:spcPts val="0"/>
                </a:spcBef>
                <a:spcAft>
                  <a:spcPts val="0"/>
                </a:spcAft>
                <a:buClr>
                  <a:srgbClr val="FFFFFF"/>
                </a:buClr>
                <a:buSzPct val="25000"/>
                <a:buFont typeface="Arial"/>
                <a:buNone/>
              </a:pPr>
              <a:r>
                <a:rPr lang="ja-JP" altLang="en-US" sz="1500" b="0" i="0" u="none" strike="noStrike" cap="none" baseline="0" dirty="0" smtClean="0">
                  <a:solidFill>
                    <a:srgbClr val="FFFFFF"/>
                  </a:solidFill>
                  <a:latin typeface="Arial"/>
                  <a:ea typeface="Arial"/>
                  <a:cs typeface="Arial"/>
                  <a:sym typeface="Arial"/>
                  <a:rtl val="0"/>
                </a:rPr>
                <a:t>産業医</a:t>
              </a:r>
              <a:endParaRPr lang="ja" sz="1500" b="0" i="0" u="none" strike="noStrike" cap="none" baseline="0" dirty="0">
                <a:solidFill>
                  <a:srgbClr val="FFFFFF"/>
                </a:solidFill>
                <a:latin typeface="Arial"/>
                <a:ea typeface="Arial"/>
                <a:cs typeface="Arial"/>
                <a:sym typeface="Arial"/>
                <a:rtl val="0"/>
              </a:endParaRPr>
            </a:p>
          </p:txBody>
        </p:sp>
      </p:grpSp>
      <p:grpSp>
        <p:nvGrpSpPr>
          <p:cNvPr id="171" name="Shape 171"/>
          <p:cNvGrpSpPr/>
          <p:nvPr/>
        </p:nvGrpSpPr>
        <p:grpSpPr>
          <a:xfrm>
            <a:off x="443476" y="3644132"/>
            <a:ext cx="2589517" cy="446468"/>
            <a:chOff x="-86" y="0"/>
            <a:chExt cx="3682999" cy="635001"/>
          </a:xfrm>
        </p:grpSpPr>
        <p:sp>
          <p:nvSpPr>
            <p:cNvPr id="172" name="Shape 172"/>
            <p:cNvSpPr/>
            <p:nvPr/>
          </p:nvSpPr>
          <p:spPr>
            <a:xfrm>
              <a:off x="0" y="0"/>
              <a:ext cx="3682828" cy="635001"/>
            </a:xfrm>
            <a:prstGeom prst="rect">
              <a:avLst/>
            </a:prstGeom>
            <a:solidFill>
              <a:srgbClr val="079AA7"/>
            </a:solidFill>
            <a:ln>
              <a:noFill/>
            </a:ln>
          </p:spPr>
          <p:txBody>
            <a:bodyPr lIns="0" tIns="0" rIns="0" bIns="0" anchor="ctr" anchorCtr="0">
              <a:noAutofit/>
            </a:bodyPr>
            <a:lstStyle/>
            <a:p>
              <a:pPr marL="0" marR="0" lvl="0" indent="0" algn="l"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sp>
          <p:nvSpPr>
            <p:cNvPr id="173" name="Shape 173"/>
            <p:cNvSpPr/>
            <p:nvPr/>
          </p:nvSpPr>
          <p:spPr>
            <a:xfrm>
              <a:off x="-86" y="81084"/>
              <a:ext cx="3682999" cy="479176"/>
            </a:xfrm>
            <a:prstGeom prst="rect">
              <a:avLst/>
            </a:prstGeom>
            <a:solidFill>
              <a:srgbClr val="079AA7"/>
            </a:solidFill>
            <a:ln>
              <a:noFill/>
            </a:ln>
          </p:spPr>
          <p:txBody>
            <a:bodyPr lIns="0" tIns="0" rIns="0" bIns="0" anchor="ctr" anchorCtr="0">
              <a:noAutofit/>
            </a:bodyPr>
            <a:lstStyle/>
            <a:p>
              <a:pPr marL="0" marR="0" lvl="0" indent="0" algn="ctr" rtl="0">
                <a:lnSpc>
                  <a:spcPct val="100000"/>
                </a:lnSpc>
                <a:spcBef>
                  <a:spcPts val="0"/>
                </a:spcBef>
                <a:spcAft>
                  <a:spcPts val="0"/>
                </a:spcAft>
                <a:buClr>
                  <a:srgbClr val="FFFFFF"/>
                </a:buClr>
                <a:buSzPct val="25000"/>
                <a:buFont typeface="Arial"/>
                <a:buNone/>
              </a:pPr>
              <a:r>
                <a:rPr lang="ja-JP" altLang="en-US" sz="1500" b="0" i="0" u="none" strike="noStrike" cap="none" baseline="0" dirty="0" smtClean="0">
                  <a:solidFill>
                    <a:srgbClr val="FFFFFF"/>
                  </a:solidFill>
                  <a:latin typeface="Arial"/>
                  <a:ea typeface="Arial"/>
                  <a:cs typeface="Arial"/>
                  <a:sym typeface="Arial"/>
                  <a:rtl val="0"/>
                </a:rPr>
                <a:t>実施者</a:t>
              </a:r>
              <a:endParaRPr lang="ja" sz="1500" b="0" i="0" u="none" strike="noStrike" cap="none" baseline="0" dirty="0">
                <a:solidFill>
                  <a:srgbClr val="FFFFFF"/>
                </a:solidFill>
                <a:latin typeface="Arial"/>
                <a:ea typeface="Arial"/>
                <a:cs typeface="Arial"/>
                <a:sym typeface="Arial"/>
                <a:rtl val="0"/>
              </a:endParaRPr>
            </a:p>
          </p:txBody>
        </p:sp>
      </p:grpSp>
      <p:sp>
        <p:nvSpPr>
          <p:cNvPr id="175" name="Shape 175"/>
          <p:cNvSpPr/>
          <p:nvPr/>
        </p:nvSpPr>
        <p:spPr>
          <a:xfrm>
            <a:off x="3218535" y="1957097"/>
            <a:ext cx="5447399" cy="535799"/>
          </a:xfrm>
          <a:prstGeom prst="rect">
            <a:avLst/>
          </a:prstGeom>
          <a:noFill/>
          <a:ln>
            <a:noFill/>
          </a:ln>
        </p:spPr>
        <p:txBody>
          <a:bodyPr lIns="0" tIns="0" rIns="0" bIns="0" anchor="t" anchorCtr="0">
            <a:noAutofit/>
          </a:bodyPr>
          <a:lstStyle/>
          <a:p>
            <a:pPr marL="0" marR="0" lvl="0" indent="0" algn="l" rtl="0">
              <a:lnSpc>
                <a:spcPct val="100000"/>
              </a:lnSpc>
              <a:spcBef>
                <a:spcPts val="0"/>
              </a:spcBef>
              <a:spcAft>
                <a:spcPts val="0"/>
              </a:spcAft>
              <a:buClr>
                <a:srgbClr val="311F1A"/>
              </a:buClr>
              <a:buSzPct val="25000"/>
              <a:buFont typeface="Arial"/>
              <a:buNone/>
            </a:pPr>
            <a:r>
              <a:rPr lang="en-US" altLang="ja-JP" sz="1500" dirty="0" smtClean="0">
                <a:solidFill>
                  <a:srgbClr val="311F1A"/>
                </a:solidFill>
              </a:rPr>
              <a:t>50</a:t>
            </a:r>
            <a:r>
              <a:rPr lang="ja-JP" altLang="en-US" sz="1500" dirty="0" smtClean="0">
                <a:solidFill>
                  <a:srgbClr val="311F1A"/>
                </a:solidFill>
              </a:rPr>
              <a:t>人以上の労働者がいる全ての事業場に設けなくてはならない。</a:t>
            </a:r>
            <a:endParaRPr lang="en-US" altLang="ja-JP" sz="1500" dirty="0" smtClean="0">
              <a:solidFill>
                <a:srgbClr val="311F1A"/>
              </a:solidFill>
            </a:endParaRPr>
          </a:p>
          <a:p>
            <a:pPr marL="0" marR="0" lvl="0" indent="0" algn="l" rtl="0">
              <a:lnSpc>
                <a:spcPct val="100000"/>
              </a:lnSpc>
              <a:spcBef>
                <a:spcPts val="0"/>
              </a:spcBef>
              <a:spcAft>
                <a:spcPts val="0"/>
              </a:spcAft>
              <a:buClr>
                <a:srgbClr val="311F1A"/>
              </a:buClr>
              <a:buSzPct val="25000"/>
              <a:buFont typeface="Arial"/>
              <a:buNone/>
            </a:pPr>
            <a:r>
              <a:rPr lang="ja-JP" altLang="en-US" sz="1500" b="0" i="0" u="none" strike="noStrike" cap="none" baseline="0" dirty="0" smtClean="0">
                <a:solidFill>
                  <a:srgbClr val="311F1A"/>
                </a:solidFill>
                <a:latin typeface="Arial"/>
                <a:ea typeface="Arial"/>
                <a:cs typeface="Arial"/>
                <a:sym typeface="Arial"/>
                <a:rtl val="0"/>
              </a:rPr>
              <a:t>労働者の精神的健康の保持を図るための対策について審議する。</a:t>
            </a:r>
            <a:endParaRPr lang="ja" sz="1500" b="0" i="0" u="none" strike="noStrike" cap="none" baseline="0" dirty="0">
              <a:solidFill>
                <a:srgbClr val="311F1A"/>
              </a:solidFill>
              <a:latin typeface="Arial"/>
              <a:ea typeface="Arial"/>
              <a:cs typeface="Arial"/>
              <a:sym typeface="Arial"/>
              <a:rtl val="0"/>
            </a:endParaRPr>
          </a:p>
        </p:txBody>
      </p:sp>
      <p:sp>
        <p:nvSpPr>
          <p:cNvPr id="176" name="Shape 176"/>
          <p:cNvSpPr/>
          <p:nvPr/>
        </p:nvSpPr>
        <p:spPr>
          <a:xfrm>
            <a:off x="3284464" y="2741093"/>
            <a:ext cx="5447399" cy="535799"/>
          </a:xfrm>
          <a:prstGeom prst="rect">
            <a:avLst/>
          </a:prstGeom>
          <a:noFill/>
          <a:ln>
            <a:noFill/>
          </a:ln>
        </p:spPr>
        <p:txBody>
          <a:bodyPr lIns="0" tIns="0" rIns="0" bIns="0" anchor="t" anchorCtr="0">
            <a:noAutofit/>
          </a:bodyPr>
          <a:lstStyle/>
          <a:p>
            <a:pPr lvl="0">
              <a:buClr>
                <a:srgbClr val="311F1A"/>
              </a:buClr>
              <a:buSzPct val="25000"/>
            </a:pPr>
            <a:r>
              <a:rPr lang="ja-JP" altLang="en-US" sz="1500" dirty="0">
                <a:solidFill>
                  <a:srgbClr val="311F1A"/>
                </a:solidFill>
              </a:rPr>
              <a:t>事業場において労働者の健康管理等について、専門的な立場から指導・助言を行う医師。一定の規模の事業場には産業医の選任が義務付けられて</a:t>
            </a:r>
            <a:r>
              <a:rPr lang="ja-JP" altLang="en-US" sz="1500" dirty="0" smtClean="0">
                <a:solidFill>
                  <a:srgbClr val="311F1A"/>
                </a:solidFill>
              </a:rPr>
              <a:t>いる。衛生委員会のメンバー。</a:t>
            </a:r>
            <a:endParaRPr lang="ja" sz="1500" b="0" i="0" u="none" strike="noStrike" cap="none" baseline="0" dirty="0">
              <a:solidFill>
                <a:srgbClr val="311F1A"/>
              </a:solidFill>
              <a:latin typeface="Arial"/>
              <a:ea typeface="Arial"/>
              <a:cs typeface="Arial"/>
              <a:sym typeface="Arial"/>
              <a:rtl val="0"/>
            </a:endParaRPr>
          </a:p>
        </p:txBody>
      </p:sp>
      <p:sp>
        <p:nvSpPr>
          <p:cNvPr id="177" name="Shape 177"/>
          <p:cNvSpPr/>
          <p:nvPr/>
        </p:nvSpPr>
        <p:spPr>
          <a:xfrm>
            <a:off x="3275534" y="3648598"/>
            <a:ext cx="5447399" cy="535799"/>
          </a:xfrm>
          <a:prstGeom prst="rect">
            <a:avLst/>
          </a:prstGeom>
          <a:noFill/>
          <a:ln>
            <a:noFill/>
          </a:ln>
        </p:spPr>
        <p:txBody>
          <a:bodyPr lIns="0" tIns="0" rIns="0" bIns="0" anchor="t" anchorCtr="0">
            <a:noAutofit/>
          </a:bodyPr>
          <a:lstStyle/>
          <a:p>
            <a:pPr marL="0" marR="0" lvl="0" indent="0" algn="l" rtl="0">
              <a:lnSpc>
                <a:spcPct val="100000"/>
              </a:lnSpc>
              <a:spcBef>
                <a:spcPts val="0"/>
              </a:spcBef>
              <a:spcAft>
                <a:spcPts val="0"/>
              </a:spcAft>
              <a:buClr>
                <a:srgbClr val="311F1A"/>
              </a:buClr>
              <a:buSzPct val="25000"/>
              <a:buFont typeface="Arial"/>
              <a:buNone/>
            </a:pPr>
            <a:r>
              <a:rPr lang="ja-JP" altLang="en-US" sz="1500" b="0" i="0" u="none" strike="noStrike" cap="none" baseline="0" dirty="0" smtClean="0">
                <a:solidFill>
                  <a:srgbClr val="311F1A"/>
                </a:solidFill>
                <a:latin typeface="Arial"/>
                <a:ea typeface="Arial"/>
                <a:cs typeface="Arial"/>
                <a:sym typeface="Arial"/>
                <a:rtl val="0"/>
              </a:rPr>
              <a:t>医師・保健師、ストレスチェックを行うのに必要な知識を持つと認められた看護師または精神保健福祉士</a:t>
            </a:r>
            <a:endParaRPr lang="ja" sz="1500" b="0" i="0" u="none" strike="noStrike" cap="none" baseline="0" dirty="0">
              <a:solidFill>
                <a:srgbClr val="311F1A"/>
              </a:solidFill>
              <a:latin typeface="Arial"/>
              <a:ea typeface="Arial"/>
              <a:cs typeface="Arial"/>
              <a:sym typeface="Arial"/>
              <a:rtl val="0"/>
            </a:endParaRPr>
          </a:p>
        </p:txBody>
      </p:sp>
      <p:grpSp>
        <p:nvGrpSpPr>
          <p:cNvPr id="58" name="Shape 171"/>
          <p:cNvGrpSpPr/>
          <p:nvPr/>
        </p:nvGrpSpPr>
        <p:grpSpPr>
          <a:xfrm>
            <a:off x="443536" y="4492993"/>
            <a:ext cx="2589517" cy="446468"/>
            <a:chOff x="-86" y="0"/>
            <a:chExt cx="3682999" cy="635001"/>
          </a:xfrm>
        </p:grpSpPr>
        <p:sp>
          <p:nvSpPr>
            <p:cNvPr id="59" name="Shape 172"/>
            <p:cNvSpPr/>
            <p:nvPr/>
          </p:nvSpPr>
          <p:spPr>
            <a:xfrm>
              <a:off x="0" y="0"/>
              <a:ext cx="3682828" cy="635001"/>
            </a:xfrm>
            <a:prstGeom prst="rect">
              <a:avLst/>
            </a:prstGeom>
            <a:solidFill>
              <a:srgbClr val="079AA7"/>
            </a:solidFill>
            <a:ln>
              <a:noFill/>
            </a:ln>
          </p:spPr>
          <p:txBody>
            <a:bodyPr lIns="0" tIns="0" rIns="0" bIns="0" anchor="ctr" anchorCtr="0">
              <a:noAutofit/>
            </a:bodyPr>
            <a:lstStyle/>
            <a:p>
              <a:pPr marL="0" marR="0" lvl="0" indent="0" algn="l"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sp>
          <p:nvSpPr>
            <p:cNvPr id="60" name="Shape 173"/>
            <p:cNvSpPr/>
            <p:nvPr/>
          </p:nvSpPr>
          <p:spPr>
            <a:xfrm>
              <a:off x="-86" y="81084"/>
              <a:ext cx="3682999" cy="479176"/>
            </a:xfrm>
            <a:prstGeom prst="rect">
              <a:avLst/>
            </a:prstGeom>
            <a:solidFill>
              <a:srgbClr val="079AA7"/>
            </a:solidFill>
            <a:ln>
              <a:noFill/>
            </a:ln>
          </p:spPr>
          <p:txBody>
            <a:bodyPr lIns="0" tIns="0" rIns="0" bIns="0" anchor="ctr" anchorCtr="0">
              <a:noAutofit/>
            </a:bodyPr>
            <a:lstStyle/>
            <a:p>
              <a:pPr marL="0" marR="0" lvl="0" indent="0" algn="ctr" rtl="0">
                <a:lnSpc>
                  <a:spcPct val="100000"/>
                </a:lnSpc>
                <a:spcBef>
                  <a:spcPts val="0"/>
                </a:spcBef>
                <a:spcAft>
                  <a:spcPts val="0"/>
                </a:spcAft>
                <a:buClr>
                  <a:srgbClr val="FFFFFF"/>
                </a:buClr>
                <a:buSzPct val="25000"/>
                <a:buFont typeface="Arial"/>
                <a:buNone/>
              </a:pPr>
              <a:r>
                <a:rPr lang="ja-JP" altLang="en-US" sz="1500" b="0" i="0" u="none" strike="noStrike" cap="none" baseline="0" dirty="0" smtClean="0">
                  <a:solidFill>
                    <a:srgbClr val="FFFFFF"/>
                  </a:solidFill>
                  <a:latin typeface="Arial"/>
                  <a:ea typeface="Arial"/>
                  <a:cs typeface="Arial"/>
                  <a:sym typeface="Arial"/>
                  <a:rtl val="0"/>
                </a:rPr>
                <a:t>実施事務従事者</a:t>
              </a:r>
              <a:endParaRPr lang="ja" sz="1500" b="0" i="0" u="none" strike="noStrike" cap="none" baseline="0" dirty="0">
                <a:solidFill>
                  <a:srgbClr val="FFFFFF"/>
                </a:solidFill>
                <a:latin typeface="Arial"/>
                <a:ea typeface="Arial"/>
                <a:cs typeface="Arial"/>
                <a:sym typeface="Arial"/>
                <a:rtl val="0"/>
              </a:endParaRPr>
            </a:p>
          </p:txBody>
        </p:sp>
      </p:grpSp>
      <p:grpSp>
        <p:nvGrpSpPr>
          <p:cNvPr id="61" name="Shape 171"/>
          <p:cNvGrpSpPr/>
          <p:nvPr/>
        </p:nvGrpSpPr>
        <p:grpSpPr>
          <a:xfrm>
            <a:off x="467544" y="5302337"/>
            <a:ext cx="2589517" cy="446468"/>
            <a:chOff x="-86" y="0"/>
            <a:chExt cx="3682999" cy="635001"/>
          </a:xfrm>
        </p:grpSpPr>
        <p:sp>
          <p:nvSpPr>
            <p:cNvPr id="62" name="Shape 172"/>
            <p:cNvSpPr/>
            <p:nvPr/>
          </p:nvSpPr>
          <p:spPr>
            <a:xfrm>
              <a:off x="0" y="0"/>
              <a:ext cx="3682828" cy="635001"/>
            </a:xfrm>
            <a:prstGeom prst="rect">
              <a:avLst/>
            </a:prstGeom>
            <a:solidFill>
              <a:srgbClr val="079AA7"/>
            </a:solidFill>
            <a:ln>
              <a:noFill/>
            </a:ln>
          </p:spPr>
          <p:txBody>
            <a:bodyPr lIns="0" tIns="0" rIns="0" bIns="0" anchor="ctr" anchorCtr="0">
              <a:noAutofit/>
            </a:bodyPr>
            <a:lstStyle/>
            <a:p>
              <a:pPr marL="0" marR="0" lvl="0" indent="0" algn="l"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sp>
          <p:nvSpPr>
            <p:cNvPr id="63" name="Shape 173"/>
            <p:cNvSpPr/>
            <p:nvPr/>
          </p:nvSpPr>
          <p:spPr>
            <a:xfrm>
              <a:off x="-86" y="81084"/>
              <a:ext cx="3682999" cy="479176"/>
            </a:xfrm>
            <a:prstGeom prst="rect">
              <a:avLst/>
            </a:prstGeom>
            <a:solidFill>
              <a:srgbClr val="079AA7"/>
            </a:solidFill>
            <a:ln>
              <a:noFill/>
            </a:ln>
          </p:spPr>
          <p:txBody>
            <a:bodyPr lIns="0" tIns="0" rIns="0" bIns="0" anchor="ctr" anchorCtr="0">
              <a:noAutofit/>
            </a:bodyPr>
            <a:lstStyle/>
            <a:p>
              <a:pPr marL="0" marR="0" lvl="0" indent="0" algn="ctr" rtl="0">
                <a:lnSpc>
                  <a:spcPct val="100000"/>
                </a:lnSpc>
                <a:spcBef>
                  <a:spcPts val="0"/>
                </a:spcBef>
                <a:spcAft>
                  <a:spcPts val="0"/>
                </a:spcAft>
                <a:buClr>
                  <a:srgbClr val="FFFFFF"/>
                </a:buClr>
                <a:buSzPct val="25000"/>
                <a:buFont typeface="Arial"/>
                <a:buNone/>
              </a:pPr>
              <a:r>
                <a:rPr lang="ja-JP" altLang="en-US" sz="1500" b="0" i="0" u="none" strike="noStrike" cap="none" baseline="0" dirty="0" smtClean="0">
                  <a:solidFill>
                    <a:srgbClr val="FFFFFF"/>
                  </a:solidFill>
                  <a:latin typeface="Arial"/>
                  <a:ea typeface="Arial"/>
                  <a:cs typeface="Arial"/>
                  <a:sym typeface="Arial"/>
                  <a:rtl val="0"/>
                </a:rPr>
                <a:t>事業者</a:t>
              </a:r>
              <a:endParaRPr lang="ja" sz="1500" b="0" i="0" u="none" strike="noStrike" cap="none" baseline="0" dirty="0">
                <a:solidFill>
                  <a:srgbClr val="FFFFFF"/>
                </a:solidFill>
                <a:latin typeface="Arial"/>
                <a:ea typeface="Arial"/>
                <a:cs typeface="Arial"/>
                <a:sym typeface="Arial"/>
                <a:rtl val="0"/>
              </a:endParaRPr>
            </a:p>
          </p:txBody>
        </p:sp>
      </p:grpSp>
      <p:sp>
        <p:nvSpPr>
          <p:cNvPr id="55" name="Shape 177"/>
          <p:cNvSpPr/>
          <p:nvPr/>
        </p:nvSpPr>
        <p:spPr>
          <a:xfrm>
            <a:off x="3275533" y="4456601"/>
            <a:ext cx="5544939" cy="535799"/>
          </a:xfrm>
          <a:prstGeom prst="rect">
            <a:avLst/>
          </a:prstGeom>
          <a:noFill/>
          <a:ln>
            <a:noFill/>
          </a:ln>
        </p:spPr>
        <p:txBody>
          <a:bodyPr lIns="0" tIns="0" rIns="0" bIns="0" anchor="t" anchorCtr="0">
            <a:noAutofit/>
          </a:bodyPr>
          <a:lstStyle/>
          <a:p>
            <a:pPr marL="0" marR="0" lvl="0" indent="0" algn="l" rtl="0">
              <a:lnSpc>
                <a:spcPct val="100000"/>
              </a:lnSpc>
              <a:spcBef>
                <a:spcPts val="0"/>
              </a:spcBef>
              <a:spcAft>
                <a:spcPts val="0"/>
              </a:spcAft>
              <a:buClr>
                <a:srgbClr val="311F1A"/>
              </a:buClr>
              <a:buSzPct val="25000"/>
              <a:buFont typeface="Arial"/>
              <a:buNone/>
            </a:pPr>
            <a:r>
              <a:rPr lang="ja-JP" altLang="en-US" sz="1500" dirty="0" smtClean="0">
                <a:solidFill>
                  <a:srgbClr val="311F1A"/>
                </a:solidFill>
              </a:rPr>
              <a:t>実施者の指示により、ストレスチェック実施事務に携わる事務職員等（個人の調査票のデータ入力、結果の出力、記録の保存等）</a:t>
            </a:r>
            <a:endParaRPr lang="en-US" altLang="ja-JP" sz="1500" dirty="0" smtClean="0">
              <a:solidFill>
                <a:srgbClr val="311F1A"/>
              </a:solidFill>
            </a:endParaRPr>
          </a:p>
        </p:txBody>
      </p:sp>
      <p:sp>
        <p:nvSpPr>
          <p:cNvPr id="56" name="Shape 177"/>
          <p:cNvSpPr/>
          <p:nvPr/>
        </p:nvSpPr>
        <p:spPr>
          <a:xfrm>
            <a:off x="3261010" y="5269465"/>
            <a:ext cx="5447399" cy="535799"/>
          </a:xfrm>
          <a:prstGeom prst="rect">
            <a:avLst/>
          </a:prstGeom>
          <a:noFill/>
          <a:ln>
            <a:noFill/>
          </a:ln>
        </p:spPr>
        <p:txBody>
          <a:bodyPr lIns="0" tIns="0" rIns="0" bIns="0" anchor="t" anchorCtr="0">
            <a:noAutofit/>
          </a:bodyPr>
          <a:lstStyle/>
          <a:p>
            <a:pPr marL="0" marR="0" lvl="0" indent="0" algn="l" rtl="0">
              <a:lnSpc>
                <a:spcPct val="100000"/>
              </a:lnSpc>
              <a:spcBef>
                <a:spcPts val="0"/>
              </a:spcBef>
              <a:spcAft>
                <a:spcPts val="0"/>
              </a:spcAft>
              <a:buClr>
                <a:srgbClr val="311F1A"/>
              </a:buClr>
              <a:buSzPct val="25000"/>
              <a:buFont typeface="Arial"/>
              <a:buNone/>
            </a:pPr>
            <a:r>
              <a:rPr lang="ja-JP" altLang="en-US" sz="1500" b="0" i="0" u="none" strike="noStrike" cap="none" baseline="0" dirty="0" smtClean="0">
                <a:solidFill>
                  <a:srgbClr val="311F1A"/>
                </a:solidFill>
                <a:latin typeface="Arial"/>
                <a:ea typeface="Arial"/>
                <a:cs typeface="Arial"/>
                <a:sym typeface="Arial"/>
                <a:rtl val="0"/>
              </a:rPr>
              <a:t>ストレスチェックの実施義務を負う事業主。</a:t>
            </a:r>
            <a:endParaRPr lang="en-US" altLang="ja-JP" sz="1500" b="0" i="0" u="none" strike="noStrike" cap="none" baseline="0" dirty="0" smtClean="0">
              <a:solidFill>
                <a:srgbClr val="311F1A"/>
              </a:solidFill>
              <a:latin typeface="Arial"/>
              <a:ea typeface="Arial"/>
              <a:cs typeface="Arial"/>
              <a:sym typeface="Arial"/>
              <a:rtl val="0"/>
            </a:endParaRPr>
          </a:p>
          <a:p>
            <a:pPr marL="0" marR="0" lvl="0" indent="0" algn="l" rtl="0">
              <a:lnSpc>
                <a:spcPct val="100000"/>
              </a:lnSpc>
              <a:spcBef>
                <a:spcPts val="0"/>
              </a:spcBef>
              <a:spcAft>
                <a:spcPts val="0"/>
              </a:spcAft>
              <a:buClr>
                <a:srgbClr val="311F1A"/>
              </a:buClr>
              <a:buSzPct val="25000"/>
              <a:buFont typeface="Arial"/>
              <a:buNone/>
            </a:pPr>
            <a:r>
              <a:rPr lang="ja-JP" altLang="en-US" sz="1500" dirty="0" smtClean="0">
                <a:solidFill>
                  <a:srgbClr val="311F1A"/>
                </a:solidFill>
                <a:rtl val="0"/>
              </a:rPr>
              <a:t>「事業者」が「実施者」にストレスチェックを実施させる。</a:t>
            </a:r>
            <a:endParaRPr lang="ja" sz="1500" b="0" i="0" u="none" strike="noStrike" cap="none" baseline="0" dirty="0">
              <a:solidFill>
                <a:srgbClr val="311F1A"/>
              </a:solidFill>
              <a:latin typeface="Arial"/>
              <a:ea typeface="Arial"/>
              <a:cs typeface="Arial"/>
              <a:sym typeface="Arial"/>
              <a:rtl val="0"/>
            </a:endParaRPr>
          </a:p>
        </p:txBody>
      </p:sp>
      <p:grpSp>
        <p:nvGrpSpPr>
          <p:cNvPr id="67" name="Shape 171"/>
          <p:cNvGrpSpPr/>
          <p:nvPr/>
        </p:nvGrpSpPr>
        <p:grpSpPr>
          <a:xfrm>
            <a:off x="467544" y="6022417"/>
            <a:ext cx="2589517" cy="446468"/>
            <a:chOff x="-86" y="0"/>
            <a:chExt cx="3682999" cy="635001"/>
          </a:xfrm>
        </p:grpSpPr>
        <p:sp>
          <p:nvSpPr>
            <p:cNvPr id="68" name="Shape 172"/>
            <p:cNvSpPr/>
            <p:nvPr/>
          </p:nvSpPr>
          <p:spPr>
            <a:xfrm>
              <a:off x="0" y="0"/>
              <a:ext cx="3682828" cy="635001"/>
            </a:xfrm>
            <a:prstGeom prst="rect">
              <a:avLst/>
            </a:prstGeom>
            <a:solidFill>
              <a:srgbClr val="079AA7"/>
            </a:solidFill>
            <a:ln>
              <a:noFill/>
            </a:ln>
          </p:spPr>
          <p:txBody>
            <a:bodyPr lIns="0" tIns="0" rIns="0" bIns="0" anchor="ctr" anchorCtr="0">
              <a:noAutofit/>
            </a:bodyPr>
            <a:lstStyle/>
            <a:p>
              <a:pPr marL="0" marR="0" lvl="0" indent="0" algn="l" rtl="0">
                <a:lnSpc>
                  <a:spcPct val="100000"/>
                </a:lnSpc>
                <a:spcBef>
                  <a:spcPts val="0"/>
                </a:spcBef>
                <a:spcAft>
                  <a:spcPts val="0"/>
                </a:spcAft>
                <a:buClr>
                  <a:srgbClr val="000000"/>
                </a:buClr>
                <a:buFont typeface="Arial"/>
                <a:buNone/>
              </a:pPr>
              <a:endParaRPr sz="2700" b="0" i="0" u="none" strike="noStrike" cap="none" baseline="0" dirty="0">
                <a:solidFill>
                  <a:srgbClr val="311F1A"/>
                </a:solidFill>
                <a:latin typeface="Arial"/>
                <a:ea typeface="Arial"/>
                <a:cs typeface="Arial"/>
                <a:sym typeface="Arial"/>
                <a:rtl val="0"/>
              </a:endParaRPr>
            </a:p>
          </p:txBody>
        </p:sp>
        <p:sp>
          <p:nvSpPr>
            <p:cNvPr id="69" name="Shape 173"/>
            <p:cNvSpPr/>
            <p:nvPr/>
          </p:nvSpPr>
          <p:spPr>
            <a:xfrm>
              <a:off x="-86" y="81084"/>
              <a:ext cx="3682999" cy="479176"/>
            </a:xfrm>
            <a:prstGeom prst="rect">
              <a:avLst/>
            </a:prstGeom>
            <a:solidFill>
              <a:srgbClr val="079AA7"/>
            </a:solidFill>
            <a:ln>
              <a:noFill/>
            </a:ln>
          </p:spPr>
          <p:txBody>
            <a:bodyPr lIns="0" tIns="0" rIns="0" bIns="0" anchor="ctr" anchorCtr="0">
              <a:noAutofit/>
            </a:bodyPr>
            <a:lstStyle/>
            <a:p>
              <a:pPr marL="0" marR="0" lvl="0" indent="0" algn="ctr" rtl="0">
                <a:lnSpc>
                  <a:spcPct val="100000"/>
                </a:lnSpc>
                <a:spcBef>
                  <a:spcPts val="0"/>
                </a:spcBef>
                <a:spcAft>
                  <a:spcPts val="0"/>
                </a:spcAft>
                <a:buClr>
                  <a:srgbClr val="FFFFFF"/>
                </a:buClr>
                <a:buSzPct val="25000"/>
                <a:buFont typeface="Arial"/>
                <a:buNone/>
              </a:pPr>
              <a:r>
                <a:rPr lang="ja-JP" altLang="en-US" sz="1500" b="0" i="0" u="none" strike="noStrike" cap="none" baseline="0" dirty="0" smtClean="0">
                  <a:solidFill>
                    <a:srgbClr val="FFFFFF"/>
                  </a:solidFill>
                  <a:latin typeface="Arial"/>
                  <a:ea typeface="Arial"/>
                  <a:cs typeface="Arial"/>
                  <a:sym typeface="Arial"/>
                  <a:rtl val="0"/>
                </a:rPr>
                <a:t>面接指導実施医師</a:t>
              </a:r>
              <a:endParaRPr lang="ja" sz="1500" b="0" i="0" u="none" strike="noStrike" cap="none" baseline="0" dirty="0">
                <a:solidFill>
                  <a:srgbClr val="FFFFFF"/>
                </a:solidFill>
                <a:latin typeface="Arial"/>
                <a:ea typeface="Arial"/>
                <a:cs typeface="Arial"/>
                <a:sym typeface="Arial"/>
                <a:rtl val="0"/>
              </a:endParaRPr>
            </a:p>
          </p:txBody>
        </p:sp>
      </p:grpSp>
      <p:sp>
        <p:nvSpPr>
          <p:cNvPr id="70" name="Shape 177"/>
          <p:cNvSpPr/>
          <p:nvPr/>
        </p:nvSpPr>
        <p:spPr>
          <a:xfrm>
            <a:off x="3373073" y="6133561"/>
            <a:ext cx="5447399" cy="535799"/>
          </a:xfrm>
          <a:prstGeom prst="rect">
            <a:avLst/>
          </a:prstGeom>
          <a:noFill/>
          <a:ln>
            <a:noFill/>
          </a:ln>
        </p:spPr>
        <p:txBody>
          <a:bodyPr lIns="0" tIns="0" rIns="0" bIns="0" anchor="t" anchorCtr="0">
            <a:noAutofit/>
          </a:bodyPr>
          <a:lstStyle/>
          <a:p>
            <a:pPr marL="0" marR="0" lvl="0" indent="0" algn="l" rtl="0">
              <a:lnSpc>
                <a:spcPct val="100000"/>
              </a:lnSpc>
              <a:spcBef>
                <a:spcPts val="0"/>
              </a:spcBef>
              <a:spcAft>
                <a:spcPts val="0"/>
              </a:spcAft>
              <a:buClr>
                <a:srgbClr val="311F1A"/>
              </a:buClr>
              <a:buSzPct val="25000"/>
              <a:buFont typeface="Arial"/>
              <a:buNone/>
            </a:pPr>
            <a:r>
              <a:rPr lang="ja-JP" altLang="en-US" sz="1500" dirty="0" smtClean="0">
                <a:solidFill>
                  <a:srgbClr val="311F1A"/>
                </a:solidFill>
                <a:rtl val="0"/>
              </a:rPr>
              <a:t>面接担当</a:t>
            </a:r>
            <a:endParaRPr lang="ja" sz="1500" b="0" i="0" u="none" strike="noStrike" cap="none" baseline="0" dirty="0">
              <a:solidFill>
                <a:srgbClr val="311F1A"/>
              </a:solidFill>
              <a:latin typeface="Arial"/>
              <a:ea typeface="Arial"/>
              <a:cs typeface="Arial"/>
              <a:sym typeface="Arial"/>
              <a:rtl val="0"/>
            </a:endParaRPr>
          </a:p>
        </p:txBody>
      </p:sp>
      <p:pic>
        <p:nvPicPr>
          <p:cNvPr id="7170" name="Picture 2" descr="K:\フォトショ\Pixta\3pers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363" y="393816"/>
            <a:ext cx="1984242" cy="1507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2783695"/>
      </p:ext>
    </p:extLst>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86"/>
          <p:cNvSpPr/>
          <p:nvPr/>
        </p:nvSpPr>
        <p:spPr>
          <a:xfrm>
            <a:off x="179512" y="83673"/>
            <a:ext cx="8303020" cy="39299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rgbClr val="33372F"/>
              </a:buClr>
              <a:buSzPct val="25000"/>
              <a:buFont typeface="Arial"/>
              <a:buNone/>
            </a:pPr>
            <a:r>
              <a:rPr lang="ja-JP" altLang="en-US" sz="2400" b="1" dirty="0" smtClean="0">
                <a:solidFill>
                  <a:srgbClr val="33372F"/>
                </a:solidFill>
              </a:rPr>
              <a:t>職業性ストレスチェック簡易調査票の項目（５７項目）</a:t>
            </a:r>
            <a:endParaRPr lang="ja" sz="2400" b="1" i="0" u="none" strike="noStrike" cap="none" baseline="0" dirty="0">
              <a:solidFill>
                <a:srgbClr val="33372F"/>
              </a:solidFill>
              <a:latin typeface="Arial"/>
              <a:ea typeface="Arial"/>
              <a:cs typeface="Arial"/>
              <a:sym typeface="Arial"/>
              <a:rtl val="0"/>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620688"/>
            <a:ext cx="3744416" cy="27642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3501008"/>
            <a:ext cx="3898270" cy="24959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9814" y="620688"/>
            <a:ext cx="3694593" cy="53978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正方形/長方形 2"/>
          <p:cNvSpPr/>
          <p:nvPr/>
        </p:nvSpPr>
        <p:spPr>
          <a:xfrm>
            <a:off x="395536" y="548680"/>
            <a:ext cx="8086996" cy="546982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Shape 48"/>
          <p:cNvSpPr/>
          <p:nvPr/>
        </p:nvSpPr>
        <p:spPr>
          <a:xfrm>
            <a:off x="755576" y="5979608"/>
            <a:ext cx="9001001" cy="689752"/>
          </a:xfrm>
          <a:prstGeom prst="rect">
            <a:avLst/>
          </a:prstGeom>
          <a:noFill/>
          <a:ln>
            <a:noFill/>
          </a:ln>
        </p:spPr>
        <p:txBody>
          <a:bodyPr lIns="0" tIns="0" rIns="0" bIns="0" anchor="ctr" anchorCtr="0">
            <a:noAutofit/>
          </a:bodyPr>
          <a:lstStyle/>
          <a:p>
            <a:pPr lvl="0">
              <a:lnSpc>
                <a:spcPct val="115000"/>
              </a:lnSpc>
              <a:buClr>
                <a:srgbClr val="FF4013"/>
              </a:buClr>
              <a:buSzPct val="25000"/>
            </a:pPr>
            <a:r>
              <a:rPr lang="ja-JP" altLang="en-US" sz="1300" b="1" dirty="0" smtClean="0">
                <a:solidFill>
                  <a:srgbClr val="FF0000"/>
                </a:solidFill>
              </a:rPr>
              <a:t>記入が終わった質問票は医師などの実施者（またはその補助をする実施事務従事者）が回収をしましょう！</a:t>
            </a:r>
            <a:endParaRPr lang="en-US" altLang="ja-JP" sz="1300" b="1" dirty="0" smtClean="0">
              <a:solidFill>
                <a:srgbClr val="FF0000"/>
              </a:solidFill>
            </a:endParaRPr>
          </a:p>
          <a:p>
            <a:pPr lvl="0">
              <a:lnSpc>
                <a:spcPct val="115000"/>
              </a:lnSpc>
              <a:buClr>
                <a:srgbClr val="FF4013"/>
              </a:buClr>
              <a:buSzPct val="25000"/>
            </a:pPr>
            <a:r>
              <a:rPr lang="ja-JP" altLang="en-US" sz="1300" b="1" dirty="0">
                <a:solidFill>
                  <a:srgbClr val="FF0000"/>
                </a:solidFill>
              </a:rPr>
              <a:t>第三者</a:t>
            </a:r>
            <a:r>
              <a:rPr lang="ja-JP" altLang="en-US" sz="1300" b="1" dirty="0" smtClean="0">
                <a:solidFill>
                  <a:srgbClr val="FF0000"/>
                </a:solidFill>
              </a:rPr>
              <a:t>や人事権を持つ職員が、記入・入力の終わった質問票の内容を閲覧してはいけません！</a:t>
            </a:r>
            <a:endParaRPr lang="ja-JP" altLang="en-US" sz="1300" b="1" dirty="0">
              <a:solidFill>
                <a:srgbClr val="FF0000"/>
              </a:solidFill>
            </a:endParaRPr>
          </a:p>
        </p:txBody>
      </p:sp>
      <p:pic>
        <p:nvPicPr>
          <p:cNvPr id="3074" name="Picture 2" descr="E:\poin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496" y="6051558"/>
            <a:ext cx="630469" cy="5457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4289889"/>
      </p:ext>
    </p:extLst>
  </p:cSld>
  <p:clrMapOvr>
    <a:masterClrMapping/>
  </p:clrMapOvr>
  <p:timing>
    <p:tnLst>
      <p:par>
        <p:cTn id="1" dur="indefinite" restart="never" nodeType="tmRoot"/>
      </p:par>
    </p:tnLst>
  </p:timing>
</p:sld>
</file>

<file path=ppt/theme/theme1.xml><?xml version="1.0" encoding="utf-8"?>
<a:theme xmlns:a="http://schemas.openxmlformats.org/drawingml/2006/main"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ユーザー定義 1">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ユーザー定義 1">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1595</TotalTime>
  <Words>1590</Words>
  <Application>Microsoft Office PowerPoint</Application>
  <PresentationFormat>画面に合わせる (4:3)</PresentationFormat>
  <Paragraphs>232</Paragraphs>
  <Slides>15</Slides>
  <Notes>13</Notes>
  <HiddenSlides>0</HiddenSlides>
  <MMClips>0</MMClips>
  <ScaleCrop>false</ScaleCrop>
  <HeadingPairs>
    <vt:vector size="6" baseType="variant">
      <vt:variant>
        <vt:lpstr>使用されているフォント</vt:lpstr>
      </vt:variant>
      <vt:variant>
        <vt:i4>5</vt:i4>
      </vt:variant>
      <vt:variant>
        <vt:lpstr>テーマ</vt:lpstr>
      </vt:variant>
      <vt:variant>
        <vt:i4>2</vt:i4>
      </vt:variant>
      <vt:variant>
        <vt:lpstr>スライド タイトル</vt:lpstr>
      </vt:variant>
      <vt:variant>
        <vt:i4>15</vt:i4>
      </vt:variant>
    </vt:vector>
  </HeadingPairs>
  <TitlesOfParts>
    <vt:vector size="22" baseType="lpstr">
      <vt:lpstr>Arial</vt:lpstr>
      <vt:lpstr>ＭＳ Ｐゴシック</vt:lpstr>
      <vt:lpstr>メイリオ</vt:lpstr>
      <vt:lpstr>ヒラギノ角ゴ ProN W6</vt:lpstr>
      <vt:lpstr>ＭＳ ゴシック</vt:lpstr>
      <vt:lpstr>simple-light</vt:lpstr>
      <vt:lpstr>simple-light</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○○社会保険労務士事務所　社会保険労務士　山田太郎</dc:title>
  <dc:creator>katoh masaya</dc:creator>
  <cp:lastModifiedBy>Cells</cp:lastModifiedBy>
  <cp:revision>93</cp:revision>
  <cp:lastPrinted>2016-02-09T07:23:53Z</cp:lastPrinted>
  <dcterms:modified xsi:type="dcterms:W3CDTF">2016-04-28T01:40:46Z</dcterms:modified>
</cp:coreProperties>
</file>