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8" r:id="rId1"/>
  </p:sldMasterIdLst>
  <p:notesMasterIdLst>
    <p:notesMasterId r:id="rId41"/>
  </p:notesMasterIdLst>
  <p:handoutMasterIdLst>
    <p:handoutMasterId r:id="rId42"/>
  </p:handoutMasterIdLst>
  <p:sldIdLst>
    <p:sldId id="635" r:id="rId2"/>
    <p:sldId id="655" r:id="rId3"/>
    <p:sldId id="629" r:id="rId4"/>
    <p:sldId id="704" r:id="rId5"/>
    <p:sldId id="670" r:id="rId6"/>
    <p:sldId id="671" r:id="rId7"/>
    <p:sldId id="672" r:id="rId8"/>
    <p:sldId id="673" r:id="rId9"/>
    <p:sldId id="621" r:id="rId10"/>
    <p:sldId id="668" r:id="rId11"/>
    <p:sldId id="675" r:id="rId12"/>
    <p:sldId id="696" r:id="rId13"/>
    <p:sldId id="676" r:id="rId14"/>
    <p:sldId id="677" r:id="rId15"/>
    <p:sldId id="678" r:id="rId16"/>
    <p:sldId id="679" r:id="rId17"/>
    <p:sldId id="680" r:id="rId18"/>
    <p:sldId id="694" r:id="rId19"/>
    <p:sldId id="695" r:id="rId20"/>
    <p:sldId id="669" r:id="rId21"/>
    <p:sldId id="699" r:id="rId22"/>
    <p:sldId id="700" r:id="rId23"/>
    <p:sldId id="701" r:id="rId24"/>
    <p:sldId id="702" r:id="rId25"/>
    <p:sldId id="703" r:id="rId26"/>
    <p:sldId id="681" r:id="rId27"/>
    <p:sldId id="682" r:id="rId28"/>
    <p:sldId id="660" r:id="rId29"/>
    <p:sldId id="685" r:id="rId30"/>
    <p:sldId id="686" r:id="rId31"/>
    <p:sldId id="697" r:id="rId32"/>
    <p:sldId id="687" r:id="rId33"/>
    <p:sldId id="688" r:id="rId34"/>
    <p:sldId id="689" r:id="rId35"/>
    <p:sldId id="690" r:id="rId36"/>
    <p:sldId id="684" r:id="rId37"/>
    <p:sldId id="698" r:id="rId38"/>
    <p:sldId id="691" r:id="rId39"/>
    <p:sldId id="651" r:id="rId40"/>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8B2"/>
    <a:srgbClr val="000000"/>
    <a:srgbClr val="E4007F"/>
    <a:srgbClr val="00FF00"/>
    <a:srgbClr val="0000FF"/>
    <a:srgbClr val="FF0000"/>
    <a:srgbClr val="FFFF00"/>
    <a:srgbClr val="00FFFF"/>
    <a:srgbClr val="0071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9" autoAdjust="0"/>
    <p:restoredTop sz="94660" autoAdjust="0"/>
  </p:normalViewPr>
  <p:slideViewPr>
    <p:cSldViewPr>
      <p:cViewPr>
        <p:scale>
          <a:sx n="92" d="100"/>
          <a:sy n="92" d="100"/>
        </p:scale>
        <p:origin x="-36" y="1137"/>
      </p:cViewPr>
      <p:guideLst>
        <p:guide orient="horz" pos="2160"/>
        <p:guide orient="horz" pos="1185"/>
        <p:guide orient="horz" pos="3135"/>
        <p:guide orient="horz" pos="3906"/>
        <p:guide orient="horz" pos="414"/>
        <p:guide pos="512"/>
        <p:guide pos="5728"/>
        <p:guide pos="3120"/>
        <p:guide pos="2145"/>
        <p:guide pos="4095"/>
        <p:guide pos="3301"/>
        <p:guide pos="2939"/>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2532" y="-102"/>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113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11444.xlsx"/></Relationships>
</file>

<file path=ppt/charts/_rels/chart5.xml.rels><?xml version="1.0" encoding="UTF-8" standalone="yes"?>
<Relationships xmlns="http://schemas.openxmlformats.org/package/2006/relationships"><Relationship Id="rId1" Type="http://schemas.openxmlformats.org/officeDocument/2006/relationships/oleObject" Target="file:///\\Mac\Home\Downloads\&#20685;&#12365;&#26041;&#25913;&#38761;&#12524;&#12472;&#12513;&#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'Sheet1 (3)'!$A$1:$A$12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(3)'!$B$1:$B$12</c:f>
              <c:numCache>
                <c:formatCode>General</c:formatCode>
                <c:ptCount val="12"/>
                <c:pt idx="0">
                  <c:v>20</c:v>
                </c:pt>
                <c:pt idx="1">
                  <c:v>25</c:v>
                </c:pt>
                <c:pt idx="2">
                  <c:v>30</c:v>
                </c:pt>
                <c:pt idx="3">
                  <c:v>70</c:v>
                </c:pt>
                <c:pt idx="4">
                  <c:v>20</c:v>
                </c:pt>
                <c:pt idx="5">
                  <c:v>45</c:v>
                </c:pt>
                <c:pt idx="6">
                  <c:v>40</c:v>
                </c:pt>
                <c:pt idx="7">
                  <c:v>30</c:v>
                </c:pt>
                <c:pt idx="8">
                  <c:v>40</c:v>
                </c:pt>
                <c:pt idx="9">
                  <c:v>45</c:v>
                </c:pt>
                <c:pt idx="10">
                  <c:v>44</c:v>
                </c:pt>
                <c:pt idx="11">
                  <c:v>62</c:v>
                </c:pt>
              </c:numCache>
            </c:numRef>
          </c:val>
        </c:ser>
        <c:ser>
          <c:idx val="1"/>
          <c:order val="1"/>
          <c:invertIfNegative val="0"/>
          <c:cat>
            <c:strRef>
              <c:f>'Sheet1 (3)'!$A$1:$A$12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(3)'!$C$1:$C$12</c:f>
              <c:numCache>
                <c:formatCode>General</c:formatCode>
                <c:ptCount val="12"/>
                <c:pt idx="3">
                  <c:v>32</c:v>
                </c:pt>
                <c:pt idx="6">
                  <c:v>3</c:v>
                </c:pt>
                <c:pt idx="9">
                  <c:v>3</c:v>
                </c:pt>
              </c:numCache>
            </c:numRef>
          </c:val>
        </c:ser>
        <c:dLbls>
          <c:dLblPos val="outEnd"/>
          <c:showLegendKey val="0"/>
          <c:showVal val="1"/>
          <c:showCatName val="0"/>
          <c:showSerName val="0"/>
          <c:showPercent val="0"/>
          <c:showBubbleSize val="0"/>
        </c:dLbls>
        <c:gapWidth val="150"/>
        <c:axId val="143632640"/>
        <c:axId val="143708160"/>
      </c:barChart>
      <c:catAx>
        <c:axId val="143632640"/>
        <c:scaling>
          <c:orientation val="maxMin"/>
        </c:scaling>
        <c:delete val="0"/>
        <c:axPos val="l"/>
        <c:majorTickMark val="out"/>
        <c:minorTickMark val="none"/>
        <c:tickLblPos val="nextTo"/>
        <c:crossAx val="143708160"/>
        <c:crosses val="autoZero"/>
        <c:auto val="1"/>
        <c:lblAlgn val="ctr"/>
        <c:lblOffset val="100"/>
        <c:noMultiLvlLbl val="0"/>
      </c:catAx>
      <c:valAx>
        <c:axId val="143708160"/>
        <c:scaling>
          <c:orientation val="minMax"/>
          <c:max val="100"/>
        </c:scaling>
        <c:delete val="0"/>
        <c:axPos val="t"/>
        <c:majorGridlines/>
        <c:numFmt formatCode="General" sourceLinked="1"/>
        <c:majorTickMark val="out"/>
        <c:minorTickMark val="none"/>
        <c:tickLblPos val="nextTo"/>
        <c:crossAx val="143632640"/>
        <c:crosses val="autoZero"/>
        <c:crossBetween val="between"/>
        <c:maj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'Sheet1 (4)'!$A$1:$A$12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(4)'!$B$1:$B$12</c:f>
              <c:numCache>
                <c:formatCode>General</c:formatCode>
                <c:ptCount val="12"/>
                <c:pt idx="0">
                  <c:v>34</c:v>
                </c:pt>
                <c:pt idx="1">
                  <c:v>53</c:v>
                </c:pt>
                <c:pt idx="2">
                  <c:v>64</c:v>
                </c:pt>
                <c:pt idx="3">
                  <c:v>52</c:v>
                </c:pt>
                <c:pt idx="4">
                  <c:v>39</c:v>
                </c:pt>
                <c:pt idx="5">
                  <c:v>36</c:v>
                </c:pt>
                <c:pt idx="6">
                  <c:v>31</c:v>
                </c:pt>
                <c:pt idx="7">
                  <c:v>32</c:v>
                </c:pt>
                <c:pt idx="8">
                  <c:v>47</c:v>
                </c:pt>
                <c:pt idx="9">
                  <c:v>43</c:v>
                </c:pt>
                <c:pt idx="10">
                  <c:v>71</c:v>
                </c:pt>
                <c:pt idx="11">
                  <c:v>89</c:v>
                </c:pt>
              </c:numCache>
            </c:numRef>
          </c:val>
        </c:ser>
        <c:ser>
          <c:idx val="1"/>
          <c:order val="1"/>
          <c:invertIfNegative val="0"/>
          <c:cat>
            <c:strRef>
              <c:f>'Sheet1 (4)'!$A$1:$A$12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(4)'!$C$1:$C$12</c:f>
              <c:numCache>
                <c:formatCode>General</c:formatCode>
                <c:ptCount val="12"/>
                <c:pt idx="2">
                  <c:v>8</c:v>
                </c:pt>
                <c:pt idx="6">
                  <c:v>3</c:v>
                </c:pt>
                <c:pt idx="9">
                  <c:v>3</c:v>
                </c:pt>
                <c:pt idx="10">
                  <c:v>7</c:v>
                </c:pt>
              </c:numCache>
            </c:numRef>
          </c:val>
        </c:ser>
        <c:dLbls>
          <c:dLblPos val="outEnd"/>
          <c:showLegendKey val="0"/>
          <c:showVal val="1"/>
          <c:showCatName val="0"/>
          <c:showSerName val="0"/>
          <c:showPercent val="0"/>
          <c:showBubbleSize val="0"/>
        </c:dLbls>
        <c:gapWidth val="150"/>
        <c:axId val="142813824"/>
        <c:axId val="142815616"/>
      </c:barChart>
      <c:catAx>
        <c:axId val="142813824"/>
        <c:scaling>
          <c:orientation val="maxMin"/>
        </c:scaling>
        <c:delete val="0"/>
        <c:axPos val="l"/>
        <c:majorTickMark val="out"/>
        <c:minorTickMark val="none"/>
        <c:tickLblPos val="nextTo"/>
        <c:crossAx val="142815616"/>
        <c:crosses val="autoZero"/>
        <c:auto val="1"/>
        <c:lblAlgn val="ctr"/>
        <c:lblOffset val="100"/>
        <c:noMultiLvlLbl val="0"/>
      </c:catAx>
      <c:valAx>
        <c:axId val="142815616"/>
        <c:scaling>
          <c:orientation val="minMax"/>
          <c:max val="100"/>
        </c:scaling>
        <c:delete val="0"/>
        <c:axPos val="t"/>
        <c:majorGridlines/>
        <c:numFmt formatCode="General" sourceLinked="1"/>
        <c:majorTickMark val="out"/>
        <c:minorTickMark val="none"/>
        <c:tickLblPos val="nextTo"/>
        <c:crossAx val="142813824"/>
        <c:crosses val="autoZero"/>
        <c:crossBetween val="between"/>
        <c:majorUnit val="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'Sheet1 (5)'!$A$1:$A$12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(5)'!$B$1:$B$12</c:f>
              <c:numCache>
                <c:formatCode>General</c:formatCode>
                <c:ptCount val="12"/>
                <c:pt idx="0">
                  <c:v>75</c:v>
                </c:pt>
                <c:pt idx="1">
                  <c:v>75</c:v>
                </c:pt>
                <c:pt idx="2">
                  <c:v>75</c:v>
                </c:pt>
                <c:pt idx="3">
                  <c:v>75</c:v>
                </c:pt>
                <c:pt idx="4">
                  <c:v>75</c:v>
                </c:pt>
                <c:pt idx="5">
                  <c:v>75</c:v>
                </c:pt>
                <c:pt idx="6">
                  <c:v>45</c:v>
                </c:pt>
                <c:pt idx="7">
                  <c:v>45</c:v>
                </c:pt>
                <c:pt idx="8">
                  <c:v>45</c:v>
                </c:pt>
                <c:pt idx="9">
                  <c:v>45</c:v>
                </c:pt>
                <c:pt idx="10">
                  <c:v>45</c:v>
                </c:pt>
                <c:pt idx="11">
                  <c:v>45</c:v>
                </c:pt>
              </c:numCache>
            </c:numRef>
          </c:val>
        </c:ser>
        <c:ser>
          <c:idx val="1"/>
          <c:order val="1"/>
          <c:invertIfNegative val="0"/>
          <c:cat>
            <c:strRef>
              <c:f>'Sheet1 (5)'!$A$1:$A$12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 (5)'!$C$1:$C$12</c:f>
              <c:numCache>
                <c:formatCode>General</c:formatCode>
                <c:ptCount val="12"/>
                <c:pt idx="0">
                  <c:v>5</c:v>
                </c:pt>
                <c:pt idx="1">
                  <c:v>5</c:v>
                </c:pt>
                <c:pt idx="2">
                  <c:v>5</c:v>
                </c:pt>
                <c:pt idx="3">
                  <c:v>5</c:v>
                </c:pt>
                <c:pt idx="4">
                  <c:v>5</c:v>
                </c:pt>
                <c:pt idx="5">
                  <c:v>5</c:v>
                </c:pt>
                <c:pt idx="6">
                  <c:v>35</c:v>
                </c:pt>
                <c:pt idx="7">
                  <c:v>35</c:v>
                </c:pt>
                <c:pt idx="8">
                  <c:v>35</c:v>
                </c:pt>
                <c:pt idx="9">
                  <c:v>35</c:v>
                </c:pt>
                <c:pt idx="10">
                  <c:v>35</c:v>
                </c:pt>
                <c:pt idx="11">
                  <c:v>35</c:v>
                </c:pt>
              </c:numCache>
            </c:numRef>
          </c:val>
        </c:ser>
        <c:dLbls>
          <c:dLblPos val="outEnd"/>
          <c:showLegendKey val="0"/>
          <c:showVal val="1"/>
          <c:showCatName val="0"/>
          <c:showSerName val="0"/>
          <c:showPercent val="0"/>
          <c:showBubbleSize val="0"/>
        </c:dLbls>
        <c:gapWidth val="150"/>
        <c:axId val="142908032"/>
        <c:axId val="142913920"/>
      </c:barChart>
      <c:catAx>
        <c:axId val="142908032"/>
        <c:scaling>
          <c:orientation val="maxMin"/>
        </c:scaling>
        <c:delete val="0"/>
        <c:axPos val="l"/>
        <c:majorTickMark val="out"/>
        <c:minorTickMark val="none"/>
        <c:tickLblPos val="nextTo"/>
        <c:crossAx val="142913920"/>
        <c:crosses val="autoZero"/>
        <c:auto val="1"/>
        <c:lblAlgn val="ctr"/>
        <c:lblOffset val="100"/>
        <c:noMultiLvlLbl val="0"/>
      </c:catAx>
      <c:valAx>
        <c:axId val="142913920"/>
        <c:scaling>
          <c:orientation val="minMax"/>
          <c:max val="100"/>
        </c:scaling>
        <c:delete val="0"/>
        <c:axPos val="t"/>
        <c:majorGridlines/>
        <c:numFmt formatCode="General" sourceLinked="1"/>
        <c:majorTickMark val="out"/>
        <c:minorTickMark val="none"/>
        <c:tickLblPos val="nextTo"/>
        <c:crossAx val="142908032"/>
        <c:crosses val="autoZero"/>
        <c:crossBetween val="between"/>
        <c:majorUnit val="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1600" b="1">
                    <a:solidFill>
                      <a:schemeClr val="bg1"/>
                    </a:solidFill>
                    <a:latin typeface="Meiryo UI" panose="020B0604030504040204" pitchFamily="50" charset="-128"/>
                    <a:ea typeface="Meiryo UI" panose="020B0604030504040204" pitchFamily="50" charset="-128"/>
                  </a:defRPr>
                </a:pPr>
                <a:endParaRPr lang="ja-JP"/>
              </a:p>
            </c:txPr>
            <c:dLblPos val="ctr"/>
            <c:showLegendKey val="0"/>
            <c:showVal val="1"/>
            <c:showCatName val="0"/>
            <c:showSerName val="0"/>
            <c:showPercent val="0"/>
            <c:showBubbleSize val="0"/>
            <c:showLeaderLines val="0"/>
          </c:dLbls>
          <c:cat>
            <c:strRef>
              <c:f>Sheet2!$A$1:$A$12</c:f>
              <c:strCache>
                <c:ptCount val="12"/>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Sheet2!$B$1:$B$12</c:f>
              <c:numCache>
                <c:formatCode>General</c:formatCode>
                <c:ptCount val="12"/>
                <c:pt idx="0">
                  <c:v>90</c:v>
                </c:pt>
                <c:pt idx="1">
                  <c:v>70</c:v>
                </c:pt>
                <c:pt idx="2">
                  <c:v>70</c:v>
                </c:pt>
                <c:pt idx="3">
                  <c:v>70</c:v>
                </c:pt>
                <c:pt idx="4">
                  <c:v>90</c:v>
                </c:pt>
                <c:pt idx="5">
                  <c:v>60</c:v>
                </c:pt>
                <c:pt idx="6">
                  <c:v>45</c:v>
                </c:pt>
                <c:pt idx="7">
                  <c:v>45</c:v>
                </c:pt>
                <c:pt idx="8">
                  <c:v>45</c:v>
                </c:pt>
                <c:pt idx="9">
                  <c:v>45</c:v>
                </c:pt>
                <c:pt idx="10">
                  <c:v>45</c:v>
                </c:pt>
                <c:pt idx="11">
                  <c:v>45</c:v>
                </c:pt>
              </c:numCache>
            </c:numRef>
          </c:val>
        </c:ser>
        <c:dLbls>
          <c:dLblPos val="ctr"/>
          <c:showLegendKey val="0"/>
          <c:showVal val="1"/>
          <c:showCatName val="0"/>
          <c:showSerName val="0"/>
          <c:showPercent val="0"/>
          <c:showBubbleSize val="0"/>
        </c:dLbls>
        <c:gapWidth val="150"/>
        <c:axId val="141090176"/>
        <c:axId val="142931456"/>
      </c:barChart>
      <c:catAx>
        <c:axId val="141090176"/>
        <c:scaling>
          <c:orientation val="minMax"/>
        </c:scaling>
        <c:delete val="0"/>
        <c:axPos val="b"/>
        <c:majorTickMark val="out"/>
        <c:minorTickMark val="none"/>
        <c:tickLblPos val="nextTo"/>
        <c:txPr>
          <a:bodyPr/>
          <a:lstStyle/>
          <a:p>
            <a:pPr>
              <a:defRPr sz="1400">
                <a:latin typeface="Meiryo UI" panose="020B0604030504040204" pitchFamily="50" charset="-128"/>
                <a:ea typeface="Meiryo UI" panose="020B0604030504040204" pitchFamily="50" charset="-128"/>
              </a:defRPr>
            </a:pPr>
            <a:endParaRPr lang="ja-JP"/>
          </a:p>
        </c:txPr>
        <c:crossAx val="142931456"/>
        <c:crosses val="autoZero"/>
        <c:auto val="1"/>
        <c:lblAlgn val="ctr"/>
        <c:lblOffset val="100"/>
        <c:noMultiLvlLbl val="0"/>
      </c:catAx>
      <c:valAx>
        <c:axId val="142931456"/>
        <c:scaling>
          <c:orientation val="minMax"/>
        </c:scaling>
        <c:delete val="0"/>
        <c:axPos val="l"/>
        <c:majorGridlines/>
        <c:numFmt formatCode="General" sourceLinked="1"/>
        <c:majorTickMark val="out"/>
        <c:minorTickMark val="none"/>
        <c:tickLblPos val="nextTo"/>
        <c:crossAx val="1410901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dirty="0" smtClean="0"/>
              <a:t>2018</a:t>
            </a:r>
            <a:r>
              <a:rPr lang="ja-JP" altLang="en-US" dirty="0" smtClean="0"/>
              <a:t>年、</a:t>
            </a:r>
            <a:r>
              <a:rPr lang="en-US" altLang="ja-JP" dirty="0" smtClean="0"/>
              <a:t>2019</a:t>
            </a:r>
            <a:r>
              <a:rPr lang="ja-JP" altLang="en-US" dirty="0" smtClean="0"/>
              <a:t>年の残業総合計比較　（－</a:t>
            </a:r>
            <a:r>
              <a:rPr lang="en-US" altLang="ja-JP" dirty="0" smtClean="0"/>
              <a:t>220</a:t>
            </a:r>
            <a:r>
              <a:rPr lang="ja-JP" altLang="en-US" dirty="0" smtClean="0"/>
              <a:t>万）</a:t>
            </a:r>
            <a:endParaRPr lang="ja-JP" altLang="en-US" dirty="0"/>
          </a:p>
        </c:rich>
      </c:tx>
      <c:layout/>
      <c:overlay val="0"/>
    </c:title>
    <c:autoTitleDeleted val="0"/>
    <c:plotArea>
      <c:layout/>
      <c:lineChart>
        <c:grouping val="standard"/>
        <c:varyColors val="0"/>
        <c:ser>
          <c:idx val="0"/>
          <c:order val="0"/>
          <c:tx>
            <c:v>2018年</c:v>
          </c:tx>
          <c:cat>
            <c:strRef>
              <c:f>Sheet5!$A$1:$A$12</c:f>
              <c:strCache>
                <c:ptCount val="12"/>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Sheet5!$B$1:$B$12</c:f>
              <c:numCache>
                <c:formatCode>#,##0_);[Red]\(#,##0\)</c:formatCode>
                <c:ptCount val="12"/>
                <c:pt idx="0">
                  <c:v>1173547</c:v>
                </c:pt>
                <c:pt idx="1">
                  <c:v>1672260</c:v>
                </c:pt>
                <c:pt idx="2">
                  <c:v>2123839</c:v>
                </c:pt>
                <c:pt idx="3">
                  <c:v>2350928</c:v>
                </c:pt>
                <c:pt idx="4">
                  <c:v>1793299</c:v>
                </c:pt>
                <c:pt idx="5">
                  <c:v>2663048</c:v>
                </c:pt>
                <c:pt idx="6">
                  <c:v>2045645</c:v>
                </c:pt>
                <c:pt idx="7">
                  <c:v>1727274</c:v>
                </c:pt>
                <c:pt idx="8">
                  <c:v>1933534</c:v>
                </c:pt>
                <c:pt idx="9">
                  <c:v>2316399</c:v>
                </c:pt>
                <c:pt idx="10">
                  <c:v>2674297</c:v>
                </c:pt>
                <c:pt idx="11">
                  <c:v>2628170</c:v>
                </c:pt>
              </c:numCache>
            </c:numRef>
          </c:val>
          <c:smooth val="0"/>
        </c:ser>
        <c:ser>
          <c:idx val="1"/>
          <c:order val="1"/>
          <c:tx>
            <c:v>2019年</c:v>
          </c:tx>
          <c:cat>
            <c:strRef>
              <c:f>Sheet5!$A$1:$A$12</c:f>
              <c:strCache>
                <c:ptCount val="12"/>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Sheet5!$C$1:$C$12</c:f>
              <c:numCache>
                <c:formatCode>#,##0_);[Red]\(#,##0\)</c:formatCode>
                <c:ptCount val="12"/>
                <c:pt idx="0">
                  <c:v>1973547</c:v>
                </c:pt>
                <c:pt idx="1">
                  <c:v>1972260</c:v>
                </c:pt>
                <c:pt idx="2">
                  <c:v>1923839</c:v>
                </c:pt>
                <c:pt idx="3">
                  <c:v>1950928</c:v>
                </c:pt>
                <c:pt idx="4">
                  <c:v>1993299</c:v>
                </c:pt>
                <c:pt idx="5">
                  <c:v>1963048</c:v>
                </c:pt>
                <c:pt idx="6">
                  <c:v>1945645</c:v>
                </c:pt>
                <c:pt idx="7">
                  <c:v>1627274</c:v>
                </c:pt>
                <c:pt idx="8">
                  <c:v>1733534</c:v>
                </c:pt>
                <c:pt idx="9">
                  <c:v>1916399</c:v>
                </c:pt>
                <c:pt idx="10">
                  <c:v>1974297</c:v>
                </c:pt>
                <c:pt idx="11">
                  <c:v>1928170</c:v>
                </c:pt>
              </c:numCache>
            </c:numRef>
          </c:val>
          <c:smooth val="0"/>
        </c:ser>
        <c:dLbls>
          <c:showLegendKey val="0"/>
          <c:showVal val="0"/>
          <c:showCatName val="0"/>
          <c:showSerName val="0"/>
          <c:showPercent val="0"/>
          <c:showBubbleSize val="0"/>
        </c:dLbls>
        <c:marker val="1"/>
        <c:smooth val="0"/>
        <c:axId val="58319616"/>
        <c:axId val="58321152"/>
      </c:lineChart>
      <c:catAx>
        <c:axId val="58319616"/>
        <c:scaling>
          <c:orientation val="minMax"/>
        </c:scaling>
        <c:delete val="0"/>
        <c:axPos val="b"/>
        <c:majorTickMark val="out"/>
        <c:minorTickMark val="none"/>
        <c:tickLblPos val="nextTo"/>
        <c:crossAx val="58321152"/>
        <c:crosses val="autoZero"/>
        <c:auto val="1"/>
        <c:lblAlgn val="ctr"/>
        <c:lblOffset val="100"/>
        <c:noMultiLvlLbl val="0"/>
      </c:catAx>
      <c:valAx>
        <c:axId val="58321152"/>
        <c:scaling>
          <c:orientation val="minMax"/>
        </c:scaling>
        <c:delete val="0"/>
        <c:axPos val="l"/>
        <c:majorGridlines/>
        <c:numFmt formatCode="#,##0_);[Red]\(#,##0\)" sourceLinked="1"/>
        <c:majorTickMark val="out"/>
        <c:minorTickMark val="none"/>
        <c:tickLblPos val="nextTo"/>
        <c:crossAx val="5831961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C5926-49DA-4CF2-B473-F615A226A903}"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kumimoji="1" lang="ja-JP" altLang="en-US"/>
        </a:p>
      </dgm:t>
    </dgm:pt>
    <dgm:pt modelId="{8D206228-3EBA-4B54-AE64-072400A43B9A}">
      <dgm:prSet phldrT="[テキスト]" custT="1">
        <dgm:style>
          <a:lnRef idx="3">
            <a:schemeClr val="lt1"/>
          </a:lnRef>
          <a:fillRef idx="1">
            <a:schemeClr val="accent6"/>
          </a:fillRef>
          <a:effectRef idx="1">
            <a:schemeClr val="accent6"/>
          </a:effectRef>
          <a:fontRef idx="minor">
            <a:schemeClr val="lt1"/>
          </a:fontRef>
        </dgm:style>
      </dgm:prSet>
      <dgm:spPr>
        <a:solidFill>
          <a:schemeClr val="accent2">
            <a:lumMod val="20000"/>
            <a:lumOff val="80000"/>
          </a:schemeClr>
        </a:solidFill>
      </dgm:spPr>
      <dgm:t>
        <a:bodyPr/>
        <a:lstStyle/>
        <a:p>
          <a:r>
            <a:rPr kumimoji="1" lang="ja-JP" altLang="en-US" sz="1400" dirty="0" smtClean="0">
              <a:solidFill>
                <a:schemeClr val="accent2">
                  <a:lumMod val="50000"/>
                </a:schemeClr>
              </a:solidFill>
              <a:latin typeface="+mj-lt"/>
              <a:ea typeface="メイリオ" panose="020B0604030504040204" pitchFamily="50" charset="-128"/>
            </a:rPr>
            <a:t>なぜ</a:t>
          </a:r>
          <a:endParaRPr kumimoji="1" lang="ja-JP" altLang="en-US" sz="1400" dirty="0">
            <a:solidFill>
              <a:schemeClr val="accent2">
                <a:lumMod val="50000"/>
              </a:schemeClr>
            </a:solidFill>
            <a:latin typeface="+mj-lt"/>
            <a:ea typeface="メイリオ" panose="020B0604030504040204" pitchFamily="50" charset="-128"/>
          </a:endParaRPr>
        </a:p>
      </dgm:t>
    </dgm:pt>
    <dgm:pt modelId="{8608B841-3714-4AC6-A304-2BA81DD4C650}" type="parTrans" cxnId="{D3C2B668-AA4F-46A0-90D0-482367D0A9F5}">
      <dgm:prSet custT="1"/>
      <dgm:spPr/>
      <dgm:t>
        <a:bodyPr/>
        <a:lstStyle/>
        <a:p>
          <a:endParaRPr kumimoji="1" lang="ja-JP" altLang="en-US" sz="1400">
            <a:latin typeface="+mj-lt"/>
            <a:ea typeface="メイリオ" panose="020B0604030504040204" pitchFamily="50" charset="-128"/>
          </a:endParaRPr>
        </a:p>
      </dgm:t>
    </dgm:pt>
    <dgm:pt modelId="{BEFA8F59-FA71-4F10-88F4-AD24E3C3537F}" type="sibTrans" cxnId="{D3C2B668-AA4F-46A0-90D0-482367D0A9F5}">
      <dgm:prSet/>
      <dgm:spPr/>
      <dgm:t>
        <a:bodyPr/>
        <a:lstStyle/>
        <a:p>
          <a:endParaRPr kumimoji="1" lang="ja-JP" altLang="en-US" sz="1400">
            <a:latin typeface="+mj-lt"/>
            <a:ea typeface="メイリオ" panose="020B0604030504040204" pitchFamily="50" charset="-128"/>
          </a:endParaRPr>
        </a:p>
      </dgm:t>
    </dgm:pt>
    <dgm:pt modelId="{72223E96-1092-4013-A4F0-E51FF17AD121}">
      <dgm:prSet phldrT="[テキスト]" custT="1"/>
      <dgm:spPr>
        <a:solidFill>
          <a:schemeClr val="accent2">
            <a:lumMod val="20000"/>
            <a:lumOff val="80000"/>
          </a:schemeClr>
        </a:solidFill>
      </dgm:spPr>
      <dgm:t>
        <a:bodyPr/>
        <a:lstStyle/>
        <a:p>
          <a:r>
            <a:rPr kumimoji="1" lang="en-US" altLang="ja-JP" sz="1400" dirty="0" smtClean="0">
              <a:solidFill>
                <a:schemeClr val="accent2">
                  <a:lumMod val="50000"/>
                </a:schemeClr>
              </a:solidFill>
              <a:latin typeface="+mj-lt"/>
              <a:ea typeface="メイリオ" panose="020B0604030504040204" pitchFamily="50" charset="-128"/>
            </a:rPr>
            <a:t>2040</a:t>
          </a:r>
          <a:r>
            <a:rPr kumimoji="1" lang="ja-JP" altLang="en-US" sz="1400" dirty="0" smtClean="0">
              <a:solidFill>
                <a:schemeClr val="accent2">
                  <a:lumMod val="50000"/>
                </a:schemeClr>
              </a:solidFill>
              <a:latin typeface="+mj-lt"/>
              <a:ea typeface="メイリオ" panose="020B0604030504040204" pitchFamily="50" charset="-128"/>
            </a:rPr>
            <a:t>年の日本の人口ピラミッドは棺桶型</a:t>
          </a:r>
          <a:endParaRPr kumimoji="1" lang="ja-JP" altLang="en-US" sz="1400" dirty="0">
            <a:solidFill>
              <a:schemeClr val="accent2">
                <a:lumMod val="50000"/>
              </a:schemeClr>
            </a:solidFill>
            <a:latin typeface="+mj-lt"/>
            <a:ea typeface="メイリオ" panose="020B0604030504040204" pitchFamily="50" charset="-128"/>
          </a:endParaRPr>
        </a:p>
      </dgm:t>
    </dgm:pt>
    <dgm:pt modelId="{7EB3A35A-2BEF-4579-AA97-DBEE4150870B}" type="parTrans" cxnId="{9EF819A2-C3BB-4E37-A2D4-E612E5FCAFA8}">
      <dgm:prSet custT="1"/>
      <dgm:spPr/>
      <dgm:t>
        <a:bodyPr/>
        <a:lstStyle/>
        <a:p>
          <a:endParaRPr kumimoji="1" lang="ja-JP" altLang="en-US" sz="1400">
            <a:latin typeface="+mj-lt"/>
            <a:ea typeface="メイリオ" panose="020B0604030504040204" pitchFamily="50" charset="-128"/>
          </a:endParaRPr>
        </a:p>
      </dgm:t>
    </dgm:pt>
    <dgm:pt modelId="{89A890B5-5207-4143-85B3-9CF2B42174E1}" type="sibTrans" cxnId="{9EF819A2-C3BB-4E37-A2D4-E612E5FCAFA8}">
      <dgm:prSet/>
      <dgm:spPr/>
      <dgm:t>
        <a:bodyPr/>
        <a:lstStyle/>
        <a:p>
          <a:endParaRPr kumimoji="1" lang="ja-JP" altLang="en-US" sz="1400">
            <a:latin typeface="+mj-lt"/>
            <a:ea typeface="メイリオ" panose="020B0604030504040204" pitchFamily="50" charset="-128"/>
          </a:endParaRPr>
        </a:p>
      </dgm:t>
    </dgm:pt>
    <dgm:pt modelId="{E4192A67-3016-4EDD-AF41-5A4F2BAD2200}">
      <dgm:prSet phldrT="[テキスト]" custT="1">
        <dgm:style>
          <a:lnRef idx="3">
            <a:schemeClr val="lt1"/>
          </a:lnRef>
          <a:fillRef idx="1">
            <a:schemeClr val="accent2"/>
          </a:fillRef>
          <a:effectRef idx="1">
            <a:schemeClr val="accent2"/>
          </a:effectRef>
          <a:fontRef idx="minor">
            <a:schemeClr val="lt1"/>
          </a:fontRef>
        </dgm:style>
      </dgm:prSet>
      <dgm:spPr/>
      <dgm:t>
        <a:bodyPr/>
        <a:lstStyle/>
        <a:p>
          <a:r>
            <a:rPr kumimoji="1" lang="ja-JP" altLang="en-US" sz="1400" dirty="0" smtClean="0">
              <a:latin typeface="+mj-lt"/>
              <a:ea typeface="メイリオ" panose="020B0604030504040204" pitchFamily="50" charset="-128"/>
            </a:rPr>
            <a:t>どうやって</a:t>
          </a:r>
          <a:endParaRPr kumimoji="1" lang="ja-JP" altLang="en-US" sz="1400" dirty="0">
            <a:latin typeface="+mj-lt"/>
            <a:ea typeface="メイリオ" panose="020B0604030504040204" pitchFamily="50" charset="-128"/>
          </a:endParaRPr>
        </a:p>
      </dgm:t>
    </dgm:pt>
    <dgm:pt modelId="{ACE5D789-E3D8-46FB-883C-1CAC1073BFE2}" type="parTrans" cxnId="{D5857DA4-3C3C-4967-92C2-011D5EACDC12}">
      <dgm:prSet custT="1"/>
      <dgm:spPr/>
      <dgm:t>
        <a:bodyPr/>
        <a:lstStyle/>
        <a:p>
          <a:endParaRPr kumimoji="1" lang="ja-JP" altLang="en-US" sz="1400">
            <a:latin typeface="+mj-lt"/>
            <a:ea typeface="メイリオ" panose="020B0604030504040204" pitchFamily="50" charset="-128"/>
          </a:endParaRPr>
        </a:p>
      </dgm:t>
    </dgm:pt>
    <dgm:pt modelId="{E62F5D5D-21D9-4D01-BB76-C0D3C2FA6486}" type="sibTrans" cxnId="{D5857DA4-3C3C-4967-92C2-011D5EACDC12}">
      <dgm:prSet/>
      <dgm:spPr/>
      <dgm:t>
        <a:bodyPr/>
        <a:lstStyle/>
        <a:p>
          <a:endParaRPr kumimoji="1" lang="ja-JP" altLang="en-US" sz="1400">
            <a:latin typeface="+mj-lt"/>
            <a:ea typeface="メイリオ" panose="020B0604030504040204" pitchFamily="50" charset="-128"/>
          </a:endParaRPr>
        </a:p>
      </dgm:t>
    </dgm:pt>
    <dgm:pt modelId="{80D7A54C-8543-4349-B9DE-48BF8C79928E}">
      <dgm:prSet phldrT="[テキスト]" custT="1"/>
      <dgm:spPr/>
      <dgm:t>
        <a:bodyPr/>
        <a:lstStyle/>
        <a:p>
          <a:r>
            <a:rPr kumimoji="1" lang="ja-JP" altLang="en-US" sz="1400" dirty="0" smtClean="0">
              <a:latin typeface="+mj-lt"/>
              <a:ea typeface="メイリオ" panose="020B0604030504040204" pitchFamily="50" charset="-128"/>
            </a:rPr>
            <a:t>長時間労働が当たり前の職場を無くす</a:t>
          </a:r>
          <a:endParaRPr kumimoji="1" lang="ja-JP" altLang="en-US" sz="1400" dirty="0">
            <a:latin typeface="+mj-lt"/>
            <a:ea typeface="メイリオ" panose="020B0604030504040204" pitchFamily="50" charset="-128"/>
          </a:endParaRPr>
        </a:p>
      </dgm:t>
    </dgm:pt>
    <dgm:pt modelId="{84189405-A2CC-4F96-8063-B71181781968}" type="parTrans" cxnId="{C2AB6A83-DA32-4FA5-81E0-725940492E09}">
      <dgm:prSet custT="1"/>
      <dgm:spPr/>
      <dgm:t>
        <a:bodyPr/>
        <a:lstStyle/>
        <a:p>
          <a:endParaRPr kumimoji="1" lang="ja-JP" altLang="en-US" sz="1400">
            <a:latin typeface="+mj-lt"/>
            <a:ea typeface="メイリオ" panose="020B0604030504040204" pitchFamily="50" charset="-128"/>
          </a:endParaRPr>
        </a:p>
      </dgm:t>
    </dgm:pt>
    <dgm:pt modelId="{7570465B-8945-47C9-ADC5-1D658C9B616C}" type="sibTrans" cxnId="{C2AB6A83-DA32-4FA5-81E0-725940492E09}">
      <dgm:prSet/>
      <dgm:spPr/>
      <dgm:t>
        <a:bodyPr/>
        <a:lstStyle/>
        <a:p>
          <a:endParaRPr kumimoji="1" lang="ja-JP" altLang="en-US" sz="1400">
            <a:latin typeface="+mj-lt"/>
            <a:ea typeface="メイリオ" panose="020B0604030504040204" pitchFamily="50" charset="-128"/>
          </a:endParaRPr>
        </a:p>
      </dgm:t>
    </dgm:pt>
    <dgm:pt modelId="{A95E9CB0-C186-4DCF-A248-65C7AB8D752B}">
      <dgm:prSet phldrT="[テキスト]" custT="1">
        <dgm:style>
          <a:lnRef idx="3">
            <a:schemeClr val="lt1"/>
          </a:lnRef>
          <a:fillRef idx="1">
            <a:schemeClr val="accent6"/>
          </a:fillRef>
          <a:effectRef idx="1">
            <a:schemeClr val="accent6"/>
          </a:effectRef>
          <a:fontRef idx="minor">
            <a:schemeClr val="lt1"/>
          </a:fontRef>
        </dgm:style>
      </dgm:prSet>
      <dgm:spPr>
        <a:solidFill>
          <a:schemeClr val="accent2">
            <a:lumMod val="60000"/>
            <a:lumOff val="40000"/>
          </a:schemeClr>
        </a:solidFill>
      </dgm:spPr>
      <dgm:t>
        <a:bodyPr/>
        <a:lstStyle/>
        <a:p>
          <a:r>
            <a:rPr kumimoji="1" lang="ja-JP" altLang="en-US" sz="1400" dirty="0" smtClean="0">
              <a:solidFill>
                <a:schemeClr val="accent2">
                  <a:lumMod val="50000"/>
                </a:schemeClr>
              </a:solidFill>
              <a:latin typeface="+mj-lt"/>
              <a:ea typeface="メイリオ" panose="020B0604030504040204" pitchFamily="50" charset="-128"/>
            </a:rPr>
            <a:t>誰を</a:t>
          </a:r>
          <a:endParaRPr kumimoji="1" lang="ja-JP" altLang="en-US" sz="1400" dirty="0">
            <a:solidFill>
              <a:schemeClr val="accent2">
                <a:lumMod val="50000"/>
              </a:schemeClr>
            </a:solidFill>
            <a:latin typeface="+mj-lt"/>
            <a:ea typeface="メイリオ" panose="020B0604030504040204" pitchFamily="50" charset="-128"/>
          </a:endParaRPr>
        </a:p>
      </dgm:t>
    </dgm:pt>
    <dgm:pt modelId="{9C374388-C6F9-4ED6-8D87-F188032EC5DD}" type="parTrans" cxnId="{2F00396D-37A0-462E-A52A-E2E28A280A33}">
      <dgm:prSet custT="1"/>
      <dgm:spPr/>
      <dgm:t>
        <a:bodyPr/>
        <a:lstStyle/>
        <a:p>
          <a:endParaRPr kumimoji="1" lang="ja-JP" altLang="en-US" sz="1400">
            <a:latin typeface="+mj-lt"/>
            <a:ea typeface="メイリオ" panose="020B0604030504040204" pitchFamily="50" charset="-128"/>
          </a:endParaRPr>
        </a:p>
      </dgm:t>
    </dgm:pt>
    <dgm:pt modelId="{E3A9A3BF-77A6-4EB7-ACBA-9A04E0BC0B90}" type="sibTrans" cxnId="{2F00396D-37A0-462E-A52A-E2E28A280A33}">
      <dgm:prSet/>
      <dgm:spPr/>
      <dgm:t>
        <a:bodyPr/>
        <a:lstStyle/>
        <a:p>
          <a:endParaRPr kumimoji="1" lang="ja-JP" altLang="en-US" sz="1400">
            <a:latin typeface="+mj-lt"/>
            <a:ea typeface="メイリオ" panose="020B0604030504040204" pitchFamily="50" charset="-128"/>
          </a:endParaRPr>
        </a:p>
      </dgm:t>
    </dgm:pt>
    <dgm:pt modelId="{2B143259-3C4F-469B-B480-18A156981B50}">
      <dgm:prSet phldrT="[テキスト]" custT="1"/>
      <dgm:spPr/>
      <dgm:t>
        <a:bodyPr/>
        <a:lstStyle/>
        <a:p>
          <a:r>
            <a:rPr kumimoji="1" lang="ja-JP" altLang="en-US" sz="1400" dirty="0" smtClean="0">
              <a:latin typeface="+mj-lt"/>
              <a:ea typeface="メイリオ" panose="020B0604030504040204" pitchFamily="50" charset="-128"/>
            </a:rPr>
            <a:t>有給が取得できる職場を作る</a:t>
          </a:r>
          <a:endParaRPr kumimoji="1" lang="ja-JP" altLang="en-US" sz="1400" dirty="0">
            <a:latin typeface="+mj-lt"/>
            <a:ea typeface="メイリオ" panose="020B0604030504040204" pitchFamily="50" charset="-128"/>
          </a:endParaRPr>
        </a:p>
      </dgm:t>
    </dgm:pt>
    <dgm:pt modelId="{A24E10E3-A54F-4374-9935-86F69F7836D8}" type="parTrans" cxnId="{88EDC5FC-2686-40F9-A13C-8A27A57BE6D9}">
      <dgm:prSet custT="1"/>
      <dgm:spPr/>
      <dgm:t>
        <a:bodyPr/>
        <a:lstStyle/>
        <a:p>
          <a:endParaRPr kumimoji="1" lang="ja-JP" altLang="en-US" sz="1400">
            <a:latin typeface="+mj-lt"/>
            <a:ea typeface="メイリオ" panose="020B0604030504040204" pitchFamily="50" charset="-128"/>
          </a:endParaRPr>
        </a:p>
      </dgm:t>
    </dgm:pt>
    <dgm:pt modelId="{1472416A-7264-41FE-8A23-BCC4233B0E44}" type="sibTrans" cxnId="{88EDC5FC-2686-40F9-A13C-8A27A57BE6D9}">
      <dgm:prSet/>
      <dgm:spPr/>
      <dgm:t>
        <a:bodyPr/>
        <a:lstStyle/>
        <a:p>
          <a:endParaRPr kumimoji="1" lang="ja-JP" altLang="en-US" sz="1400">
            <a:latin typeface="+mj-lt"/>
            <a:ea typeface="メイリオ" panose="020B0604030504040204" pitchFamily="50" charset="-128"/>
          </a:endParaRPr>
        </a:p>
      </dgm:t>
    </dgm:pt>
    <dgm:pt modelId="{B9F5BAA9-4785-4C18-B4D9-5AD49F7413BB}">
      <dgm:prSet phldrT="[テキスト]" custT="1"/>
      <dgm:spPr/>
      <dgm:t>
        <a:bodyPr/>
        <a:lstStyle/>
        <a:p>
          <a:r>
            <a:rPr kumimoji="1" lang="ja-JP" altLang="en-US" sz="1400" dirty="0" smtClean="0">
              <a:latin typeface="+mj-lt"/>
              <a:ea typeface="メイリオ" panose="020B0604030504040204" pitchFamily="50" charset="-128"/>
            </a:rPr>
            <a:t>同じ仕事をしているなら雇用形態が違っても同じ賃金・処遇に</a:t>
          </a:r>
          <a:endParaRPr kumimoji="1" lang="en-US" altLang="ja-JP" sz="1400" dirty="0" smtClean="0">
            <a:latin typeface="+mj-lt"/>
            <a:ea typeface="メイリオ" panose="020B0604030504040204" pitchFamily="50" charset="-128"/>
          </a:endParaRPr>
        </a:p>
      </dgm:t>
    </dgm:pt>
    <dgm:pt modelId="{BD3E9739-7771-4D3C-971B-D149792384A6}" type="parTrans" cxnId="{D76BBBDB-367E-4DF0-9D61-7F571973858D}">
      <dgm:prSet custT="1"/>
      <dgm:spPr/>
      <dgm:t>
        <a:bodyPr/>
        <a:lstStyle/>
        <a:p>
          <a:endParaRPr kumimoji="1" lang="ja-JP" altLang="en-US" sz="1400">
            <a:latin typeface="+mj-lt"/>
            <a:ea typeface="メイリオ" panose="020B0604030504040204" pitchFamily="50" charset="-128"/>
          </a:endParaRPr>
        </a:p>
      </dgm:t>
    </dgm:pt>
    <dgm:pt modelId="{A47804F3-3D1E-45BB-AC8B-C2771FB59C97}" type="sibTrans" cxnId="{D76BBBDB-367E-4DF0-9D61-7F571973858D}">
      <dgm:prSet/>
      <dgm:spPr/>
      <dgm:t>
        <a:bodyPr/>
        <a:lstStyle/>
        <a:p>
          <a:endParaRPr kumimoji="1" lang="ja-JP" altLang="en-US" sz="1400">
            <a:latin typeface="+mj-lt"/>
            <a:ea typeface="メイリオ" panose="020B0604030504040204" pitchFamily="50" charset="-128"/>
          </a:endParaRPr>
        </a:p>
      </dgm:t>
    </dgm:pt>
    <dgm:pt modelId="{9C18DBEB-B548-480E-B577-F62D3A293DBD}">
      <dgm:prSet phldrT="[テキスト]" custT="1"/>
      <dgm:spPr/>
      <dgm:t>
        <a:bodyPr/>
        <a:lstStyle/>
        <a:p>
          <a:r>
            <a:rPr kumimoji="1" lang="ja-JP" altLang="en-US" sz="1400" dirty="0" smtClean="0">
              <a:latin typeface="+mj-lt"/>
              <a:ea typeface="メイリオ" panose="020B0604030504040204" pitchFamily="50" charset="-128"/>
            </a:rPr>
            <a:t>働き方をより柔軟なものに</a:t>
          </a:r>
          <a:endParaRPr kumimoji="1" lang="ja-JP" altLang="en-US" sz="1400" dirty="0">
            <a:latin typeface="+mj-lt"/>
            <a:ea typeface="メイリオ" panose="020B0604030504040204" pitchFamily="50" charset="-128"/>
          </a:endParaRPr>
        </a:p>
      </dgm:t>
    </dgm:pt>
    <dgm:pt modelId="{BAA6F02D-FF15-4594-A2CE-FDC13DE2646D}" type="parTrans" cxnId="{CB6E6006-EAED-443D-9B4C-186011EA2C77}">
      <dgm:prSet custT="1"/>
      <dgm:spPr/>
      <dgm:t>
        <a:bodyPr/>
        <a:lstStyle/>
        <a:p>
          <a:endParaRPr kumimoji="1" lang="ja-JP" altLang="en-US" sz="1400">
            <a:latin typeface="+mj-lt"/>
            <a:ea typeface="メイリオ" panose="020B0604030504040204" pitchFamily="50" charset="-128"/>
          </a:endParaRPr>
        </a:p>
      </dgm:t>
    </dgm:pt>
    <dgm:pt modelId="{B9F07A1E-9D7B-4093-B450-CB00B065DD90}" type="sibTrans" cxnId="{CB6E6006-EAED-443D-9B4C-186011EA2C77}">
      <dgm:prSet/>
      <dgm:spPr/>
      <dgm:t>
        <a:bodyPr/>
        <a:lstStyle/>
        <a:p>
          <a:endParaRPr kumimoji="1" lang="ja-JP" altLang="en-US" sz="1400">
            <a:latin typeface="+mj-lt"/>
            <a:ea typeface="メイリオ" panose="020B0604030504040204" pitchFamily="50" charset="-128"/>
          </a:endParaRPr>
        </a:p>
      </dgm:t>
    </dgm:pt>
    <dgm:pt modelId="{90359923-4F81-45AD-B6D6-014BBBD389EE}">
      <dgm:prSet phldrT="[テキスト]" custT="1"/>
      <dgm:spPr>
        <a:solidFill>
          <a:schemeClr val="accent2">
            <a:lumMod val="60000"/>
            <a:lumOff val="40000"/>
          </a:schemeClr>
        </a:solidFill>
      </dgm:spPr>
      <dgm:t>
        <a:bodyPr/>
        <a:lstStyle/>
        <a:p>
          <a:r>
            <a:rPr kumimoji="1" lang="ja-JP" altLang="en-US" sz="1400" dirty="0" smtClean="0">
              <a:solidFill>
                <a:schemeClr val="accent2">
                  <a:lumMod val="50000"/>
                </a:schemeClr>
              </a:solidFill>
              <a:latin typeface="+mj-lt"/>
              <a:ea typeface="メイリオ" panose="020B0604030504040204" pitchFamily="50" charset="-128"/>
            </a:rPr>
            <a:t>高齢者も共働き夫婦も外国人も育児や介護、</a:t>
          </a:r>
          <a:r>
            <a:rPr kumimoji="1" lang="en-US" altLang="ja-JP" sz="1400" dirty="0" smtClean="0">
              <a:solidFill>
                <a:schemeClr val="accent2">
                  <a:lumMod val="50000"/>
                </a:schemeClr>
              </a:solidFill>
              <a:latin typeface="+mj-lt"/>
              <a:ea typeface="メイリオ" panose="020B0604030504040204" pitchFamily="50" charset="-128"/>
            </a:rPr>
            <a:t/>
          </a:r>
          <a:br>
            <a:rPr kumimoji="1" lang="en-US" altLang="ja-JP" sz="1400" dirty="0" smtClean="0">
              <a:solidFill>
                <a:schemeClr val="accent2">
                  <a:lumMod val="50000"/>
                </a:schemeClr>
              </a:solidFill>
              <a:latin typeface="+mj-lt"/>
              <a:ea typeface="メイリオ" panose="020B0604030504040204" pitchFamily="50" charset="-128"/>
            </a:rPr>
          </a:br>
          <a:r>
            <a:rPr kumimoji="1" lang="ja-JP" altLang="en-US" sz="1400" dirty="0" smtClean="0">
              <a:solidFill>
                <a:schemeClr val="accent2">
                  <a:lumMod val="50000"/>
                </a:schemeClr>
              </a:solidFill>
              <a:latin typeface="+mj-lt"/>
              <a:ea typeface="メイリオ" panose="020B0604030504040204" pitchFamily="50" charset="-128"/>
            </a:rPr>
            <a:t>病気などによって制限のある人も働ける仕組み</a:t>
          </a:r>
          <a:endParaRPr kumimoji="1" lang="ja-JP" altLang="en-US" sz="1400" dirty="0">
            <a:solidFill>
              <a:schemeClr val="accent2">
                <a:lumMod val="50000"/>
              </a:schemeClr>
            </a:solidFill>
            <a:latin typeface="+mj-lt"/>
            <a:ea typeface="メイリオ" panose="020B0604030504040204" pitchFamily="50" charset="-128"/>
          </a:endParaRPr>
        </a:p>
      </dgm:t>
    </dgm:pt>
    <dgm:pt modelId="{0B3E18A0-59CF-4CFD-B49B-5B2E10290A4F}" type="parTrans" cxnId="{44E6F426-30AE-497E-B38A-57DE404F5CF9}">
      <dgm:prSet custT="1"/>
      <dgm:spPr/>
      <dgm:t>
        <a:bodyPr/>
        <a:lstStyle/>
        <a:p>
          <a:endParaRPr kumimoji="1" lang="ja-JP" altLang="en-US" sz="1400">
            <a:latin typeface="+mj-lt"/>
            <a:ea typeface="メイリオ" panose="020B0604030504040204" pitchFamily="50" charset="-128"/>
          </a:endParaRPr>
        </a:p>
      </dgm:t>
    </dgm:pt>
    <dgm:pt modelId="{D4D608FD-F34E-4FEC-AF55-922C00C28D2D}" type="sibTrans" cxnId="{44E6F426-30AE-497E-B38A-57DE404F5CF9}">
      <dgm:prSet/>
      <dgm:spPr/>
      <dgm:t>
        <a:bodyPr/>
        <a:lstStyle/>
        <a:p>
          <a:endParaRPr kumimoji="1" lang="ja-JP" altLang="en-US" sz="1400">
            <a:latin typeface="+mj-lt"/>
            <a:ea typeface="メイリオ" panose="020B0604030504040204" pitchFamily="50" charset="-128"/>
          </a:endParaRPr>
        </a:p>
      </dgm:t>
    </dgm:pt>
    <dgm:pt modelId="{3D76FA4E-280D-4BB0-8FB6-8588ABFB93C5}">
      <dgm:prSet phldrT="[テキスト]" custT="1"/>
      <dgm:spPr/>
      <dgm:t>
        <a:bodyPr/>
        <a:lstStyle/>
        <a:p>
          <a:r>
            <a:rPr kumimoji="1" lang="ja-JP" altLang="en-US" sz="1400" dirty="0" smtClean="0">
              <a:latin typeface="+mj-lt"/>
              <a:ea typeface="メイリオ" panose="020B0604030504040204" pitchFamily="50" charset="-128"/>
            </a:rPr>
            <a:t>労働者の健康確保</a:t>
          </a:r>
          <a:endParaRPr kumimoji="1" lang="ja-JP" altLang="en-US" sz="1400" dirty="0">
            <a:latin typeface="+mj-lt"/>
            <a:ea typeface="メイリオ" panose="020B0604030504040204" pitchFamily="50" charset="-128"/>
          </a:endParaRPr>
        </a:p>
      </dgm:t>
    </dgm:pt>
    <dgm:pt modelId="{0E5216C6-58BA-4837-B008-A92584206CB9}" type="parTrans" cxnId="{2E5DB6E4-B91F-460C-991F-24622AADBD4E}">
      <dgm:prSet custT="1"/>
      <dgm:spPr/>
      <dgm:t>
        <a:bodyPr/>
        <a:lstStyle/>
        <a:p>
          <a:endParaRPr kumimoji="1" lang="ja-JP" altLang="en-US" sz="1400">
            <a:latin typeface="+mj-lt"/>
          </a:endParaRPr>
        </a:p>
      </dgm:t>
    </dgm:pt>
    <dgm:pt modelId="{2D523E3B-767D-4B8A-B038-894346DD9F1E}" type="sibTrans" cxnId="{2E5DB6E4-B91F-460C-991F-24622AADBD4E}">
      <dgm:prSet/>
      <dgm:spPr/>
      <dgm:t>
        <a:bodyPr/>
        <a:lstStyle/>
        <a:p>
          <a:endParaRPr kumimoji="1" lang="ja-JP" altLang="en-US" sz="1400">
            <a:latin typeface="+mj-lt"/>
          </a:endParaRPr>
        </a:p>
      </dgm:t>
    </dgm:pt>
    <dgm:pt modelId="{C4642263-30C5-4C02-B034-FFF4F27A635D}" type="pres">
      <dgm:prSet presAssocID="{903C5926-49DA-4CF2-B473-F615A226A903}" presName="diagram" presStyleCnt="0">
        <dgm:presLayoutVars>
          <dgm:chPref val="1"/>
          <dgm:dir/>
          <dgm:animOne val="branch"/>
          <dgm:animLvl val="lvl"/>
          <dgm:resizeHandles val="exact"/>
        </dgm:presLayoutVars>
      </dgm:prSet>
      <dgm:spPr/>
      <dgm:t>
        <a:bodyPr/>
        <a:lstStyle/>
        <a:p>
          <a:endParaRPr kumimoji="1" lang="ja-JP" altLang="en-US"/>
        </a:p>
      </dgm:t>
    </dgm:pt>
    <dgm:pt modelId="{70E89CDE-98BA-44E4-857C-39C66F5A3138}" type="pres">
      <dgm:prSet presAssocID="{8D206228-3EBA-4B54-AE64-072400A43B9A}" presName="root1" presStyleCnt="0"/>
      <dgm:spPr/>
    </dgm:pt>
    <dgm:pt modelId="{2D721F6F-7051-4C81-B451-F1A4854C1B11}" type="pres">
      <dgm:prSet presAssocID="{8D206228-3EBA-4B54-AE64-072400A43B9A}" presName="LevelOneTextNode" presStyleLbl="node0" presStyleIdx="0" presStyleCnt="3" custScaleY="68419" custLinFactNeighborX="-21068" custLinFactNeighborY="32163">
        <dgm:presLayoutVars>
          <dgm:chPref val="3"/>
        </dgm:presLayoutVars>
      </dgm:prSet>
      <dgm:spPr/>
      <dgm:t>
        <a:bodyPr/>
        <a:lstStyle/>
        <a:p>
          <a:endParaRPr kumimoji="1" lang="ja-JP" altLang="en-US"/>
        </a:p>
      </dgm:t>
    </dgm:pt>
    <dgm:pt modelId="{B12B4EAC-0215-43F0-BFAF-010668047235}" type="pres">
      <dgm:prSet presAssocID="{8D206228-3EBA-4B54-AE64-072400A43B9A}" presName="level2hierChild" presStyleCnt="0"/>
      <dgm:spPr/>
    </dgm:pt>
    <dgm:pt modelId="{EF60C57A-F1AF-417E-9984-BB6819C3FA93}" type="pres">
      <dgm:prSet presAssocID="{7EB3A35A-2BEF-4579-AA97-DBEE4150870B}" presName="conn2-1" presStyleLbl="parChTrans1D2" presStyleIdx="0" presStyleCnt="7"/>
      <dgm:spPr/>
      <dgm:t>
        <a:bodyPr/>
        <a:lstStyle/>
        <a:p>
          <a:endParaRPr kumimoji="1" lang="ja-JP" altLang="en-US"/>
        </a:p>
      </dgm:t>
    </dgm:pt>
    <dgm:pt modelId="{1D62F8D1-79DF-4F9A-9C20-E7AFDB92C619}" type="pres">
      <dgm:prSet presAssocID="{7EB3A35A-2BEF-4579-AA97-DBEE4150870B}" presName="connTx" presStyleLbl="parChTrans1D2" presStyleIdx="0" presStyleCnt="7"/>
      <dgm:spPr/>
      <dgm:t>
        <a:bodyPr/>
        <a:lstStyle/>
        <a:p>
          <a:endParaRPr kumimoji="1" lang="ja-JP" altLang="en-US"/>
        </a:p>
      </dgm:t>
    </dgm:pt>
    <dgm:pt modelId="{DE555330-AC96-43D8-94F8-3B64B2C115C3}" type="pres">
      <dgm:prSet presAssocID="{72223E96-1092-4013-A4F0-E51FF17AD121}" presName="root2" presStyleCnt="0"/>
      <dgm:spPr/>
      <dgm:t>
        <a:bodyPr/>
        <a:lstStyle/>
        <a:p>
          <a:endParaRPr kumimoji="1" lang="ja-JP" altLang="en-US"/>
        </a:p>
      </dgm:t>
    </dgm:pt>
    <dgm:pt modelId="{1B5AA69A-C7D9-4FE0-A563-BB432B4EA7AD}" type="pres">
      <dgm:prSet presAssocID="{72223E96-1092-4013-A4F0-E51FF17AD121}" presName="LevelTwoTextNode" presStyleLbl="node2" presStyleIdx="0" presStyleCnt="7" custScaleX="393084" custScaleY="77190" custLinFactNeighborX="39214" custLinFactNeighborY="29764">
        <dgm:presLayoutVars>
          <dgm:chPref val="3"/>
        </dgm:presLayoutVars>
      </dgm:prSet>
      <dgm:spPr/>
      <dgm:t>
        <a:bodyPr/>
        <a:lstStyle/>
        <a:p>
          <a:endParaRPr kumimoji="1" lang="ja-JP" altLang="en-US"/>
        </a:p>
      </dgm:t>
    </dgm:pt>
    <dgm:pt modelId="{12F626B9-FFB6-4527-873D-D1386A3D8379}" type="pres">
      <dgm:prSet presAssocID="{72223E96-1092-4013-A4F0-E51FF17AD121}" presName="level3hierChild" presStyleCnt="0"/>
      <dgm:spPr/>
      <dgm:t>
        <a:bodyPr/>
        <a:lstStyle/>
        <a:p>
          <a:endParaRPr kumimoji="1" lang="ja-JP" altLang="en-US"/>
        </a:p>
      </dgm:t>
    </dgm:pt>
    <dgm:pt modelId="{32EE6E52-B323-42F5-8CE4-E07AA3F5DAF3}" type="pres">
      <dgm:prSet presAssocID="{E4192A67-3016-4EDD-AF41-5A4F2BAD2200}" presName="root1" presStyleCnt="0"/>
      <dgm:spPr/>
    </dgm:pt>
    <dgm:pt modelId="{8C521803-30E4-4D85-AD79-110C7DE6A930}" type="pres">
      <dgm:prSet presAssocID="{E4192A67-3016-4EDD-AF41-5A4F2BAD2200}" presName="LevelOneTextNode" presStyleLbl="node0" presStyleIdx="1" presStyleCnt="3" custLinFactNeighborX="-74221" custLinFactNeighborY="89793">
        <dgm:presLayoutVars>
          <dgm:chPref val="3"/>
        </dgm:presLayoutVars>
      </dgm:prSet>
      <dgm:spPr/>
      <dgm:t>
        <a:bodyPr/>
        <a:lstStyle/>
        <a:p>
          <a:endParaRPr kumimoji="1" lang="ja-JP" altLang="en-US"/>
        </a:p>
      </dgm:t>
    </dgm:pt>
    <dgm:pt modelId="{48121D62-ABEB-40D7-8271-04464F0D4768}" type="pres">
      <dgm:prSet presAssocID="{E4192A67-3016-4EDD-AF41-5A4F2BAD2200}" presName="level2hierChild" presStyleCnt="0"/>
      <dgm:spPr/>
    </dgm:pt>
    <dgm:pt modelId="{17C960A0-407F-42E8-8754-53968918D9AD}" type="pres">
      <dgm:prSet presAssocID="{84189405-A2CC-4F96-8063-B71181781968}" presName="conn2-1" presStyleLbl="parChTrans1D2" presStyleIdx="1" presStyleCnt="7"/>
      <dgm:spPr/>
      <dgm:t>
        <a:bodyPr/>
        <a:lstStyle/>
        <a:p>
          <a:endParaRPr kumimoji="1" lang="ja-JP" altLang="en-US"/>
        </a:p>
      </dgm:t>
    </dgm:pt>
    <dgm:pt modelId="{D3575FBD-03C8-45D5-9C0E-DCC3C347CBA1}" type="pres">
      <dgm:prSet presAssocID="{84189405-A2CC-4F96-8063-B71181781968}" presName="connTx" presStyleLbl="parChTrans1D2" presStyleIdx="1" presStyleCnt="7"/>
      <dgm:spPr/>
      <dgm:t>
        <a:bodyPr/>
        <a:lstStyle/>
        <a:p>
          <a:endParaRPr kumimoji="1" lang="ja-JP" altLang="en-US"/>
        </a:p>
      </dgm:t>
    </dgm:pt>
    <dgm:pt modelId="{6A60C663-CF08-4FC7-89DC-D31D5384D50A}" type="pres">
      <dgm:prSet presAssocID="{80D7A54C-8543-4349-B9DE-48BF8C79928E}" presName="root2" presStyleCnt="0"/>
      <dgm:spPr/>
      <dgm:t>
        <a:bodyPr/>
        <a:lstStyle/>
        <a:p>
          <a:endParaRPr kumimoji="1" lang="ja-JP" altLang="en-US"/>
        </a:p>
      </dgm:t>
    </dgm:pt>
    <dgm:pt modelId="{C0B2B1D0-031C-4A6E-827C-A0F5AED524D6}" type="pres">
      <dgm:prSet presAssocID="{80D7A54C-8543-4349-B9DE-48BF8C79928E}" presName="LevelTwoTextNode" presStyleLbl="node2" presStyleIdx="1" presStyleCnt="7" custScaleX="393019" custScaleY="75061" custLinFactY="28089" custLinFactNeighborX="22453" custLinFactNeighborY="100000">
        <dgm:presLayoutVars>
          <dgm:chPref val="3"/>
        </dgm:presLayoutVars>
      </dgm:prSet>
      <dgm:spPr/>
      <dgm:t>
        <a:bodyPr/>
        <a:lstStyle/>
        <a:p>
          <a:endParaRPr kumimoji="1" lang="ja-JP" altLang="en-US"/>
        </a:p>
      </dgm:t>
    </dgm:pt>
    <dgm:pt modelId="{9B6BECEE-C0FB-4BA6-8BE7-D26ABED6A292}" type="pres">
      <dgm:prSet presAssocID="{80D7A54C-8543-4349-B9DE-48BF8C79928E}" presName="level3hierChild" presStyleCnt="0"/>
      <dgm:spPr/>
      <dgm:t>
        <a:bodyPr/>
        <a:lstStyle/>
        <a:p>
          <a:endParaRPr kumimoji="1" lang="ja-JP" altLang="en-US"/>
        </a:p>
      </dgm:t>
    </dgm:pt>
    <dgm:pt modelId="{61461D2D-8D43-4CE3-8DC7-DC3B18BEF7DE}" type="pres">
      <dgm:prSet presAssocID="{A24E10E3-A54F-4374-9935-86F69F7836D8}" presName="conn2-1" presStyleLbl="parChTrans1D2" presStyleIdx="2" presStyleCnt="7"/>
      <dgm:spPr/>
      <dgm:t>
        <a:bodyPr/>
        <a:lstStyle/>
        <a:p>
          <a:endParaRPr kumimoji="1" lang="ja-JP" altLang="en-US"/>
        </a:p>
      </dgm:t>
    </dgm:pt>
    <dgm:pt modelId="{F55E4192-B858-406A-9890-941073605DB8}" type="pres">
      <dgm:prSet presAssocID="{A24E10E3-A54F-4374-9935-86F69F7836D8}" presName="connTx" presStyleLbl="parChTrans1D2" presStyleIdx="2" presStyleCnt="7"/>
      <dgm:spPr/>
      <dgm:t>
        <a:bodyPr/>
        <a:lstStyle/>
        <a:p>
          <a:endParaRPr kumimoji="1" lang="ja-JP" altLang="en-US"/>
        </a:p>
      </dgm:t>
    </dgm:pt>
    <dgm:pt modelId="{CADD148F-378E-4339-B77E-8533C90D0034}" type="pres">
      <dgm:prSet presAssocID="{2B143259-3C4F-469B-B480-18A156981B50}" presName="root2" presStyleCnt="0"/>
      <dgm:spPr/>
      <dgm:t>
        <a:bodyPr/>
        <a:lstStyle/>
        <a:p>
          <a:endParaRPr kumimoji="1" lang="ja-JP" altLang="en-US"/>
        </a:p>
      </dgm:t>
    </dgm:pt>
    <dgm:pt modelId="{D41319E8-C007-4E8C-987E-FD4A9B7AF182}" type="pres">
      <dgm:prSet presAssocID="{2B143259-3C4F-469B-B480-18A156981B50}" presName="LevelTwoTextNode" presStyleLbl="node2" presStyleIdx="2" presStyleCnt="7" custScaleX="393019" custScaleY="75061" custLinFactY="23258" custLinFactNeighborX="22453" custLinFactNeighborY="100000">
        <dgm:presLayoutVars>
          <dgm:chPref val="3"/>
        </dgm:presLayoutVars>
      </dgm:prSet>
      <dgm:spPr/>
      <dgm:t>
        <a:bodyPr/>
        <a:lstStyle/>
        <a:p>
          <a:endParaRPr kumimoji="1" lang="ja-JP" altLang="en-US"/>
        </a:p>
      </dgm:t>
    </dgm:pt>
    <dgm:pt modelId="{9EA9FD4C-D1DF-48B0-AF96-FE4F1BD6180D}" type="pres">
      <dgm:prSet presAssocID="{2B143259-3C4F-469B-B480-18A156981B50}" presName="level3hierChild" presStyleCnt="0"/>
      <dgm:spPr/>
      <dgm:t>
        <a:bodyPr/>
        <a:lstStyle/>
        <a:p>
          <a:endParaRPr kumimoji="1" lang="ja-JP" altLang="en-US"/>
        </a:p>
      </dgm:t>
    </dgm:pt>
    <dgm:pt modelId="{05E9C8F9-7B22-4F6B-B0F1-39A525730A2F}" type="pres">
      <dgm:prSet presAssocID="{BD3E9739-7771-4D3C-971B-D149792384A6}" presName="conn2-1" presStyleLbl="parChTrans1D2" presStyleIdx="3" presStyleCnt="7"/>
      <dgm:spPr/>
      <dgm:t>
        <a:bodyPr/>
        <a:lstStyle/>
        <a:p>
          <a:endParaRPr kumimoji="1" lang="ja-JP" altLang="en-US"/>
        </a:p>
      </dgm:t>
    </dgm:pt>
    <dgm:pt modelId="{1699A08E-8E83-4804-BE96-7D3B49EE157D}" type="pres">
      <dgm:prSet presAssocID="{BD3E9739-7771-4D3C-971B-D149792384A6}" presName="connTx" presStyleLbl="parChTrans1D2" presStyleIdx="3" presStyleCnt="7"/>
      <dgm:spPr/>
      <dgm:t>
        <a:bodyPr/>
        <a:lstStyle/>
        <a:p>
          <a:endParaRPr kumimoji="1" lang="ja-JP" altLang="en-US"/>
        </a:p>
      </dgm:t>
    </dgm:pt>
    <dgm:pt modelId="{7A04CD85-0D6B-4316-8338-3E9B5C462C00}" type="pres">
      <dgm:prSet presAssocID="{B9F5BAA9-4785-4C18-B4D9-5AD49F7413BB}" presName="root2" presStyleCnt="0"/>
      <dgm:spPr/>
      <dgm:t>
        <a:bodyPr/>
        <a:lstStyle/>
        <a:p>
          <a:endParaRPr kumimoji="1" lang="ja-JP" altLang="en-US"/>
        </a:p>
      </dgm:t>
    </dgm:pt>
    <dgm:pt modelId="{6B7B424B-AF4A-4352-A42A-8A3563508845}" type="pres">
      <dgm:prSet presAssocID="{B9F5BAA9-4785-4C18-B4D9-5AD49F7413BB}" presName="LevelTwoTextNode" presStyleLbl="node2" presStyleIdx="3" presStyleCnt="7" custScaleX="393019" custScaleY="75061" custLinFactY="18428" custLinFactNeighborX="22453" custLinFactNeighborY="100000">
        <dgm:presLayoutVars>
          <dgm:chPref val="3"/>
        </dgm:presLayoutVars>
      </dgm:prSet>
      <dgm:spPr/>
      <dgm:t>
        <a:bodyPr/>
        <a:lstStyle/>
        <a:p>
          <a:endParaRPr kumimoji="1" lang="ja-JP" altLang="en-US"/>
        </a:p>
      </dgm:t>
    </dgm:pt>
    <dgm:pt modelId="{70D0B464-A3A7-4FD4-BD7A-89DB4549CC5F}" type="pres">
      <dgm:prSet presAssocID="{B9F5BAA9-4785-4C18-B4D9-5AD49F7413BB}" presName="level3hierChild" presStyleCnt="0"/>
      <dgm:spPr/>
      <dgm:t>
        <a:bodyPr/>
        <a:lstStyle/>
        <a:p>
          <a:endParaRPr kumimoji="1" lang="ja-JP" altLang="en-US"/>
        </a:p>
      </dgm:t>
    </dgm:pt>
    <dgm:pt modelId="{168B2848-C8CA-4C5E-B22A-B77AD6E70FDC}" type="pres">
      <dgm:prSet presAssocID="{BAA6F02D-FF15-4594-A2CE-FDC13DE2646D}" presName="conn2-1" presStyleLbl="parChTrans1D2" presStyleIdx="4" presStyleCnt="7"/>
      <dgm:spPr/>
      <dgm:t>
        <a:bodyPr/>
        <a:lstStyle/>
        <a:p>
          <a:endParaRPr kumimoji="1" lang="ja-JP" altLang="en-US"/>
        </a:p>
      </dgm:t>
    </dgm:pt>
    <dgm:pt modelId="{AEA730AA-2125-4264-9B52-CAB15508F5A8}" type="pres">
      <dgm:prSet presAssocID="{BAA6F02D-FF15-4594-A2CE-FDC13DE2646D}" presName="connTx" presStyleLbl="parChTrans1D2" presStyleIdx="4" presStyleCnt="7"/>
      <dgm:spPr/>
      <dgm:t>
        <a:bodyPr/>
        <a:lstStyle/>
        <a:p>
          <a:endParaRPr kumimoji="1" lang="ja-JP" altLang="en-US"/>
        </a:p>
      </dgm:t>
    </dgm:pt>
    <dgm:pt modelId="{2B799A5E-820A-4E6A-8002-EB7EFD8D17D3}" type="pres">
      <dgm:prSet presAssocID="{9C18DBEB-B548-480E-B577-F62D3A293DBD}" presName="root2" presStyleCnt="0"/>
      <dgm:spPr/>
      <dgm:t>
        <a:bodyPr/>
        <a:lstStyle/>
        <a:p>
          <a:endParaRPr kumimoji="1" lang="ja-JP" altLang="en-US"/>
        </a:p>
      </dgm:t>
    </dgm:pt>
    <dgm:pt modelId="{91EE02C9-A51A-4F10-B2B5-2AF1DE64AD08}" type="pres">
      <dgm:prSet presAssocID="{9C18DBEB-B548-480E-B577-F62D3A293DBD}" presName="LevelTwoTextNode" presStyleLbl="node2" presStyleIdx="4" presStyleCnt="7" custScaleX="393019" custScaleY="75061" custLinFactY="13597" custLinFactNeighborX="22453" custLinFactNeighborY="100000">
        <dgm:presLayoutVars>
          <dgm:chPref val="3"/>
        </dgm:presLayoutVars>
      </dgm:prSet>
      <dgm:spPr/>
      <dgm:t>
        <a:bodyPr/>
        <a:lstStyle/>
        <a:p>
          <a:endParaRPr kumimoji="1" lang="ja-JP" altLang="en-US"/>
        </a:p>
      </dgm:t>
    </dgm:pt>
    <dgm:pt modelId="{DA1308F8-0CEE-4513-B7EF-1D92F5C2C370}" type="pres">
      <dgm:prSet presAssocID="{9C18DBEB-B548-480E-B577-F62D3A293DBD}" presName="level3hierChild" presStyleCnt="0"/>
      <dgm:spPr/>
      <dgm:t>
        <a:bodyPr/>
        <a:lstStyle/>
        <a:p>
          <a:endParaRPr kumimoji="1" lang="ja-JP" altLang="en-US"/>
        </a:p>
      </dgm:t>
    </dgm:pt>
    <dgm:pt modelId="{FF36B879-D63A-4B70-BB6E-1E042742BB86}" type="pres">
      <dgm:prSet presAssocID="{0E5216C6-58BA-4837-B008-A92584206CB9}" presName="conn2-1" presStyleLbl="parChTrans1D2" presStyleIdx="5" presStyleCnt="7"/>
      <dgm:spPr/>
      <dgm:t>
        <a:bodyPr/>
        <a:lstStyle/>
        <a:p>
          <a:endParaRPr kumimoji="1" lang="ja-JP" altLang="en-US"/>
        </a:p>
      </dgm:t>
    </dgm:pt>
    <dgm:pt modelId="{E6EA089C-AB6C-4A14-A8D6-E6F6CA4A5E26}" type="pres">
      <dgm:prSet presAssocID="{0E5216C6-58BA-4837-B008-A92584206CB9}" presName="connTx" presStyleLbl="parChTrans1D2" presStyleIdx="5" presStyleCnt="7"/>
      <dgm:spPr/>
      <dgm:t>
        <a:bodyPr/>
        <a:lstStyle/>
        <a:p>
          <a:endParaRPr kumimoji="1" lang="ja-JP" altLang="en-US"/>
        </a:p>
      </dgm:t>
    </dgm:pt>
    <dgm:pt modelId="{A7974B5F-3491-46C5-8CBD-C438A3BBB2A0}" type="pres">
      <dgm:prSet presAssocID="{3D76FA4E-280D-4BB0-8FB6-8588ABFB93C5}" presName="root2" presStyleCnt="0"/>
      <dgm:spPr/>
      <dgm:t>
        <a:bodyPr/>
        <a:lstStyle/>
        <a:p>
          <a:endParaRPr kumimoji="1" lang="ja-JP" altLang="en-US"/>
        </a:p>
      </dgm:t>
    </dgm:pt>
    <dgm:pt modelId="{B6A59B56-BB04-4676-9DD2-7BBEFBF4E668}" type="pres">
      <dgm:prSet presAssocID="{3D76FA4E-280D-4BB0-8FB6-8588ABFB93C5}" presName="LevelTwoTextNode" presStyleLbl="node2" presStyleIdx="5" presStyleCnt="7" custScaleX="393019" custScaleY="75061" custLinFactY="13922" custLinFactNeighborX="22453" custLinFactNeighborY="100000">
        <dgm:presLayoutVars>
          <dgm:chPref val="3"/>
        </dgm:presLayoutVars>
      </dgm:prSet>
      <dgm:spPr/>
      <dgm:t>
        <a:bodyPr/>
        <a:lstStyle/>
        <a:p>
          <a:endParaRPr kumimoji="1" lang="ja-JP" altLang="en-US"/>
        </a:p>
      </dgm:t>
    </dgm:pt>
    <dgm:pt modelId="{2ED8E953-E7CA-4B94-B991-BFD7DA085E18}" type="pres">
      <dgm:prSet presAssocID="{3D76FA4E-280D-4BB0-8FB6-8588ABFB93C5}" presName="level3hierChild" presStyleCnt="0"/>
      <dgm:spPr/>
      <dgm:t>
        <a:bodyPr/>
        <a:lstStyle/>
        <a:p>
          <a:endParaRPr kumimoji="1" lang="ja-JP" altLang="en-US"/>
        </a:p>
      </dgm:t>
    </dgm:pt>
    <dgm:pt modelId="{F08249B2-B541-4B02-AE96-726D15E75736}" type="pres">
      <dgm:prSet presAssocID="{A95E9CB0-C186-4DCF-A248-65C7AB8D752B}" presName="root1" presStyleCnt="0"/>
      <dgm:spPr/>
    </dgm:pt>
    <dgm:pt modelId="{F4B97B6A-E757-427C-AC51-4CBEC8BA502F}" type="pres">
      <dgm:prSet presAssocID="{A95E9CB0-C186-4DCF-A248-65C7AB8D752B}" presName="LevelOneTextNode" presStyleLbl="node0" presStyleIdx="2" presStyleCnt="3" custScaleY="69655" custLinFactY="-200000" custLinFactNeighborX="-21068" custLinFactNeighborY="-224391">
        <dgm:presLayoutVars>
          <dgm:chPref val="3"/>
        </dgm:presLayoutVars>
      </dgm:prSet>
      <dgm:spPr/>
      <dgm:t>
        <a:bodyPr/>
        <a:lstStyle/>
        <a:p>
          <a:endParaRPr kumimoji="1" lang="ja-JP" altLang="en-US"/>
        </a:p>
      </dgm:t>
    </dgm:pt>
    <dgm:pt modelId="{F100CD3D-3A81-4F5A-B3B5-9C0BF557AFE7}" type="pres">
      <dgm:prSet presAssocID="{A95E9CB0-C186-4DCF-A248-65C7AB8D752B}" presName="level2hierChild" presStyleCnt="0"/>
      <dgm:spPr/>
    </dgm:pt>
    <dgm:pt modelId="{7D5A6745-E35C-43D4-B394-9820B131DCF8}" type="pres">
      <dgm:prSet presAssocID="{0B3E18A0-59CF-4CFD-B49B-5B2E10290A4F}" presName="conn2-1" presStyleLbl="parChTrans1D2" presStyleIdx="6" presStyleCnt="7"/>
      <dgm:spPr/>
      <dgm:t>
        <a:bodyPr/>
        <a:lstStyle/>
        <a:p>
          <a:endParaRPr kumimoji="1" lang="ja-JP" altLang="en-US"/>
        </a:p>
      </dgm:t>
    </dgm:pt>
    <dgm:pt modelId="{664F8E47-2463-4E11-9660-79D5996DED24}" type="pres">
      <dgm:prSet presAssocID="{0B3E18A0-59CF-4CFD-B49B-5B2E10290A4F}" presName="connTx" presStyleLbl="parChTrans1D2" presStyleIdx="6" presStyleCnt="7"/>
      <dgm:spPr/>
      <dgm:t>
        <a:bodyPr/>
        <a:lstStyle/>
        <a:p>
          <a:endParaRPr kumimoji="1" lang="ja-JP" altLang="en-US"/>
        </a:p>
      </dgm:t>
    </dgm:pt>
    <dgm:pt modelId="{F67F3E64-D084-4E0D-9F65-E26003555F20}" type="pres">
      <dgm:prSet presAssocID="{90359923-4F81-45AD-B6D6-014BBBD389EE}" presName="root2" presStyleCnt="0"/>
      <dgm:spPr/>
      <dgm:t>
        <a:bodyPr/>
        <a:lstStyle/>
        <a:p>
          <a:endParaRPr kumimoji="1" lang="ja-JP" altLang="en-US"/>
        </a:p>
      </dgm:t>
    </dgm:pt>
    <dgm:pt modelId="{199A1408-A4EC-4F69-9FFE-F099CF46CA42}" type="pres">
      <dgm:prSet presAssocID="{90359923-4F81-45AD-B6D6-014BBBD389EE}" presName="LevelTwoTextNode" presStyleLbl="node2" presStyleIdx="6" presStyleCnt="7" custScaleX="394422" custScaleY="93517" custLinFactY="-200000" custLinFactNeighborX="33574" custLinFactNeighborY="-222487">
        <dgm:presLayoutVars>
          <dgm:chPref val="3"/>
        </dgm:presLayoutVars>
      </dgm:prSet>
      <dgm:spPr/>
      <dgm:t>
        <a:bodyPr/>
        <a:lstStyle/>
        <a:p>
          <a:endParaRPr kumimoji="1" lang="ja-JP" altLang="en-US"/>
        </a:p>
      </dgm:t>
    </dgm:pt>
    <dgm:pt modelId="{313EF5D6-5128-435E-AF24-520963B6DA13}" type="pres">
      <dgm:prSet presAssocID="{90359923-4F81-45AD-B6D6-014BBBD389EE}" presName="level3hierChild" presStyleCnt="0"/>
      <dgm:spPr/>
      <dgm:t>
        <a:bodyPr/>
        <a:lstStyle/>
        <a:p>
          <a:endParaRPr kumimoji="1" lang="ja-JP" altLang="en-US"/>
        </a:p>
      </dgm:t>
    </dgm:pt>
  </dgm:ptLst>
  <dgm:cxnLst>
    <dgm:cxn modelId="{CB6E6006-EAED-443D-9B4C-186011EA2C77}" srcId="{E4192A67-3016-4EDD-AF41-5A4F2BAD2200}" destId="{9C18DBEB-B548-480E-B577-F62D3A293DBD}" srcOrd="3" destOrd="0" parTransId="{BAA6F02D-FF15-4594-A2CE-FDC13DE2646D}" sibTransId="{B9F07A1E-9D7B-4093-B450-CB00B065DD90}"/>
    <dgm:cxn modelId="{2E1E921D-BC50-4895-87F4-416BCE361F55}" type="presOf" srcId="{0B3E18A0-59CF-4CFD-B49B-5B2E10290A4F}" destId="{7D5A6745-E35C-43D4-B394-9820B131DCF8}" srcOrd="0" destOrd="0" presId="urn:microsoft.com/office/officeart/2005/8/layout/hierarchy2"/>
    <dgm:cxn modelId="{2F00396D-37A0-462E-A52A-E2E28A280A33}" srcId="{903C5926-49DA-4CF2-B473-F615A226A903}" destId="{A95E9CB0-C186-4DCF-A248-65C7AB8D752B}" srcOrd="2" destOrd="0" parTransId="{9C374388-C6F9-4ED6-8D87-F188032EC5DD}" sibTransId="{E3A9A3BF-77A6-4EB7-ACBA-9A04E0BC0B90}"/>
    <dgm:cxn modelId="{2E5DB6E4-B91F-460C-991F-24622AADBD4E}" srcId="{E4192A67-3016-4EDD-AF41-5A4F2BAD2200}" destId="{3D76FA4E-280D-4BB0-8FB6-8588ABFB93C5}" srcOrd="4" destOrd="0" parTransId="{0E5216C6-58BA-4837-B008-A92584206CB9}" sibTransId="{2D523E3B-767D-4B8A-B038-894346DD9F1E}"/>
    <dgm:cxn modelId="{6F2BF540-16A8-496D-934E-B5EE744976B2}" type="presOf" srcId="{A24E10E3-A54F-4374-9935-86F69F7836D8}" destId="{F55E4192-B858-406A-9890-941073605DB8}" srcOrd="1" destOrd="0" presId="urn:microsoft.com/office/officeart/2005/8/layout/hierarchy2"/>
    <dgm:cxn modelId="{C2AB6A83-DA32-4FA5-81E0-725940492E09}" srcId="{E4192A67-3016-4EDD-AF41-5A4F2BAD2200}" destId="{80D7A54C-8543-4349-B9DE-48BF8C79928E}" srcOrd="0" destOrd="0" parTransId="{84189405-A2CC-4F96-8063-B71181781968}" sibTransId="{7570465B-8945-47C9-ADC5-1D658C9B616C}"/>
    <dgm:cxn modelId="{685BF6B3-524D-4D7E-82A6-8788C735D015}" type="presOf" srcId="{BD3E9739-7771-4D3C-971B-D149792384A6}" destId="{1699A08E-8E83-4804-BE96-7D3B49EE157D}" srcOrd="1" destOrd="0" presId="urn:microsoft.com/office/officeart/2005/8/layout/hierarchy2"/>
    <dgm:cxn modelId="{C7E13FCC-211D-4475-B3A3-8321D2270C98}" type="presOf" srcId="{72223E96-1092-4013-A4F0-E51FF17AD121}" destId="{1B5AA69A-C7D9-4FE0-A563-BB432B4EA7AD}" srcOrd="0" destOrd="0" presId="urn:microsoft.com/office/officeart/2005/8/layout/hierarchy2"/>
    <dgm:cxn modelId="{12513584-7309-4A3B-9DB0-A15945079719}" type="presOf" srcId="{BD3E9739-7771-4D3C-971B-D149792384A6}" destId="{05E9C8F9-7B22-4F6B-B0F1-39A525730A2F}" srcOrd="0" destOrd="0" presId="urn:microsoft.com/office/officeart/2005/8/layout/hierarchy2"/>
    <dgm:cxn modelId="{D3C2B668-AA4F-46A0-90D0-482367D0A9F5}" srcId="{903C5926-49DA-4CF2-B473-F615A226A903}" destId="{8D206228-3EBA-4B54-AE64-072400A43B9A}" srcOrd="0" destOrd="0" parTransId="{8608B841-3714-4AC6-A304-2BA81DD4C650}" sibTransId="{BEFA8F59-FA71-4F10-88F4-AD24E3C3537F}"/>
    <dgm:cxn modelId="{F27667F1-95E8-478D-A0D2-170AD40728C4}" type="presOf" srcId="{84189405-A2CC-4F96-8063-B71181781968}" destId="{D3575FBD-03C8-45D5-9C0E-DCC3C347CBA1}" srcOrd="1" destOrd="0" presId="urn:microsoft.com/office/officeart/2005/8/layout/hierarchy2"/>
    <dgm:cxn modelId="{F51C66A3-238C-4856-AF82-CD7E5004834E}" type="presOf" srcId="{E4192A67-3016-4EDD-AF41-5A4F2BAD2200}" destId="{8C521803-30E4-4D85-AD79-110C7DE6A930}" srcOrd="0" destOrd="0" presId="urn:microsoft.com/office/officeart/2005/8/layout/hierarchy2"/>
    <dgm:cxn modelId="{471A460C-E2EA-4947-9B07-1A53638815B7}" type="presOf" srcId="{BAA6F02D-FF15-4594-A2CE-FDC13DE2646D}" destId="{AEA730AA-2125-4264-9B52-CAB15508F5A8}" srcOrd="1" destOrd="0" presId="urn:microsoft.com/office/officeart/2005/8/layout/hierarchy2"/>
    <dgm:cxn modelId="{661CC2FC-AA9C-47E3-B932-B1A36FCA1A58}" type="presOf" srcId="{903C5926-49DA-4CF2-B473-F615A226A903}" destId="{C4642263-30C5-4C02-B034-FFF4F27A635D}" srcOrd="0" destOrd="0" presId="urn:microsoft.com/office/officeart/2005/8/layout/hierarchy2"/>
    <dgm:cxn modelId="{D77B619C-1E72-4ADC-A489-C85655311AA5}" type="presOf" srcId="{7EB3A35A-2BEF-4579-AA97-DBEE4150870B}" destId="{EF60C57A-F1AF-417E-9984-BB6819C3FA93}" srcOrd="0" destOrd="0" presId="urn:microsoft.com/office/officeart/2005/8/layout/hierarchy2"/>
    <dgm:cxn modelId="{D76BBBDB-367E-4DF0-9D61-7F571973858D}" srcId="{E4192A67-3016-4EDD-AF41-5A4F2BAD2200}" destId="{B9F5BAA9-4785-4C18-B4D9-5AD49F7413BB}" srcOrd="2" destOrd="0" parTransId="{BD3E9739-7771-4D3C-971B-D149792384A6}" sibTransId="{A47804F3-3D1E-45BB-AC8B-C2771FB59C97}"/>
    <dgm:cxn modelId="{C3FBF1A7-BABC-4645-91CA-3C70892186B8}" type="presOf" srcId="{7EB3A35A-2BEF-4579-AA97-DBEE4150870B}" destId="{1D62F8D1-79DF-4F9A-9C20-E7AFDB92C619}" srcOrd="1" destOrd="0" presId="urn:microsoft.com/office/officeart/2005/8/layout/hierarchy2"/>
    <dgm:cxn modelId="{C72FB531-67B8-41CB-B81A-4E12C798ACFA}" type="presOf" srcId="{2B143259-3C4F-469B-B480-18A156981B50}" destId="{D41319E8-C007-4E8C-987E-FD4A9B7AF182}" srcOrd="0" destOrd="0" presId="urn:microsoft.com/office/officeart/2005/8/layout/hierarchy2"/>
    <dgm:cxn modelId="{9EF819A2-C3BB-4E37-A2D4-E612E5FCAFA8}" srcId="{8D206228-3EBA-4B54-AE64-072400A43B9A}" destId="{72223E96-1092-4013-A4F0-E51FF17AD121}" srcOrd="0" destOrd="0" parTransId="{7EB3A35A-2BEF-4579-AA97-DBEE4150870B}" sibTransId="{89A890B5-5207-4143-85B3-9CF2B42174E1}"/>
    <dgm:cxn modelId="{E933B156-FA0D-48FC-B1E4-1829DFBDF53F}" type="presOf" srcId="{A95E9CB0-C186-4DCF-A248-65C7AB8D752B}" destId="{F4B97B6A-E757-427C-AC51-4CBEC8BA502F}" srcOrd="0" destOrd="0" presId="urn:microsoft.com/office/officeart/2005/8/layout/hierarchy2"/>
    <dgm:cxn modelId="{C66AEC66-2ABE-4238-853E-A6C30DB2C477}" type="presOf" srcId="{80D7A54C-8543-4349-B9DE-48BF8C79928E}" destId="{C0B2B1D0-031C-4A6E-827C-A0F5AED524D6}" srcOrd="0" destOrd="0" presId="urn:microsoft.com/office/officeart/2005/8/layout/hierarchy2"/>
    <dgm:cxn modelId="{71FBE46E-E23C-48B0-B08F-7B389CBE3667}" type="presOf" srcId="{84189405-A2CC-4F96-8063-B71181781968}" destId="{17C960A0-407F-42E8-8754-53968918D9AD}" srcOrd="0" destOrd="0" presId="urn:microsoft.com/office/officeart/2005/8/layout/hierarchy2"/>
    <dgm:cxn modelId="{BB2B14A3-C596-4044-891F-C7CF118224B5}" type="presOf" srcId="{90359923-4F81-45AD-B6D6-014BBBD389EE}" destId="{199A1408-A4EC-4F69-9FFE-F099CF46CA42}" srcOrd="0" destOrd="0" presId="urn:microsoft.com/office/officeart/2005/8/layout/hierarchy2"/>
    <dgm:cxn modelId="{08B2D489-A3BD-4214-A5AA-72F7795A1E98}" type="presOf" srcId="{0E5216C6-58BA-4837-B008-A92584206CB9}" destId="{E6EA089C-AB6C-4A14-A8D6-E6F6CA4A5E26}" srcOrd="1" destOrd="0" presId="urn:microsoft.com/office/officeart/2005/8/layout/hierarchy2"/>
    <dgm:cxn modelId="{15603DF9-2E42-4749-AD36-193F3939A9A1}" type="presOf" srcId="{A24E10E3-A54F-4374-9935-86F69F7836D8}" destId="{61461D2D-8D43-4CE3-8DC7-DC3B18BEF7DE}" srcOrd="0" destOrd="0" presId="urn:microsoft.com/office/officeart/2005/8/layout/hierarchy2"/>
    <dgm:cxn modelId="{88EDC5FC-2686-40F9-A13C-8A27A57BE6D9}" srcId="{E4192A67-3016-4EDD-AF41-5A4F2BAD2200}" destId="{2B143259-3C4F-469B-B480-18A156981B50}" srcOrd="1" destOrd="0" parTransId="{A24E10E3-A54F-4374-9935-86F69F7836D8}" sibTransId="{1472416A-7264-41FE-8A23-BCC4233B0E44}"/>
    <dgm:cxn modelId="{D5857DA4-3C3C-4967-92C2-011D5EACDC12}" srcId="{903C5926-49DA-4CF2-B473-F615A226A903}" destId="{E4192A67-3016-4EDD-AF41-5A4F2BAD2200}" srcOrd="1" destOrd="0" parTransId="{ACE5D789-E3D8-46FB-883C-1CAC1073BFE2}" sibTransId="{E62F5D5D-21D9-4D01-BB76-C0D3C2FA6486}"/>
    <dgm:cxn modelId="{6C3CDABD-F7CA-405F-A7A5-3A5C31800FED}" type="presOf" srcId="{BAA6F02D-FF15-4594-A2CE-FDC13DE2646D}" destId="{168B2848-C8CA-4C5E-B22A-B77AD6E70FDC}" srcOrd="0" destOrd="0" presId="urn:microsoft.com/office/officeart/2005/8/layout/hierarchy2"/>
    <dgm:cxn modelId="{44E6F426-30AE-497E-B38A-57DE404F5CF9}" srcId="{A95E9CB0-C186-4DCF-A248-65C7AB8D752B}" destId="{90359923-4F81-45AD-B6D6-014BBBD389EE}" srcOrd="0" destOrd="0" parTransId="{0B3E18A0-59CF-4CFD-B49B-5B2E10290A4F}" sibTransId="{D4D608FD-F34E-4FEC-AF55-922C00C28D2D}"/>
    <dgm:cxn modelId="{457D2D3E-9BF7-43AB-B79D-4221D649D6E1}" type="presOf" srcId="{0E5216C6-58BA-4837-B008-A92584206CB9}" destId="{FF36B879-D63A-4B70-BB6E-1E042742BB86}" srcOrd="0" destOrd="0" presId="urn:microsoft.com/office/officeart/2005/8/layout/hierarchy2"/>
    <dgm:cxn modelId="{F625CA57-B994-4C34-8767-25BED1553CD6}" type="presOf" srcId="{9C18DBEB-B548-480E-B577-F62D3A293DBD}" destId="{91EE02C9-A51A-4F10-B2B5-2AF1DE64AD08}" srcOrd="0" destOrd="0" presId="urn:microsoft.com/office/officeart/2005/8/layout/hierarchy2"/>
    <dgm:cxn modelId="{906F5ACE-C6F0-416C-AA2A-B45E8A5A6EC5}" type="presOf" srcId="{0B3E18A0-59CF-4CFD-B49B-5B2E10290A4F}" destId="{664F8E47-2463-4E11-9660-79D5996DED24}" srcOrd="1" destOrd="0" presId="urn:microsoft.com/office/officeart/2005/8/layout/hierarchy2"/>
    <dgm:cxn modelId="{2B2AFABD-6428-45FF-AEF2-58A5AC387B35}" type="presOf" srcId="{8D206228-3EBA-4B54-AE64-072400A43B9A}" destId="{2D721F6F-7051-4C81-B451-F1A4854C1B11}" srcOrd="0" destOrd="0" presId="urn:microsoft.com/office/officeart/2005/8/layout/hierarchy2"/>
    <dgm:cxn modelId="{047234A0-B140-4E97-8C96-0A6C00B8B19A}" type="presOf" srcId="{3D76FA4E-280D-4BB0-8FB6-8588ABFB93C5}" destId="{B6A59B56-BB04-4676-9DD2-7BBEFBF4E668}" srcOrd="0" destOrd="0" presId="urn:microsoft.com/office/officeart/2005/8/layout/hierarchy2"/>
    <dgm:cxn modelId="{BAEEC93E-2EC7-47D7-A26A-7700724658F2}" type="presOf" srcId="{B9F5BAA9-4785-4C18-B4D9-5AD49F7413BB}" destId="{6B7B424B-AF4A-4352-A42A-8A3563508845}" srcOrd="0" destOrd="0" presId="urn:microsoft.com/office/officeart/2005/8/layout/hierarchy2"/>
    <dgm:cxn modelId="{4EDF1BCE-4D28-4118-AA4B-A1B7C0C0CC2E}" type="presParOf" srcId="{C4642263-30C5-4C02-B034-FFF4F27A635D}" destId="{70E89CDE-98BA-44E4-857C-39C66F5A3138}" srcOrd="0" destOrd="0" presId="urn:microsoft.com/office/officeart/2005/8/layout/hierarchy2"/>
    <dgm:cxn modelId="{7BD1C10F-7D8A-44A3-8749-A0DD0A11D894}" type="presParOf" srcId="{70E89CDE-98BA-44E4-857C-39C66F5A3138}" destId="{2D721F6F-7051-4C81-B451-F1A4854C1B11}" srcOrd="0" destOrd="0" presId="urn:microsoft.com/office/officeart/2005/8/layout/hierarchy2"/>
    <dgm:cxn modelId="{C79E95D8-D531-4373-A205-CAE4C4D595A4}" type="presParOf" srcId="{70E89CDE-98BA-44E4-857C-39C66F5A3138}" destId="{B12B4EAC-0215-43F0-BFAF-010668047235}" srcOrd="1" destOrd="0" presId="urn:microsoft.com/office/officeart/2005/8/layout/hierarchy2"/>
    <dgm:cxn modelId="{A33B702A-15B3-4C05-8C39-E9E844878DB3}" type="presParOf" srcId="{B12B4EAC-0215-43F0-BFAF-010668047235}" destId="{EF60C57A-F1AF-417E-9984-BB6819C3FA93}" srcOrd="0" destOrd="0" presId="urn:microsoft.com/office/officeart/2005/8/layout/hierarchy2"/>
    <dgm:cxn modelId="{8150FF2F-9F00-4CB9-B5D8-3D3A567A0788}" type="presParOf" srcId="{EF60C57A-F1AF-417E-9984-BB6819C3FA93}" destId="{1D62F8D1-79DF-4F9A-9C20-E7AFDB92C619}" srcOrd="0" destOrd="0" presId="urn:microsoft.com/office/officeart/2005/8/layout/hierarchy2"/>
    <dgm:cxn modelId="{23AA1C35-1A1F-4BE1-A0CC-AA34A276D539}" type="presParOf" srcId="{B12B4EAC-0215-43F0-BFAF-010668047235}" destId="{DE555330-AC96-43D8-94F8-3B64B2C115C3}" srcOrd="1" destOrd="0" presId="urn:microsoft.com/office/officeart/2005/8/layout/hierarchy2"/>
    <dgm:cxn modelId="{2F3F0058-7D95-4C82-8B9F-FB6699FE71AC}" type="presParOf" srcId="{DE555330-AC96-43D8-94F8-3B64B2C115C3}" destId="{1B5AA69A-C7D9-4FE0-A563-BB432B4EA7AD}" srcOrd="0" destOrd="0" presId="urn:microsoft.com/office/officeart/2005/8/layout/hierarchy2"/>
    <dgm:cxn modelId="{1050B653-0650-49EF-9991-18193FD0798D}" type="presParOf" srcId="{DE555330-AC96-43D8-94F8-3B64B2C115C3}" destId="{12F626B9-FFB6-4527-873D-D1386A3D8379}" srcOrd="1" destOrd="0" presId="urn:microsoft.com/office/officeart/2005/8/layout/hierarchy2"/>
    <dgm:cxn modelId="{6A148488-252A-45F2-84A3-D65E509BC33D}" type="presParOf" srcId="{C4642263-30C5-4C02-B034-FFF4F27A635D}" destId="{32EE6E52-B323-42F5-8CE4-E07AA3F5DAF3}" srcOrd="1" destOrd="0" presId="urn:microsoft.com/office/officeart/2005/8/layout/hierarchy2"/>
    <dgm:cxn modelId="{92C6B541-8934-41CD-B08E-B3FE35D37C95}" type="presParOf" srcId="{32EE6E52-B323-42F5-8CE4-E07AA3F5DAF3}" destId="{8C521803-30E4-4D85-AD79-110C7DE6A930}" srcOrd="0" destOrd="0" presId="urn:microsoft.com/office/officeart/2005/8/layout/hierarchy2"/>
    <dgm:cxn modelId="{853E7EDD-3B88-447C-8858-2127D6F09A64}" type="presParOf" srcId="{32EE6E52-B323-42F5-8CE4-E07AA3F5DAF3}" destId="{48121D62-ABEB-40D7-8271-04464F0D4768}" srcOrd="1" destOrd="0" presId="urn:microsoft.com/office/officeart/2005/8/layout/hierarchy2"/>
    <dgm:cxn modelId="{3BD2C097-130F-48EE-AAC8-17D66397A8D3}" type="presParOf" srcId="{48121D62-ABEB-40D7-8271-04464F0D4768}" destId="{17C960A0-407F-42E8-8754-53968918D9AD}" srcOrd="0" destOrd="0" presId="urn:microsoft.com/office/officeart/2005/8/layout/hierarchy2"/>
    <dgm:cxn modelId="{1EDCA86A-A077-4AB6-AE05-6FDEB7924633}" type="presParOf" srcId="{17C960A0-407F-42E8-8754-53968918D9AD}" destId="{D3575FBD-03C8-45D5-9C0E-DCC3C347CBA1}" srcOrd="0" destOrd="0" presId="urn:microsoft.com/office/officeart/2005/8/layout/hierarchy2"/>
    <dgm:cxn modelId="{97F5CBA1-EFD2-45AD-9B00-FF468C58995E}" type="presParOf" srcId="{48121D62-ABEB-40D7-8271-04464F0D4768}" destId="{6A60C663-CF08-4FC7-89DC-D31D5384D50A}" srcOrd="1" destOrd="0" presId="urn:microsoft.com/office/officeart/2005/8/layout/hierarchy2"/>
    <dgm:cxn modelId="{BD030754-4917-409D-A186-1DD04EE48A92}" type="presParOf" srcId="{6A60C663-CF08-4FC7-89DC-D31D5384D50A}" destId="{C0B2B1D0-031C-4A6E-827C-A0F5AED524D6}" srcOrd="0" destOrd="0" presId="urn:microsoft.com/office/officeart/2005/8/layout/hierarchy2"/>
    <dgm:cxn modelId="{08BABE1B-9661-4D0F-BD8A-58DDBD13AD22}" type="presParOf" srcId="{6A60C663-CF08-4FC7-89DC-D31D5384D50A}" destId="{9B6BECEE-C0FB-4BA6-8BE7-D26ABED6A292}" srcOrd="1" destOrd="0" presId="urn:microsoft.com/office/officeart/2005/8/layout/hierarchy2"/>
    <dgm:cxn modelId="{A6B7825B-A66A-4451-98B5-9D294DA502D2}" type="presParOf" srcId="{48121D62-ABEB-40D7-8271-04464F0D4768}" destId="{61461D2D-8D43-4CE3-8DC7-DC3B18BEF7DE}" srcOrd="2" destOrd="0" presId="urn:microsoft.com/office/officeart/2005/8/layout/hierarchy2"/>
    <dgm:cxn modelId="{156F3A3E-0EA9-46DD-A73E-CCB87C1E4E18}" type="presParOf" srcId="{61461D2D-8D43-4CE3-8DC7-DC3B18BEF7DE}" destId="{F55E4192-B858-406A-9890-941073605DB8}" srcOrd="0" destOrd="0" presId="urn:microsoft.com/office/officeart/2005/8/layout/hierarchy2"/>
    <dgm:cxn modelId="{84543899-BFA9-4812-8029-9F7542F9A2C3}" type="presParOf" srcId="{48121D62-ABEB-40D7-8271-04464F0D4768}" destId="{CADD148F-378E-4339-B77E-8533C90D0034}" srcOrd="3" destOrd="0" presId="urn:microsoft.com/office/officeart/2005/8/layout/hierarchy2"/>
    <dgm:cxn modelId="{4C86B91A-F9B1-4336-AF9E-18EE08C2A2BD}" type="presParOf" srcId="{CADD148F-378E-4339-B77E-8533C90D0034}" destId="{D41319E8-C007-4E8C-987E-FD4A9B7AF182}" srcOrd="0" destOrd="0" presId="urn:microsoft.com/office/officeart/2005/8/layout/hierarchy2"/>
    <dgm:cxn modelId="{FE3137CA-7E3D-455E-B73E-2066E35007E1}" type="presParOf" srcId="{CADD148F-378E-4339-B77E-8533C90D0034}" destId="{9EA9FD4C-D1DF-48B0-AF96-FE4F1BD6180D}" srcOrd="1" destOrd="0" presId="urn:microsoft.com/office/officeart/2005/8/layout/hierarchy2"/>
    <dgm:cxn modelId="{F6A5A115-EA89-4502-AE8E-D36412A165ED}" type="presParOf" srcId="{48121D62-ABEB-40D7-8271-04464F0D4768}" destId="{05E9C8F9-7B22-4F6B-B0F1-39A525730A2F}" srcOrd="4" destOrd="0" presId="urn:microsoft.com/office/officeart/2005/8/layout/hierarchy2"/>
    <dgm:cxn modelId="{821799D6-D27E-4A6A-97D2-46FBAA570268}" type="presParOf" srcId="{05E9C8F9-7B22-4F6B-B0F1-39A525730A2F}" destId="{1699A08E-8E83-4804-BE96-7D3B49EE157D}" srcOrd="0" destOrd="0" presId="urn:microsoft.com/office/officeart/2005/8/layout/hierarchy2"/>
    <dgm:cxn modelId="{94E2365D-0B6C-4A34-8D10-C407D87A4766}" type="presParOf" srcId="{48121D62-ABEB-40D7-8271-04464F0D4768}" destId="{7A04CD85-0D6B-4316-8338-3E9B5C462C00}" srcOrd="5" destOrd="0" presId="urn:microsoft.com/office/officeart/2005/8/layout/hierarchy2"/>
    <dgm:cxn modelId="{247DF41B-6574-4FDC-B02B-565678B8A326}" type="presParOf" srcId="{7A04CD85-0D6B-4316-8338-3E9B5C462C00}" destId="{6B7B424B-AF4A-4352-A42A-8A3563508845}" srcOrd="0" destOrd="0" presId="urn:microsoft.com/office/officeart/2005/8/layout/hierarchy2"/>
    <dgm:cxn modelId="{81E24BEB-4474-43D1-90A4-177D0554C50F}" type="presParOf" srcId="{7A04CD85-0D6B-4316-8338-3E9B5C462C00}" destId="{70D0B464-A3A7-4FD4-BD7A-89DB4549CC5F}" srcOrd="1" destOrd="0" presId="urn:microsoft.com/office/officeart/2005/8/layout/hierarchy2"/>
    <dgm:cxn modelId="{6E31B618-4DC9-4CAC-BA8C-2947AAFC4AD7}" type="presParOf" srcId="{48121D62-ABEB-40D7-8271-04464F0D4768}" destId="{168B2848-C8CA-4C5E-B22A-B77AD6E70FDC}" srcOrd="6" destOrd="0" presId="urn:microsoft.com/office/officeart/2005/8/layout/hierarchy2"/>
    <dgm:cxn modelId="{CAE9FEE7-EEEF-4797-B905-A1C969DF18F5}" type="presParOf" srcId="{168B2848-C8CA-4C5E-B22A-B77AD6E70FDC}" destId="{AEA730AA-2125-4264-9B52-CAB15508F5A8}" srcOrd="0" destOrd="0" presId="urn:microsoft.com/office/officeart/2005/8/layout/hierarchy2"/>
    <dgm:cxn modelId="{8E129DFD-0A3D-49E6-BF64-AC06E4366101}" type="presParOf" srcId="{48121D62-ABEB-40D7-8271-04464F0D4768}" destId="{2B799A5E-820A-4E6A-8002-EB7EFD8D17D3}" srcOrd="7" destOrd="0" presId="urn:microsoft.com/office/officeart/2005/8/layout/hierarchy2"/>
    <dgm:cxn modelId="{62018DED-620A-43D6-A3D3-906203A71BD5}" type="presParOf" srcId="{2B799A5E-820A-4E6A-8002-EB7EFD8D17D3}" destId="{91EE02C9-A51A-4F10-B2B5-2AF1DE64AD08}" srcOrd="0" destOrd="0" presId="urn:microsoft.com/office/officeart/2005/8/layout/hierarchy2"/>
    <dgm:cxn modelId="{A69DA542-44D4-4CB2-B130-4C5426BF8EBA}" type="presParOf" srcId="{2B799A5E-820A-4E6A-8002-EB7EFD8D17D3}" destId="{DA1308F8-0CEE-4513-B7EF-1D92F5C2C370}" srcOrd="1" destOrd="0" presId="urn:microsoft.com/office/officeart/2005/8/layout/hierarchy2"/>
    <dgm:cxn modelId="{9D21E0AA-44C7-48E3-9B7C-99061F95FB80}" type="presParOf" srcId="{48121D62-ABEB-40D7-8271-04464F0D4768}" destId="{FF36B879-D63A-4B70-BB6E-1E042742BB86}" srcOrd="8" destOrd="0" presId="urn:microsoft.com/office/officeart/2005/8/layout/hierarchy2"/>
    <dgm:cxn modelId="{1A98D8C4-EABD-47DE-942B-8FA40EC246F3}" type="presParOf" srcId="{FF36B879-D63A-4B70-BB6E-1E042742BB86}" destId="{E6EA089C-AB6C-4A14-A8D6-E6F6CA4A5E26}" srcOrd="0" destOrd="0" presId="urn:microsoft.com/office/officeart/2005/8/layout/hierarchy2"/>
    <dgm:cxn modelId="{17D864EC-03D5-4FF8-91EA-10567796760A}" type="presParOf" srcId="{48121D62-ABEB-40D7-8271-04464F0D4768}" destId="{A7974B5F-3491-46C5-8CBD-C438A3BBB2A0}" srcOrd="9" destOrd="0" presId="urn:microsoft.com/office/officeart/2005/8/layout/hierarchy2"/>
    <dgm:cxn modelId="{C0CFFCC3-5415-4E3B-B31D-DE872FD0982B}" type="presParOf" srcId="{A7974B5F-3491-46C5-8CBD-C438A3BBB2A0}" destId="{B6A59B56-BB04-4676-9DD2-7BBEFBF4E668}" srcOrd="0" destOrd="0" presId="urn:microsoft.com/office/officeart/2005/8/layout/hierarchy2"/>
    <dgm:cxn modelId="{032AEB31-AF5F-4355-8CEF-3E505D66A2E2}" type="presParOf" srcId="{A7974B5F-3491-46C5-8CBD-C438A3BBB2A0}" destId="{2ED8E953-E7CA-4B94-B991-BFD7DA085E18}" srcOrd="1" destOrd="0" presId="urn:microsoft.com/office/officeart/2005/8/layout/hierarchy2"/>
    <dgm:cxn modelId="{4C6BA8DD-6F7F-4F6F-B6F5-B1505586405E}" type="presParOf" srcId="{C4642263-30C5-4C02-B034-FFF4F27A635D}" destId="{F08249B2-B541-4B02-AE96-726D15E75736}" srcOrd="2" destOrd="0" presId="urn:microsoft.com/office/officeart/2005/8/layout/hierarchy2"/>
    <dgm:cxn modelId="{9B04E561-2532-4C0B-BB0B-657FC7700A6E}" type="presParOf" srcId="{F08249B2-B541-4B02-AE96-726D15E75736}" destId="{F4B97B6A-E757-427C-AC51-4CBEC8BA502F}" srcOrd="0" destOrd="0" presId="urn:microsoft.com/office/officeart/2005/8/layout/hierarchy2"/>
    <dgm:cxn modelId="{1CD3D516-159B-42A3-9E2F-892EC74F0663}" type="presParOf" srcId="{F08249B2-B541-4B02-AE96-726D15E75736}" destId="{F100CD3D-3A81-4F5A-B3B5-9C0BF557AFE7}" srcOrd="1" destOrd="0" presId="urn:microsoft.com/office/officeart/2005/8/layout/hierarchy2"/>
    <dgm:cxn modelId="{7B60BF5F-7484-40C7-AE63-E54F74D6765B}" type="presParOf" srcId="{F100CD3D-3A81-4F5A-B3B5-9C0BF557AFE7}" destId="{7D5A6745-E35C-43D4-B394-9820B131DCF8}" srcOrd="0" destOrd="0" presId="urn:microsoft.com/office/officeart/2005/8/layout/hierarchy2"/>
    <dgm:cxn modelId="{214A4F9E-1551-4274-A610-7D4F51F40742}" type="presParOf" srcId="{7D5A6745-E35C-43D4-B394-9820B131DCF8}" destId="{664F8E47-2463-4E11-9660-79D5996DED24}" srcOrd="0" destOrd="0" presId="urn:microsoft.com/office/officeart/2005/8/layout/hierarchy2"/>
    <dgm:cxn modelId="{244CE997-3AC0-4C99-B8C6-55919EA8F0D0}" type="presParOf" srcId="{F100CD3D-3A81-4F5A-B3B5-9C0BF557AFE7}" destId="{F67F3E64-D084-4E0D-9F65-E26003555F20}" srcOrd="1" destOrd="0" presId="urn:microsoft.com/office/officeart/2005/8/layout/hierarchy2"/>
    <dgm:cxn modelId="{153CF0EB-4625-4D58-AC2B-1BFE37AACB33}" type="presParOf" srcId="{F67F3E64-D084-4E0D-9F65-E26003555F20}" destId="{199A1408-A4EC-4F69-9FFE-F099CF46CA42}" srcOrd="0" destOrd="0" presId="urn:microsoft.com/office/officeart/2005/8/layout/hierarchy2"/>
    <dgm:cxn modelId="{3E22B15D-7D43-4FED-A4B1-513E94B35F53}" type="presParOf" srcId="{F67F3E64-D084-4E0D-9F65-E26003555F20}" destId="{313EF5D6-5128-435E-AF24-520963B6DA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9A316-9F8F-48B3-838A-850C381B9BE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C281D853-5CF4-4945-A77F-D3E537BDBBA1}">
      <dgm:prSet phldrT="[テキスト]"/>
      <dgm:spPr/>
      <dgm:t>
        <a:bodyPr/>
        <a:lstStyle/>
        <a:p>
          <a:r>
            <a:rPr kumimoji="1" lang="ja-JP" altLang="en-US" dirty="0" smtClean="0"/>
            <a:t>其の</a:t>
          </a:r>
          <a:r>
            <a:rPr kumimoji="1" lang="en-US" altLang="ja-JP" dirty="0" smtClean="0"/>
            <a:t>1</a:t>
          </a:r>
          <a:r>
            <a:rPr kumimoji="1" lang="ja-JP" altLang="en-US" dirty="0" smtClean="0"/>
            <a:t>：</a:t>
          </a:r>
          <a:r>
            <a:rPr kumimoji="1" lang="en-US" altLang="ja-JP" dirty="0" smtClean="0"/>
            <a:t>1</a:t>
          </a:r>
          <a:r>
            <a:rPr kumimoji="1" lang="ja-JP" altLang="en-US" dirty="0" smtClean="0"/>
            <a:t>ヶ月ごとの労働時間が週５０時間を超えないこと</a:t>
          </a:r>
          <a:endParaRPr kumimoji="1" lang="ja-JP" altLang="en-US" dirty="0"/>
        </a:p>
      </dgm:t>
    </dgm:pt>
    <dgm:pt modelId="{7AA150CC-D02C-4525-950E-42EC6F9EE800}" type="parTrans" cxnId="{13B34C08-F2B1-4BB9-8AD0-597AFA502A51}">
      <dgm:prSet/>
      <dgm:spPr/>
      <dgm:t>
        <a:bodyPr/>
        <a:lstStyle/>
        <a:p>
          <a:endParaRPr kumimoji="1" lang="ja-JP" altLang="en-US"/>
        </a:p>
      </dgm:t>
    </dgm:pt>
    <dgm:pt modelId="{B93A55C1-E09B-4A9C-96CC-846F629ED033}" type="sibTrans" cxnId="{13B34C08-F2B1-4BB9-8AD0-597AFA502A51}">
      <dgm:prSet/>
      <dgm:spPr/>
      <dgm:t>
        <a:bodyPr/>
        <a:lstStyle/>
        <a:p>
          <a:endParaRPr kumimoji="1" lang="ja-JP" altLang="en-US"/>
        </a:p>
      </dgm:t>
    </dgm:pt>
    <dgm:pt modelId="{D73B6F27-031A-4781-9A91-71E9B7317A3E}">
      <dgm:prSet phldrT="[テキスト]"/>
      <dgm:spPr/>
      <dgm:t>
        <a:bodyPr/>
        <a:lstStyle/>
        <a:p>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dgm:t>
    </dgm:pt>
    <dgm:pt modelId="{6C1D9414-3AEA-4D80-B08E-7D75E4450270}" type="parTrans" cxnId="{191D0ECE-8A1E-401E-A756-222F62389E0D}">
      <dgm:prSet/>
      <dgm:spPr/>
      <dgm:t>
        <a:bodyPr/>
        <a:lstStyle/>
        <a:p>
          <a:endParaRPr kumimoji="1" lang="ja-JP" altLang="en-US"/>
        </a:p>
      </dgm:t>
    </dgm:pt>
    <dgm:pt modelId="{DD9DAA5B-976D-4921-9CA4-AA158CD25F96}" type="sibTrans" cxnId="{191D0ECE-8A1E-401E-A756-222F62389E0D}">
      <dgm:prSet/>
      <dgm:spPr/>
      <dgm:t>
        <a:bodyPr/>
        <a:lstStyle/>
        <a:p>
          <a:endParaRPr kumimoji="1" lang="ja-JP" altLang="en-US"/>
        </a:p>
      </dgm:t>
    </dgm:pt>
    <dgm:pt modelId="{D92F4E27-573F-4E2E-83E5-A6BEA9EFD211}">
      <dgm:prSet phldrT="[テキスト]"/>
      <dgm:spPr/>
      <dgm:t>
        <a:bodyPr/>
        <a:lstStyle/>
        <a:p>
          <a:r>
            <a:rPr kumimoji="1" lang="ja-JP" altLang="en-US" dirty="0" smtClean="0"/>
            <a:t>其の</a:t>
          </a:r>
          <a:r>
            <a:rPr kumimoji="1" lang="en-US" altLang="ja-JP" dirty="0" smtClean="0"/>
            <a:t>2</a:t>
          </a:r>
          <a:r>
            <a:rPr kumimoji="1" lang="ja-JP" altLang="en-US" dirty="0" smtClean="0"/>
            <a:t>：</a:t>
          </a:r>
          <a:r>
            <a:rPr kumimoji="1" lang="ja-JP" altLang="en-US" dirty="0" smtClean="0"/>
            <a:t>清算期間全体の労働時間が週４０時間を超えないこと</a:t>
          </a:r>
          <a:endParaRPr kumimoji="1" lang="ja-JP" altLang="en-US" dirty="0"/>
        </a:p>
      </dgm:t>
    </dgm:pt>
    <dgm:pt modelId="{9A3BD87F-D577-44C2-8D8A-108FB3079B1D}" type="parTrans" cxnId="{2A167364-963D-42E5-99B2-E27F5A56E633}">
      <dgm:prSet/>
      <dgm:spPr/>
      <dgm:t>
        <a:bodyPr/>
        <a:lstStyle/>
        <a:p>
          <a:endParaRPr kumimoji="1" lang="ja-JP" altLang="en-US"/>
        </a:p>
      </dgm:t>
    </dgm:pt>
    <dgm:pt modelId="{19122DE5-D973-4222-9829-0083A873FB0F}" type="sibTrans" cxnId="{2A167364-963D-42E5-99B2-E27F5A56E633}">
      <dgm:prSet/>
      <dgm:spPr/>
      <dgm:t>
        <a:bodyPr/>
        <a:lstStyle/>
        <a:p>
          <a:endParaRPr kumimoji="1" lang="ja-JP" altLang="en-US"/>
        </a:p>
      </dgm:t>
    </dgm:pt>
    <dgm:pt modelId="{472123D5-C338-484A-808E-1A07759C8868}">
      <dgm:prSet phldrT="[テキスト]" phldr="1"/>
      <dgm:spPr/>
      <dgm:t>
        <a:bodyPr/>
        <a:lstStyle/>
        <a:p>
          <a:endParaRPr kumimoji="1" lang="ja-JP" altLang="en-US"/>
        </a:p>
      </dgm:t>
    </dgm:pt>
    <dgm:pt modelId="{B6C68700-82B4-4313-94DE-1CB375464782}" type="parTrans" cxnId="{E5E4D9E9-9F63-4427-A5E1-8FF5F7CAD553}">
      <dgm:prSet/>
      <dgm:spPr/>
      <dgm:t>
        <a:bodyPr/>
        <a:lstStyle/>
        <a:p>
          <a:endParaRPr kumimoji="1" lang="ja-JP" altLang="en-US"/>
        </a:p>
      </dgm:t>
    </dgm:pt>
    <dgm:pt modelId="{FA281DA9-8FC7-4895-BCB4-117593EF6408}" type="sibTrans" cxnId="{E5E4D9E9-9F63-4427-A5E1-8FF5F7CAD553}">
      <dgm:prSet/>
      <dgm:spPr/>
      <dgm:t>
        <a:bodyPr/>
        <a:lstStyle/>
        <a:p>
          <a:endParaRPr kumimoji="1" lang="ja-JP" altLang="en-US"/>
        </a:p>
      </dgm:t>
    </dgm:pt>
    <dgm:pt modelId="{34586A2E-302D-4D31-9F45-D8E9E4E0F00C}" type="pres">
      <dgm:prSet presAssocID="{5E79A316-9F8F-48B3-838A-850C381B9BE7}" presName="linear" presStyleCnt="0">
        <dgm:presLayoutVars>
          <dgm:animLvl val="lvl"/>
          <dgm:resizeHandles val="exact"/>
        </dgm:presLayoutVars>
      </dgm:prSet>
      <dgm:spPr/>
    </dgm:pt>
    <dgm:pt modelId="{BA0E69E1-0D1B-465E-818C-A9E98A363243}" type="pres">
      <dgm:prSet presAssocID="{C281D853-5CF4-4945-A77F-D3E537BDBBA1}" presName="parentText" presStyleLbl="node1" presStyleIdx="0" presStyleCnt="2" custScaleX="100000" custScaleY="33893" custLinFactNeighborX="27" custLinFactNeighborY="-435">
        <dgm:presLayoutVars>
          <dgm:chMax val="0"/>
          <dgm:bulletEnabled val="1"/>
        </dgm:presLayoutVars>
      </dgm:prSet>
      <dgm:spPr/>
      <dgm:t>
        <a:bodyPr/>
        <a:lstStyle/>
        <a:p>
          <a:endParaRPr kumimoji="1" lang="ja-JP" altLang="en-US"/>
        </a:p>
      </dgm:t>
    </dgm:pt>
    <dgm:pt modelId="{7B4865D5-3183-40AA-BA0C-43F2DFAAB16E}" type="pres">
      <dgm:prSet presAssocID="{C281D853-5CF4-4945-A77F-D3E537BDBBA1}" presName="childText" presStyleLbl="revTx" presStyleIdx="0" presStyleCnt="2">
        <dgm:presLayoutVars>
          <dgm:bulletEnabled val="1"/>
        </dgm:presLayoutVars>
      </dgm:prSet>
      <dgm:spPr/>
      <dgm:t>
        <a:bodyPr/>
        <a:lstStyle/>
        <a:p>
          <a:endParaRPr kumimoji="1" lang="ja-JP" altLang="en-US"/>
        </a:p>
      </dgm:t>
    </dgm:pt>
    <dgm:pt modelId="{1D809026-BD73-4A66-8838-D46A1EC03A89}" type="pres">
      <dgm:prSet presAssocID="{D92F4E27-573F-4E2E-83E5-A6BEA9EFD211}" presName="parentText" presStyleLbl="node1" presStyleIdx="1" presStyleCnt="2" custScaleY="37793" custLinFactNeighborX="60" custLinFactNeighborY="-95693">
        <dgm:presLayoutVars>
          <dgm:chMax val="0"/>
          <dgm:bulletEnabled val="1"/>
        </dgm:presLayoutVars>
      </dgm:prSet>
      <dgm:spPr/>
      <dgm:t>
        <a:bodyPr/>
        <a:lstStyle/>
        <a:p>
          <a:endParaRPr kumimoji="1" lang="ja-JP" altLang="en-US"/>
        </a:p>
      </dgm:t>
    </dgm:pt>
    <dgm:pt modelId="{4558F607-505D-4F84-ACA3-4947AA09E317}" type="pres">
      <dgm:prSet presAssocID="{D92F4E27-573F-4E2E-83E5-A6BEA9EFD211}" presName="childText" presStyleLbl="revTx" presStyleIdx="1" presStyleCnt="2">
        <dgm:presLayoutVars>
          <dgm:bulletEnabled val="1"/>
        </dgm:presLayoutVars>
      </dgm:prSet>
      <dgm:spPr/>
    </dgm:pt>
  </dgm:ptLst>
  <dgm:cxnLst>
    <dgm:cxn modelId="{E5E4D9E9-9F63-4427-A5E1-8FF5F7CAD553}" srcId="{D92F4E27-573F-4E2E-83E5-A6BEA9EFD211}" destId="{472123D5-C338-484A-808E-1A07759C8868}" srcOrd="0" destOrd="0" parTransId="{B6C68700-82B4-4313-94DE-1CB375464782}" sibTransId="{FA281DA9-8FC7-4895-BCB4-117593EF6408}"/>
    <dgm:cxn modelId="{3B98375A-DBD0-4EBF-9727-34E008666554}" type="presOf" srcId="{D92F4E27-573F-4E2E-83E5-A6BEA9EFD211}" destId="{1D809026-BD73-4A66-8838-D46A1EC03A89}" srcOrd="0" destOrd="0" presId="urn:microsoft.com/office/officeart/2005/8/layout/vList2"/>
    <dgm:cxn modelId="{2A892A30-217E-432F-8D78-AEF5237197CA}" type="presOf" srcId="{D73B6F27-031A-4781-9A91-71E9B7317A3E}" destId="{7B4865D5-3183-40AA-BA0C-43F2DFAAB16E}" srcOrd="0" destOrd="0" presId="urn:microsoft.com/office/officeart/2005/8/layout/vList2"/>
    <dgm:cxn modelId="{2A167364-963D-42E5-99B2-E27F5A56E633}" srcId="{5E79A316-9F8F-48B3-838A-850C381B9BE7}" destId="{D92F4E27-573F-4E2E-83E5-A6BEA9EFD211}" srcOrd="1" destOrd="0" parTransId="{9A3BD87F-D577-44C2-8D8A-108FB3079B1D}" sibTransId="{19122DE5-D973-4222-9829-0083A873FB0F}"/>
    <dgm:cxn modelId="{13B34C08-F2B1-4BB9-8AD0-597AFA502A51}" srcId="{5E79A316-9F8F-48B3-838A-850C381B9BE7}" destId="{C281D853-5CF4-4945-A77F-D3E537BDBBA1}" srcOrd="0" destOrd="0" parTransId="{7AA150CC-D02C-4525-950E-42EC6F9EE800}" sibTransId="{B93A55C1-E09B-4A9C-96CC-846F629ED033}"/>
    <dgm:cxn modelId="{CC720E22-78D4-4795-82BE-8AB92ACBE7A2}" type="presOf" srcId="{5E79A316-9F8F-48B3-838A-850C381B9BE7}" destId="{34586A2E-302D-4D31-9F45-D8E9E4E0F00C}" srcOrd="0" destOrd="0" presId="urn:microsoft.com/office/officeart/2005/8/layout/vList2"/>
    <dgm:cxn modelId="{5C2F82D3-738B-49B6-866F-19C801B89E19}" type="presOf" srcId="{C281D853-5CF4-4945-A77F-D3E537BDBBA1}" destId="{BA0E69E1-0D1B-465E-818C-A9E98A363243}" srcOrd="0" destOrd="0" presId="urn:microsoft.com/office/officeart/2005/8/layout/vList2"/>
    <dgm:cxn modelId="{191D0ECE-8A1E-401E-A756-222F62389E0D}" srcId="{C281D853-5CF4-4945-A77F-D3E537BDBBA1}" destId="{D73B6F27-031A-4781-9A91-71E9B7317A3E}" srcOrd="0" destOrd="0" parTransId="{6C1D9414-3AEA-4D80-B08E-7D75E4450270}" sibTransId="{DD9DAA5B-976D-4921-9CA4-AA158CD25F96}"/>
    <dgm:cxn modelId="{CD35DCA9-C5A0-4792-ACF3-0DA89F3488AA}" type="presOf" srcId="{472123D5-C338-484A-808E-1A07759C8868}" destId="{4558F607-505D-4F84-ACA3-4947AA09E317}" srcOrd="0" destOrd="0" presId="urn:microsoft.com/office/officeart/2005/8/layout/vList2"/>
    <dgm:cxn modelId="{FD4EC113-DCC7-4CAB-B398-178F16B4AA44}" type="presParOf" srcId="{34586A2E-302D-4D31-9F45-D8E9E4E0F00C}" destId="{BA0E69E1-0D1B-465E-818C-A9E98A363243}" srcOrd="0" destOrd="0" presId="urn:microsoft.com/office/officeart/2005/8/layout/vList2"/>
    <dgm:cxn modelId="{6DEC7161-24B1-4F23-9686-1A3B2B43891B}" type="presParOf" srcId="{34586A2E-302D-4D31-9F45-D8E9E4E0F00C}" destId="{7B4865D5-3183-40AA-BA0C-43F2DFAAB16E}" srcOrd="1" destOrd="0" presId="urn:microsoft.com/office/officeart/2005/8/layout/vList2"/>
    <dgm:cxn modelId="{A48AE124-361D-431B-BAD5-8650E25ADEE1}" type="presParOf" srcId="{34586A2E-302D-4D31-9F45-D8E9E4E0F00C}" destId="{1D809026-BD73-4A66-8838-D46A1EC03A89}" srcOrd="2" destOrd="0" presId="urn:microsoft.com/office/officeart/2005/8/layout/vList2"/>
    <dgm:cxn modelId="{F69196E4-9042-4FFD-998A-14C984B04390}" type="presParOf" srcId="{34586A2E-302D-4D31-9F45-D8E9E4E0F00C}" destId="{4558F607-505D-4F84-ACA3-4947AA09E3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21F6F-7051-4C81-B451-F1A4854C1B11}">
      <dsp:nvSpPr>
        <dsp:cNvPr id="0" name=""/>
        <dsp:cNvSpPr/>
      </dsp:nvSpPr>
      <dsp:spPr>
        <a:xfrm>
          <a:off x="0" y="264745"/>
          <a:ext cx="1436267" cy="491340"/>
        </a:xfrm>
        <a:prstGeom prst="roundRect">
          <a:avLst>
            <a:gd name="adj" fmla="val 10000"/>
          </a:avLst>
        </a:prstGeom>
        <a:solidFill>
          <a:schemeClr val="accent2">
            <a:lumMod val="20000"/>
            <a:lumOff val="8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accent2">
                  <a:lumMod val="50000"/>
                </a:schemeClr>
              </a:solidFill>
              <a:latin typeface="+mj-lt"/>
              <a:ea typeface="メイリオ" panose="020B0604030504040204" pitchFamily="50" charset="-128"/>
            </a:rPr>
            <a:t>なぜ</a:t>
          </a:r>
          <a:endParaRPr kumimoji="1" lang="ja-JP" altLang="en-US" sz="1400" kern="1200" dirty="0">
            <a:solidFill>
              <a:schemeClr val="accent2">
                <a:lumMod val="50000"/>
              </a:schemeClr>
            </a:solidFill>
            <a:latin typeface="+mj-lt"/>
            <a:ea typeface="メイリオ" panose="020B0604030504040204" pitchFamily="50" charset="-128"/>
          </a:endParaRPr>
        </a:p>
      </dsp:txBody>
      <dsp:txXfrm>
        <a:off x="14391" y="279136"/>
        <a:ext cx="1407485" cy="462558"/>
      </dsp:txXfrm>
    </dsp:sp>
    <dsp:sp modelId="{EF60C57A-F1AF-417E-9984-BB6819C3FA93}">
      <dsp:nvSpPr>
        <dsp:cNvPr id="0" name=""/>
        <dsp:cNvSpPr/>
      </dsp:nvSpPr>
      <dsp:spPr>
        <a:xfrm rot="21550583">
          <a:off x="1436205" y="487665"/>
          <a:ext cx="1198516" cy="28273"/>
        </a:xfrm>
        <a:custGeom>
          <a:avLst/>
          <a:gdLst/>
          <a:ahLst/>
          <a:cxnLst/>
          <a:rect l="0" t="0" r="0" b="0"/>
          <a:pathLst>
            <a:path>
              <a:moveTo>
                <a:pt x="0" y="14136"/>
              </a:moveTo>
              <a:lnTo>
                <a:pt x="1198516"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2005501" y="471838"/>
        <a:ext cx="59925" cy="59925"/>
      </dsp:txXfrm>
    </dsp:sp>
    <dsp:sp modelId="{1B5AA69A-C7D9-4FE0-A563-BB432B4EA7AD}">
      <dsp:nvSpPr>
        <dsp:cNvPr id="0" name=""/>
        <dsp:cNvSpPr/>
      </dsp:nvSpPr>
      <dsp:spPr>
        <a:xfrm>
          <a:off x="2634660" y="216023"/>
          <a:ext cx="5645739" cy="554327"/>
        </a:xfrm>
        <a:prstGeom prst="roundRect">
          <a:avLst>
            <a:gd name="adj" fmla="val 10000"/>
          </a:avLst>
        </a:prstGeom>
        <a:solidFill>
          <a:schemeClr val="accent2">
            <a:lumMod val="20000"/>
            <a:lumOff val="8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smtClean="0">
              <a:solidFill>
                <a:schemeClr val="accent2">
                  <a:lumMod val="50000"/>
                </a:schemeClr>
              </a:solidFill>
              <a:latin typeface="+mj-lt"/>
              <a:ea typeface="メイリオ" panose="020B0604030504040204" pitchFamily="50" charset="-128"/>
            </a:rPr>
            <a:t>2040</a:t>
          </a:r>
          <a:r>
            <a:rPr kumimoji="1" lang="ja-JP" altLang="en-US" sz="1400" kern="1200" dirty="0" smtClean="0">
              <a:solidFill>
                <a:schemeClr val="accent2">
                  <a:lumMod val="50000"/>
                </a:schemeClr>
              </a:solidFill>
              <a:latin typeface="+mj-lt"/>
              <a:ea typeface="メイリオ" panose="020B0604030504040204" pitchFamily="50" charset="-128"/>
            </a:rPr>
            <a:t>年の日本の人口ピラミッドは棺桶型</a:t>
          </a:r>
          <a:endParaRPr kumimoji="1" lang="ja-JP" altLang="en-US" sz="1400" kern="1200" dirty="0">
            <a:solidFill>
              <a:schemeClr val="accent2">
                <a:lumMod val="50000"/>
              </a:schemeClr>
            </a:solidFill>
            <a:latin typeface="+mj-lt"/>
            <a:ea typeface="メイリオ" panose="020B0604030504040204" pitchFamily="50" charset="-128"/>
          </a:endParaRPr>
        </a:p>
      </dsp:txBody>
      <dsp:txXfrm>
        <a:off x="2650896" y="232259"/>
        <a:ext cx="5613267" cy="521855"/>
      </dsp:txXfrm>
    </dsp:sp>
    <dsp:sp modelId="{8C521803-30E4-4D85-AD79-110C7DE6A930}">
      <dsp:nvSpPr>
        <dsp:cNvPr id="0" name=""/>
        <dsp:cNvSpPr/>
      </dsp:nvSpPr>
      <dsp:spPr>
        <a:xfrm>
          <a:off x="0" y="2513129"/>
          <a:ext cx="1436267" cy="718133"/>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どうやって</a:t>
          </a:r>
          <a:endParaRPr kumimoji="1" lang="ja-JP" altLang="en-US" sz="1400" kern="1200" dirty="0">
            <a:latin typeface="+mj-lt"/>
            <a:ea typeface="メイリオ" panose="020B0604030504040204" pitchFamily="50" charset="-128"/>
          </a:endParaRPr>
        </a:p>
      </dsp:txBody>
      <dsp:txXfrm>
        <a:off x="21033" y="2534162"/>
        <a:ext cx="1394201" cy="676067"/>
      </dsp:txXfrm>
    </dsp:sp>
    <dsp:sp modelId="{17C960A0-407F-42E8-8754-53968918D9AD}">
      <dsp:nvSpPr>
        <dsp:cNvPr id="0" name=""/>
        <dsp:cNvSpPr/>
      </dsp:nvSpPr>
      <dsp:spPr>
        <a:xfrm rot="19179671">
          <a:off x="1249208" y="2348809"/>
          <a:ext cx="1573444" cy="28273"/>
        </a:xfrm>
        <a:custGeom>
          <a:avLst/>
          <a:gdLst/>
          <a:ahLst/>
          <a:cxnLst/>
          <a:rect l="0" t="0" r="0" b="0"/>
          <a:pathLst>
            <a:path>
              <a:moveTo>
                <a:pt x="0" y="14136"/>
              </a:moveTo>
              <a:lnTo>
                <a:pt x="1573444"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1996595" y="2323610"/>
        <a:ext cx="78672" cy="78672"/>
      </dsp:txXfrm>
    </dsp:sp>
    <dsp:sp modelId="{C0B2B1D0-031C-4A6E-827C-A0F5AED524D6}">
      <dsp:nvSpPr>
        <dsp:cNvPr id="0" name=""/>
        <dsp:cNvSpPr/>
      </dsp:nvSpPr>
      <dsp:spPr>
        <a:xfrm>
          <a:off x="2635594" y="1584176"/>
          <a:ext cx="5644805" cy="5390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長時間労働が当たり前の職場を無くす</a:t>
          </a:r>
          <a:endParaRPr kumimoji="1" lang="ja-JP" altLang="en-US" sz="1400" kern="1200" dirty="0">
            <a:latin typeface="+mj-lt"/>
            <a:ea typeface="メイリオ" panose="020B0604030504040204" pitchFamily="50" charset="-128"/>
          </a:endParaRPr>
        </a:p>
      </dsp:txBody>
      <dsp:txXfrm>
        <a:off x="2651382" y="1599964"/>
        <a:ext cx="5613229" cy="507462"/>
      </dsp:txXfrm>
    </dsp:sp>
    <dsp:sp modelId="{61461D2D-8D43-4CE3-8DC7-DC3B18BEF7DE}">
      <dsp:nvSpPr>
        <dsp:cNvPr id="0" name=""/>
        <dsp:cNvSpPr/>
      </dsp:nvSpPr>
      <dsp:spPr>
        <a:xfrm rot="20476752">
          <a:off x="1402769" y="2654842"/>
          <a:ext cx="1266322" cy="28273"/>
        </a:xfrm>
        <a:custGeom>
          <a:avLst/>
          <a:gdLst/>
          <a:ahLst/>
          <a:cxnLst/>
          <a:rect l="0" t="0" r="0" b="0"/>
          <a:pathLst>
            <a:path>
              <a:moveTo>
                <a:pt x="0" y="14136"/>
              </a:moveTo>
              <a:lnTo>
                <a:pt x="1266322"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2004273" y="2637321"/>
        <a:ext cx="63316" cy="63316"/>
      </dsp:txXfrm>
    </dsp:sp>
    <dsp:sp modelId="{D41319E8-C007-4E8C-987E-FD4A9B7AF182}">
      <dsp:nvSpPr>
        <dsp:cNvPr id="0" name=""/>
        <dsp:cNvSpPr/>
      </dsp:nvSpPr>
      <dsp:spPr>
        <a:xfrm>
          <a:off x="2635594" y="2196242"/>
          <a:ext cx="5644805" cy="5390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有給が取得できる職場を作る</a:t>
          </a:r>
          <a:endParaRPr kumimoji="1" lang="ja-JP" altLang="en-US" sz="1400" kern="1200" dirty="0">
            <a:latin typeface="+mj-lt"/>
            <a:ea typeface="メイリオ" panose="020B0604030504040204" pitchFamily="50" charset="-128"/>
          </a:endParaRPr>
        </a:p>
      </dsp:txBody>
      <dsp:txXfrm>
        <a:off x="2651382" y="2212030"/>
        <a:ext cx="5613229" cy="507462"/>
      </dsp:txXfrm>
    </dsp:sp>
    <dsp:sp modelId="{05E9C8F9-7B22-4F6B-B0F1-39A525730A2F}">
      <dsp:nvSpPr>
        <dsp:cNvPr id="0" name=""/>
        <dsp:cNvSpPr/>
      </dsp:nvSpPr>
      <dsp:spPr>
        <a:xfrm rot="583763">
          <a:off x="1427516" y="2960878"/>
          <a:ext cx="1216828" cy="28273"/>
        </a:xfrm>
        <a:custGeom>
          <a:avLst/>
          <a:gdLst/>
          <a:ahLst/>
          <a:cxnLst/>
          <a:rect l="0" t="0" r="0" b="0"/>
          <a:pathLst>
            <a:path>
              <a:moveTo>
                <a:pt x="0" y="14136"/>
              </a:moveTo>
              <a:lnTo>
                <a:pt x="1216828"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2005510" y="2944594"/>
        <a:ext cx="60841" cy="60841"/>
      </dsp:txXfrm>
    </dsp:sp>
    <dsp:sp modelId="{6B7B424B-AF4A-4352-A42A-8A3563508845}">
      <dsp:nvSpPr>
        <dsp:cNvPr id="0" name=""/>
        <dsp:cNvSpPr/>
      </dsp:nvSpPr>
      <dsp:spPr>
        <a:xfrm>
          <a:off x="2635594" y="2808315"/>
          <a:ext cx="5644805" cy="5390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同じ仕事をしているなら雇用形態が違っても同じ賃金・処遇に</a:t>
          </a:r>
          <a:endParaRPr kumimoji="1" lang="en-US" altLang="ja-JP" sz="1400" kern="1200" dirty="0" smtClean="0">
            <a:latin typeface="+mj-lt"/>
            <a:ea typeface="メイリオ" panose="020B0604030504040204" pitchFamily="50" charset="-128"/>
          </a:endParaRPr>
        </a:p>
      </dsp:txBody>
      <dsp:txXfrm>
        <a:off x="2651382" y="2824103"/>
        <a:ext cx="5613229" cy="507462"/>
      </dsp:txXfrm>
    </dsp:sp>
    <dsp:sp modelId="{168B2848-C8CA-4C5E-B22A-B77AD6E70FDC}">
      <dsp:nvSpPr>
        <dsp:cNvPr id="0" name=""/>
        <dsp:cNvSpPr/>
      </dsp:nvSpPr>
      <dsp:spPr>
        <a:xfrm rot="2057174">
          <a:off x="1310151" y="3266911"/>
          <a:ext cx="1451558" cy="28273"/>
        </a:xfrm>
        <a:custGeom>
          <a:avLst/>
          <a:gdLst/>
          <a:ahLst/>
          <a:cxnLst/>
          <a:rect l="0" t="0" r="0" b="0"/>
          <a:pathLst>
            <a:path>
              <a:moveTo>
                <a:pt x="0" y="14136"/>
              </a:moveTo>
              <a:lnTo>
                <a:pt x="1451558"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1999642" y="3244759"/>
        <a:ext cx="72577" cy="72577"/>
      </dsp:txXfrm>
    </dsp:sp>
    <dsp:sp modelId="{91EE02C9-A51A-4F10-B2B5-2AF1DE64AD08}">
      <dsp:nvSpPr>
        <dsp:cNvPr id="0" name=""/>
        <dsp:cNvSpPr/>
      </dsp:nvSpPr>
      <dsp:spPr>
        <a:xfrm>
          <a:off x="2635594" y="3420380"/>
          <a:ext cx="5644805" cy="5390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働き方をより柔軟なものに</a:t>
          </a:r>
          <a:endParaRPr kumimoji="1" lang="ja-JP" altLang="en-US" sz="1400" kern="1200" dirty="0">
            <a:latin typeface="+mj-lt"/>
            <a:ea typeface="メイリオ" panose="020B0604030504040204" pitchFamily="50" charset="-128"/>
          </a:endParaRPr>
        </a:p>
      </dsp:txBody>
      <dsp:txXfrm>
        <a:off x="2651382" y="3436168"/>
        <a:ext cx="5613229" cy="507462"/>
      </dsp:txXfrm>
    </dsp:sp>
    <dsp:sp modelId="{FF36B879-D63A-4B70-BB6E-1E042742BB86}">
      <dsp:nvSpPr>
        <dsp:cNvPr id="0" name=""/>
        <dsp:cNvSpPr/>
      </dsp:nvSpPr>
      <dsp:spPr>
        <a:xfrm rot="3001133">
          <a:off x="1102653" y="3573189"/>
          <a:ext cx="1866554" cy="28273"/>
        </a:xfrm>
        <a:custGeom>
          <a:avLst/>
          <a:gdLst/>
          <a:ahLst/>
          <a:cxnLst/>
          <a:rect l="0" t="0" r="0" b="0"/>
          <a:pathLst>
            <a:path>
              <a:moveTo>
                <a:pt x="0" y="14136"/>
              </a:moveTo>
              <a:lnTo>
                <a:pt x="1866554"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ndParaRPr>
        </a:p>
      </dsp:txBody>
      <dsp:txXfrm>
        <a:off x="1989267" y="3540662"/>
        <a:ext cx="93327" cy="93327"/>
      </dsp:txXfrm>
    </dsp:sp>
    <dsp:sp modelId="{B6A59B56-BB04-4676-9DD2-7BBEFBF4E668}">
      <dsp:nvSpPr>
        <dsp:cNvPr id="0" name=""/>
        <dsp:cNvSpPr/>
      </dsp:nvSpPr>
      <dsp:spPr>
        <a:xfrm>
          <a:off x="2635594" y="4032936"/>
          <a:ext cx="5644805" cy="5390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mj-lt"/>
              <a:ea typeface="メイリオ" panose="020B0604030504040204" pitchFamily="50" charset="-128"/>
            </a:rPr>
            <a:t>労働者の健康確保</a:t>
          </a:r>
          <a:endParaRPr kumimoji="1" lang="ja-JP" altLang="en-US" sz="1400" kern="1200" dirty="0">
            <a:latin typeface="+mj-lt"/>
            <a:ea typeface="メイリオ" panose="020B0604030504040204" pitchFamily="50" charset="-128"/>
          </a:endParaRPr>
        </a:p>
      </dsp:txBody>
      <dsp:txXfrm>
        <a:off x="2651382" y="4048724"/>
        <a:ext cx="5613229" cy="507462"/>
      </dsp:txXfrm>
    </dsp:sp>
    <dsp:sp modelId="{F4B97B6A-E757-427C-AC51-4CBEC8BA502F}">
      <dsp:nvSpPr>
        <dsp:cNvPr id="0" name=""/>
        <dsp:cNvSpPr/>
      </dsp:nvSpPr>
      <dsp:spPr>
        <a:xfrm>
          <a:off x="0" y="936103"/>
          <a:ext cx="1436267" cy="500216"/>
        </a:xfrm>
        <a:prstGeom prst="roundRect">
          <a:avLst>
            <a:gd name="adj" fmla="val 10000"/>
          </a:avLst>
        </a:prstGeom>
        <a:solidFill>
          <a:schemeClr val="accent2">
            <a:lumMod val="60000"/>
            <a:lumOff val="4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accent2">
                  <a:lumMod val="50000"/>
                </a:schemeClr>
              </a:solidFill>
              <a:latin typeface="+mj-lt"/>
              <a:ea typeface="メイリオ" panose="020B0604030504040204" pitchFamily="50" charset="-128"/>
            </a:rPr>
            <a:t>誰を</a:t>
          </a:r>
          <a:endParaRPr kumimoji="1" lang="ja-JP" altLang="en-US" sz="1400" kern="1200" dirty="0">
            <a:solidFill>
              <a:schemeClr val="accent2">
                <a:lumMod val="50000"/>
              </a:schemeClr>
            </a:solidFill>
            <a:latin typeface="+mj-lt"/>
            <a:ea typeface="メイリオ" panose="020B0604030504040204" pitchFamily="50" charset="-128"/>
          </a:endParaRPr>
        </a:p>
      </dsp:txBody>
      <dsp:txXfrm>
        <a:off x="14651" y="950754"/>
        <a:ext cx="1406965" cy="470914"/>
      </dsp:txXfrm>
    </dsp:sp>
    <dsp:sp modelId="{7D5A6745-E35C-43D4-B394-9820B131DCF8}">
      <dsp:nvSpPr>
        <dsp:cNvPr id="0" name=""/>
        <dsp:cNvSpPr/>
      </dsp:nvSpPr>
      <dsp:spPr>
        <a:xfrm rot="39861">
          <a:off x="1436228" y="1178912"/>
          <a:ext cx="1179255" cy="28273"/>
        </a:xfrm>
        <a:custGeom>
          <a:avLst/>
          <a:gdLst/>
          <a:ahLst/>
          <a:cxnLst/>
          <a:rect l="0" t="0" r="0" b="0"/>
          <a:pathLst>
            <a:path>
              <a:moveTo>
                <a:pt x="0" y="14136"/>
              </a:moveTo>
              <a:lnTo>
                <a:pt x="1179255" y="14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kumimoji="1" lang="ja-JP" altLang="en-US" sz="1400" kern="1200">
            <a:latin typeface="+mj-lt"/>
            <a:ea typeface="メイリオ" panose="020B0604030504040204" pitchFamily="50" charset="-128"/>
          </a:endParaRPr>
        </a:p>
      </dsp:txBody>
      <dsp:txXfrm>
        <a:off x="1996374" y="1163567"/>
        <a:ext cx="58962" cy="58962"/>
      </dsp:txXfrm>
    </dsp:sp>
    <dsp:sp modelId="{199A1408-A4EC-4F69-9FFE-F099CF46CA42}">
      <dsp:nvSpPr>
        <dsp:cNvPr id="0" name=""/>
        <dsp:cNvSpPr/>
      </dsp:nvSpPr>
      <dsp:spPr>
        <a:xfrm>
          <a:off x="2615443" y="864096"/>
          <a:ext cx="5664956" cy="671577"/>
        </a:xfrm>
        <a:prstGeom prst="roundRect">
          <a:avLst>
            <a:gd name="adj" fmla="val 10000"/>
          </a:avLst>
        </a:prstGeom>
        <a:solidFill>
          <a:schemeClr val="accent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accent2">
                  <a:lumMod val="50000"/>
                </a:schemeClr>
              </a:solidFill>
              <a:latin typeface="+mj-lt"/>
              <a:ea typeface="メイリオ" panose="020B0604030504040204" pitchFamily="50" charset="-128"/>
            </a:rPr>
            <a:t>高齢者も共働き夫婦も外国人も育児や介護、</a:t>
          </a:r>
          <a:r>
            <a:rPr kumimoji="1" lang="en-US" altLang="ja-JP" sz="1400" kern="1200" dirty="0" smtClean="0">
              <a:solidFill>
                <a:schemeClr val="accent2">
                  <a:lumMod val="50000"/>
                </a:schemeClr>
              </a:solidFill>
              <a:latin typeface="+mj-lt"/>
              <a:ea typeface="メイリオ" panose="020B0604030504040204" pitchFamily="50" charset="-128"/>
            </a:rPr>
            <a:t/>
          </a:r>
          <a:br>
            <a:rPr kumimoji="1" lang="en-US" altLang="ja-JP" sz="1400" kern="1200" dirty="0" smtClean="0">
              <a:solidFill>
                <a:schemeClr val="accent2">
                  <a:lumMod val="50000"/>
                </a:schemeClr>
              </a:solidFill>
              <a:latin typeface="+mj-lt"/>
              <a:ea typeface="メイリオ" panose="020B0604030504040204" pitchFamily="50" charset="-128"/>
            </a:rPr>
          </a:br>
          <a:r>
            <a:rPr kumimoji="1" lang="ja-JP" altLang="en-US" sz="1400" kern="1200" dirty="0" smtClean="0">
              <a:solidFill>
                <a:schemeClr val="accent2">
                  <a:lumMod val="50000"/>
                </a:schemeClr>
              </a:solidFill>
              <a:latin typeface="+mj-lt"/>
              <a:ea typeface="メイリオ" panose="020B0604030504040204" pitchFamily="50" charset="-128"/>
            </a:rPr>
            <a:t>病気などによって制限のある人も働ける仕組み</a:t>
          </a:r>
          <a:endParaRPr kumimoji="1" lang="ja-JP" altLang="en-US" sz="1400" kern="1200" dirty="0">
            <a:solidFill>
              <a:schemeClr val="accent2">
                <a:lumMod val="50000"/>
              </a:schemeClr>
            </a:solidFill>
            <a:latin typeface="+mj-lt"/>
            <a:ea typeface="メイリオ" panose="020B0604030504040204" pitchFamily="50" charset="-128"/>
          </a:endParaRPr>
        </a:p>
      </dsp:txBody>
      <dsp:txXfrm>
        <a:off x="2635113" y="883766"/>
        <a:ext cx="5625616" cy="632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E69E1-0D1B-465E-818C-A9E98A363243}">
      <dsp:nvSpPr>
        <dsp:cNvPr id="0" name=""/>
        <dsp:cNvSpPr/>
      </dsp:nvSpPr>
      <dsp:spPr>
        <a:xfrm>
          <a:off x="0" y="46278"/>
          <a:ext cx="5727820" cy="49072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kern="1200" dirty="0" smtClean="0"/>
            <a:t>其の</a:t>
          </a:r>
          <a:r>
            <a:rPr kumimoji="1" lang="en-US" altLang="ja-JP" sz="1400" kern="1200" dirty="0" smtClean="0"/>
            <a:t>1</a:t>
          </a:r>
          <a:r>
            <a:rPr kumimoji="1" lang="ja-JP" altLang="en-US" sz="1400" kern="1200" dirty="0" smtClean="0"/>
            <a:t>：</a:t>
          </a:r>
          <a:r>
            <a:rPr kumimoji="1" lang="en-US" altLang="ja-JP" sz="1400" kern="1200" dirty="0" smtClean="0"/>
            <a:t>1</a:t>
          </a:r>
          <a:r>
            <a:rPr kumimoji="1" lang="ja-JP" altLang="en-US" sz="1400" kern="1200" dirty="0" smtClean="0"/>
            <a:t>ヶ月ごとの労働時間が週５０時間を超えないこと</a:t>
          </a:r>
          <a:endParaRPr kumimoji="1" lang="ja-JP" altLang="en-US" sz="1400" kern="1200" dirty="0"/>
        </a:p>
      </dsp:txBody>
      <dsp:txXfrm>
        <a:off x="23955" y="70233"/>
        <a:ext cx="5679910" cy="442818"/>
      </dsp:txXfrm>
    </dsp:sp>
    <dsp:sp modelId="{7B4865D5-3183-40AA-BA0C-43F2DFAAB16E}">
      <dsp:nvSpPr>
        <dsp:cNvPr id="0" name=""/>
        <dsp:cNvSpPr/>
      </dsp:nvSpPr>
      <dsp:spPr>
        <a:xfrm>
          <a:off x="0" y="548460"/>
          <a:ext cx="5727820" cy="263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58"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altLang="ja-JP" sz="1100" kern="1200" dirty="0" smtClean="0"/>
            <a:t/>
          </a:r>
          <a:br>
            <a:rPr kumimoji="1" lang="en-US" altLang="ja-JP" sz="1100" kern="1200" dirty="0" smtClean="0"/>
          </a:br>
          <a:r>
            <a:rPr kumimoji="1" lang="en-US" altLang="ja-JP" sz="1100" kern="1200" dirty="0" smtClean="0"/>
            <a:t/>
          </a:r>
          <a:br>
            <a:rPr kumimoji="1" lang="en-US" altLang="ja-JP" sz="1100" kern="1200" dirty="0" smtClean="0"/>
          </a:br>
          <a:r>
            <a:rPr kumimoji="1" lang="en-US" altLang="ja-JP" sz="1100" kern="1200" dirty="0" smtClean="0"/>
            <a:t/>
          </a:r>
          <a:br>
            <a:rPr kumimoji="1" lang="en-US" altLang="ja-JP" sz="1100" kern="1200" dirty="0" smtClean="0"/>
          </a:br>
          <a:r>
            <a:rPr kumimoji="1" lang="en-US" altLang="ja-JP" sz="1100" kern="1200" dirty="0" smtClean="0"/>
            <a:t/>
          </a:r>
          <a:br>
            <a:rPr kumimoji="1" lang="en-US" altLang="ja-JP" sz="1100" kern="1200" dirty="0" smtClean="0"/>
          </a:br>
          <a:r>
            <a:rPr kumimoji="1" lang="en-US" altLang="ja-JP" sz="1100" kern="1200" dirty="0" smtClean="0"/>
            <a:t/>
          </a:r>
          <a:br>
            <a:rPr kumimoji="1" lang="en-US" altLang="ja-JP" sz="1100" kern="1200" dirty="0" smtClean="0"/>
          </a:br>
          <a:endParaRPr kumimoji="1" lang="ja-JP" altLang="en-US" sz="1100" kern="1200" dirty="0"/>
        </a:p>
      </dsp:txBody>
      <dsp:txXfrm>
        <a:off x="0" y="548460"/>
        <a:ext cx="5727820" cy="2633040"/>
      </dsp:txXfrm>
    </dsp:sp>
    <dsp:sp modelId="{1D809026-BD73-4A66-8838-D46A1EC03A89}">
      <dsp:nvSpPr>
        <dsp:cNvPr id="0" name=""/>
        <dsp:cNvSpPr/>
      </dsp:nvSpPr>
      <dsp:spPr>
        <a:xfrm>
          <a:off x="0" y="2801178"/>
          <a:ext cx="5727820" cy="5471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kern="1200" dirty="0" smtClean="0"/>
            <a:t>其の</a:t>
          </a:r>
          <a:r>
            <a:rPr kumimoji="1" lang="en-US" altLang="ja-JP" sz="1400" kern="1200" dirty="0" smtClean="0"/>
            <a:t>2</a:t>
          </a:r>
          <a:r>
            <a:rPr kumimoji="1" lang="ja-JP" altLang="en-US" sz="1400" kern="1200" dirty="0" smtClean="0"/>
            <a:t>：</a:t>
          </a:r>
          <a:r>
            <a:rPr kumimoji="1" lang="ja-JP" altLang="en-US" sz="1400" kern="1200" dirty="0" smtClean="0"/>
            <a:t>清算期間全体の労働時間が週４０時間を超えないこと</a:t>
          </a:r>
          <a:endParaRPr kumimoji="1" lang="ja-JP" altLang="en-US" sz="1400" kern="1200" dirty="0"/>
        </a:p>
      </dsp:txBody>
      <dsp:txXfrm>
        <a:off x="26712" y="2827890"/>
        <a:ext cx="5674396" cy="493771"/>
      </dsp:txXfrm>
    </dsp:sp>
    <dsp:sp modelId="{4558F607-505D-4F84-ACA3-4947AA09E317}">
      <dsp:nvSpPr>
        <dsp:cNvPr id="0" name=""/>
        <dsp:cNvSpPr/>
      </dsp:nvSpPr>
      <dsp:spPr>
        <a:xfrm>
          <a:off x="0" y="3728695"/>
          <a:ext cx="572782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58" tIns="17780" rIns="99568" bIns="17780" numCol="1" spcCol="1270" anchor="t" anchorCtr="0">
          <a:noAutofit/>
        </a:bodyPr>
        <a:lstStyle/>
        <a:p>
          <a:pPr marL="57150" lvl="1" indent="-57150" algn="l" defTabSz="488950">
            <a:lnSpc>
              <a:spcPct val="90000"/>
            </a:lnSpc>
            <a:spcBef>
              <a:spcPct val="0"/>
            </a:spcBef>
            <a:spcAft>
              <a:spcPct val="20000"/>
            </a:spcAft>
            <a:buChar char="••"/>
          </a:pPr>
          <a:endParaRPr kumimoji="1" lang="ja-JP" altLang="en-US" sz="1100" kern="1200"/>
        </a:p>
      </dsp:txBody>
      <dsp:txXfrm>
        <a:off x="0" y="3728695"/>
        <a:ext cx="572782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40" tIns="49519" rIns="99040" bIns="4951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5" y="1"/>
            <a:ext cx="3076363" cy="511731"/>
          </a:xfrm>
          <a:prstGeom prst="rect">
            <a:avLst/>
          </a:prstGeom>
        </p:spPr>
        <p:txBody>
          <a:bodyPr vert="horz" lIns="99040" tIns="49519" rIns="99040" bIns="49519" rtlCol="0"/>
          <a:lstStyle>
            <a:lvl1pPr algn="r">
              <a:defRPr sz="1300"/>
            </a:lvl1pPr>
          </a:lstStyle>
          <a:p>
            <a:fld id="{116CA9A1-49A5-4813-BE73-64411D697E83}" type="datetimeFigureOut">
              <a:rPr kumimoji="1" lang="ja-JP" altLang="en-US" smtClean="0"/>
              <a:t>2019/2/14</a:t>
            </a:fld>
            <a:endParaRPr kumimoji="1" lang="ja-JP" altLang="en-US"/>
          </a:p>
        </p:txBody>
      </p:sp>
      <p:sp>
        <p:nvSpPr>
          <p:cNvPr id="4" name="フッター プレースホルダー 3"/>
          <p:cNvSpPr>
            <a:spLocks noGrp="1"/>
          </p:cNvSpPr>
          <p:nvPr>
            <p:ph type="ftr" sz="quarter" idx="2"/>
          </p:nvPr>
        </p:nvSpPr>
        <p:spPr>
          <a:xfrm>
            <a:off x="1" y="9721106"/>
            <a:ext cx="3076363" cy="511731"/>
          </a:xfrm>
          <a:prstGeom prst="rect">
            <a:avLst/>
          </a:prstGeom>
        </p:spPr>
        <p:txBody>
          <a:bodyPr vert="horz" lIns="99040" tIns="49519" rIns="99040" bIns="4951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5" y="9721106"/>
            <a:ext cx="3076363" cy="511731"/>
          </a:xfrm>
          <a:prstGeom prst="rect">
            <a:avLst/>
          </a:prstGeom>
        </p:spPr>
        <p:txBody>
          <a:bodyPr vert="horz" lIns="99040" tIns="49519" rIns="99040" bIns="49519" rtlCol="0" anchor="b"/>
          <a:lstStyle>
            <a:lvl1pPr algn="r">
              <a:defRPr sz="13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40" tIns="49519" rIns="99040" bIns="4951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1"/>
            <a:ext cx="3076363" cy="511731"/>
          </a:xfrm>
          <a:prstGeom prst="rect">
            <a:avLst/>
          </a:prstGeom>
        </p:spPr>
        <p:txBody>
          <a:bodyPr vert="horz" lIns="99040" tIns="49519" rIns="99040" bIns="49519" rtlCol="0"/>
          <a:lstStyle>
            <a:lvl1pPr algn="r">
              <a:defRPr sz="1300"/>
            </a:lvl1pPr>
          </a:lstStyle>
          <a:p>
            <a:fld id="{BB218005-AB2E-4230-9CBF-EC876F8C3946}" type="datetimeFigureOut">
              <a:rPr kumimoji="1" lang="ja-JP" altLang="en-US" smtClean="0"/>
              <a:t>2019/2/14</a:t>
            </a:fld>
            <a:endParaRPr kumimoji="1" lang="ja-JP" altLang="en-US"/>
          </a:p>
        </p:txBody>
      </p:sp>
      <p:sp>
        <p:nvSpPr>
          <p:cNvPr id="4" name="スライド イメージ プレースホルダー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9040" tIns="49519" rIns="99040" bIns="49519"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0" tIns="49519" rIns="99040" bIns="495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6"/>
            <a:ext cx="3076363" cy="511731"/>
          </a:xfrm>
          <a:prstGeom prst="rect">
            <a:avLst/>
          </a:prstGeom>
        </p:spPr>
        <p:txBody>
          <a:bodyPr vert="horz" lIns="99040" tIns="49519" rIns="99040" bIns="4951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3" cy="511731"/>
          </a:xfrm>
          <a:prstGeom prst="rect">
            <a:avLst/>
          </a:prstGeom>
        </p:spPr>
        <p:txBody>
          <a:bodyPr vert="horz" lIns="99040" tIns="49519" rIns="99040" bIns="49519" rtlCol="0" anchor="b"/>
          <a:lstStyle>
            <a:lvl1pPr algn="r">
              <a:defRPr sz="13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0</a:t>
            </a:fld>
            <a:endParaRPr kumimoji="1" lang="ja-JP" altLang="en-US"/>
          </a:p>
        </p:txBody>
      </p:sp>
    </p:spTree>
    <p:extLst>
      <p:ext uri="{BB962C8B-B14F-4D97-AF65-F5344CB8AC3E}">
        <p14:creationId xmlns:p14="http://schemas.microsoft.com/office/powerpoint/2010/main" val="40321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15</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16</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20</a:t>
            </a:fld>
            <a:endParaRPr kumimoji="1" lang="ja-JP" altLang="en-US"/>
          </a:p>
        </p:txBody>
      </p:sp>
    </p:spTree>
    <p:extLst>
      <p:ext uri="{BB962C8B-B14F-4D97-AF65-F5344CB8AC3E}">
        <p14:creationId xmlns:p14="http://schemas.microsoft.com/office/powerpoint/2010/main" val="84879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24</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25</a:t>
            </a:fld>
            <a:endParaRPr kumimoji="1" lang="ja-JP" altLang="en-US"/>
          </a:p>
        </p:txBody>
      </p:sp>
    </p:spTree>
    <p:extLst>
      <p:ext uri="{BB962C8B-B14F-4D97-AF65-F5344CB8AC3E}">
        <p14:creationId xmlns:p14="http://schemas.microsoft.com/office/powerpoint/2010/main" val="84879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27</a:t>
            </a:fld>
            <a:endParaRPr kumimoji="1" lang="ja-JP" altLang="en-US"/>
          </a:p>
        </p:txBody>
      </p:sp>
    </p:spTree>
    <p:extLst>
      <p:ext uri="{BB962C8B-B14F-4D97-AF65-F5344CB8AC3E}">
        <p14:creationId xmlns:p14="http://schemas.microsoft.com/office/powerpoint/2010/main" val="388979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28</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29</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31</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32</a:t>
            </a:fld>
            <a:endParaRPr kumimoji="1" lang="ja-JP" altLang="en-US"/>
          </a:p>
        </p:txBody>
      </p:sp>
    </p:spTree>
    <p:extLst>
      <p:ext uri="{BB962C8B-B14F-4D97-AF65-F5344CB8AC3E}">
        <p14:creationId xmlns:p14="http://schemas.microsoft.com/office/powerpoint/2010/main" val="84879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164322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34</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35</a:t>
            </a:fld>
            <a:endParaRPr kumimoji="1" lang="ja-JP" altLang="en-US"/>
          </a:p>
        </p:txBody>
      </p:sp>
    </p:spTree>
    <p:extLst>
      <p:ext uri="{BB962C8B-B14F-4D97-AF65-F5344CB8AC3E}">
        <p14:creationId xmlns:p14="http://schemas.microsoft.com/office/powerpoint/2010/main" val="388979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37</a:t>
            </a:fld>
            <a:endParaRPr kumimoji="1" lang="ja-JP" altLang="en-US"/>
          </a:p>
        </p:txBody>
      </p:sp>
    </p:spTree>
    <p:extLst>
      <p:ext uri="{BB962C8B-B14F-4D97-AF65-F5344CB8AC3E}">
        <p14:creationId xmlns:p14="http://schemas.microsoft.com/office/powerpoint/2010/main" val="2640022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38</a:t>
            </a:fld>
            <a:endParaRPr kumimoji="1" lang="ja-JP" altLang="en-US"/>
          </a:p>
        </p:txBody>
      </p:sp>
    </p:spTree>
    <p:extLst>
      <p:ext uri="{BB962C8B-B14F-4D97-AF65-F5344CB8AC3E}">
        <p14:creationId xmlns:p14="http://schemas.microsoft.com/office/powerpoint/2010/main" val="358125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127292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a:t>
            </a:fld>
            <a:endParaRPr kumimoji="1" lang="ja-JP" altLang="en-US"/>
          </a:p>
        </p:txBody>
      </p:sp>
    </p:spTree>
    <p:extLst>
      <p:ext uri="{BB962C8B-B14F-4D97-AF65-F5344CB8AC3E}">
        <p14:creationId xmlns:p14="http://schemas.microsoft.com/office/powerpoint/2010/main" val="308415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a:t>
            </a:fld>
            <a:endParaRPr kumimoji="1" lang="ja-JP" altLang="en-US"/>
          </a:p>
        </p:txBody>
      </p:sp>
    </p:spTree>
    <p:extLst>
      <p:ext uri="{BB962C8B-B14F-4D97-AF65-F5344CB8AC3E}">
        <p14:creationId xmlns:p14="http://schemas.microsoft.com/office/powerpoint/2010/main" val="84879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8</a:t>
            </a:fld>
            <a:endParaRPr kumimoji="1" lang="ja-JP" altLang="en-US"/>
          </a:p>
        </p:txBody>
      </p:sp>
    </p:spTree>
    <p:extLst>
      <p:ext uri="{BB962C8B-B14F-4D97-AF65-F5344CB8AC3E}">
        <p14:creationId xmlns:p14="http://schemas.microsoft.com/office/powerpoint/2010/main" val="59184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12</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13</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14</a:t>
            </a:fld>
            <a:endParaRPr kumimoji="1" lang="ja-JP" altLang="en-US"/>
          </a:p>
        </p:txBody>
      </p:sp>
    </p:spTree>
    <p:extLst>
      <p:ext uri="{BB962C8B-B14F-4D97-AF65-F5344CB8AC3E}">
        <p14:creationId xmlns:p14="http://schemas.microsoft.com/office/powerpoint/2010/main" val="14753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spAutoFit/>
          </a:bodyPr>
          <a:lstStyle>
            <a:lvl1pPr algn="ctr">
              <a:lnSpc>
                <a:spcPct val="110000"/>
              </a:lnSpc>
              <a:defRPr sz="3600" b="1"/>
            </a:lvl1pPr>
          </a:lstStyle>
          <a:p>
            <a:endParaRPr kumimoji="1" lang="ja-JP" altLang="en-US" dirty="0"/>
          </a:p>
        </p:txBody>
      </p:sp>
      <p:sp>
        <p:nvSpPr>
          <p:cNvPr id="8" name="フッター プレースホルダー 3"/>
          <p:cNvSpPr>
            <a:spLocks noGrp="1"/>
          </p:cNvSpPr>
          <p:nvPr>
            <p:ph type="ftr" sz="quarter" idx="3"/>
          </p:nvPr>
        </p:nvSpPr>
        <p:spPr>
          <a:xfrm>
            <a:off x="92460" y="6575112"/>
            <a:ext cx="632346" cy="202260"/>
          </a:xfrm>
          <a:prstGeom prst="rect">
            <a:avLst/>
          </a:prstGeom>
          <a:solidFill>
            <a:schemeClr val="bg1"/>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smtClean="0"/>
              <a:t>#P18031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53810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ガイド位置">
    <p:spTree>
      <p:nvGrpSpPr>
        <p:cNvPr id="1" name=""/>
        <p:cNvGrpSpPr/>
        <p:nvPr/>
      </p:nvGrpSpPr>
      <p:grpSpPr>
        <a:xfrm>
          <a:off x="0" y="0"/>
          <a:ext cx="0" cy="0"/>
          <a:chOff x="0" y="0"/>
          <a:chExt cx="0" cy="0"/>
        </a:xfrm>
      </p:grpSpPr>
      <p:cxnSp>
        <p:nvCxnSpPr>
          <p:cNvPr id="27" name="直線コネクタ 26"/>
          <p:cNvCxnSpPr/>
          <p:nvPr userDrawn="1"/>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flipV="1">
            <a:off x="649128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H="1">
            <a:off x="0" y="656691"/>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flipH="1">
            <a:off x="0" y="1881187"/>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flipH="1">
            <a:off x="0" y="3428999"/>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flipH="1">
            <a:off x="-13109" y="4976812"/>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flipH="1">
            <a:off x="0" y="6201308"/>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AutoShape 33"/>
          <p:cNvSpPr>
            <a:spLocks noChangeArrowheads="1"/>
          </p:cNvSpPr>
          <p:nvPr userDrawn="1"/>
        </p:nvSpPr>
        <p:spPr bwMode="gray">
          <a:xfrm>
            <a:off x="4988942"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メイリオ" pitchFamily="50" charset="-128"/>
              </a:rPr>
              <a:t>0cm</a:t>
            </a:r>
            <a:endParaRPr lang="en-US" altLang="ja-JP" sz="1600" dirty="0">
              <a:solidFill>
                <a:schemeClr val="tx2"/>
              </a:solidFill>
              <a:latin typeface="メイリオ" pitchFamily="50" charset="-128"/>
            </a:endParaRPr>
          </a:p>
        </p:txBody>
      </p:sp>
      <p:sp>
        <p:nvSpPr>
          <p:cNvPr id="38" name="AutoShape 33"/>
          <p:cNvSpPr>
            <a:spLocks noChangeArrowheads="1"/>
          </p:cNvSpPr>
          <p:nvPr userDrawn="1"/>
        </p:nvSpPr>
        <p:spPr bwMode="gray">
          <a:xfrm>
            <a:off x="4989004"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4.30cm</a:t>
            </a:r>
            <a:endParaRPr lang="en-US" altLang="ja-JP" sz="1600" dirty="0">
              <a:solidFill>
                <a:schemeClr val="tx2"/>
              </a:solidFill>
              <a:latin typeface="+mn-ea"/>
              <a:ea typeface="+mn-ea"/>
            </a:endParaRPr>
          </a:p>
        </p:txBody>
      </p:sp>
      <p:sp>
        <p:nvSpPr>
          <p:cNvPr id="39" name="AutoShape 33"/>
          <p:cNvSpPr>
            <a:spLocks noChangeArrowheads="1"/>
          </p:cNvSpPr>
          <p:nvPr userDrawn="1"/>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11.50cm</a:t>
            </a:r>
            <a:endParaRPr lang="en-US" altLang="ja-JP" sz="1600" dirty="0">
              <a:solidFill>
                <a:schemeClr val="tx2"/>
              </a:solidFill>
              <a:latin typeface="+mn-ea"/>
              <a:ea typeface="+mn-ea"/>
            </a:endParaRPr>
          </a:p>
        </p:txBody>
      </p:sp>
      <p:sp>
        <p:nvSpPr>
          <p:cNvPr id="40" name="AutoShape 33"/>
          <p:cNvSpPr>
            <a:spLocks noChangeArrowheads="1"/>
          </p:cNvSpPr>
          <p:nvPr userDrawn="1"/>
        </p:nvSpPr>
        <p:spPr bwMode="gray">
          <a:xfrm>
            <a:off x="4989004" y="602128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7.70cm</a:t>
            </a:r>
            <a:endParaRPr lang="en-US" altLang="ja-JP" sz="1600" dirty="0">
              <a:solidFill>
                <a:schemeClr val="tx2"/>
              </a:solidFill>
              <a:latin typeface="+mn-ea"/>
              <a:ea typeface="+mn-ea"/>
            </a:endParaRPr>
          </a:p>
        </p:txBody>
      </p:sp>
      <p:sp>
        <p:nvSpPr>
          <p:cNvPr id="41" name="AutoShape 33"/>
          <p:cNvSpPr>
            <a:spLocks noChangeArrowheads="1"/>
          </p:cNvSpPr>
          <p:nvPr userDrawn="1"/>
        </p:nvSpPr>
        <p:spPr bwMode="gray">
          <a:xfrm>
            <a:off x="4989004" y="468891"/>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7.70cm</a:t>
            </a:r>
            <a:endParaRPr lang="en-US" altLang="ja-JP" sz="1600" dirty="0">
              <a:solidFill>
                <a:schemeClr val="tx2"/>
              </a:solidFill>
              <a:latin typeface="+mn-ea"/>
              <a:ea typeface="+mn-ea"/>
            </a:endParaRPr>
          </a:p>
        </p:txBody>
      </p:sp>
      <p:sp>
        <p:nvSpPr>
          <p:cNvPr id="42" name="AutoShape 33"/>
          <p:cNvSpPr>
            <a:spLocks noChangeArrowheads="1"/>
          </p:cNvSpPr>
          <p:nvPr userDrawn="1"/>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4.30cm</a:t>
            </a:r>
            <a:endParaRPr lang="en-US" altLang="ja-JP" sz="1600" dirty="0">
              <a:solidFill>
                <a:schemeClr val="tx2"/>
              </a:solidFill>
              <a:latin typeface="+mn-ea"/>
              <a:ea typeface="+mn-ea"/>
            </a:endParaRPr>
          </a:p>
        </p:txBody>
      </p:sp>
      <p:sp>
        <p:nvSpPr>
          <p:cNvPr id="43" name="AutoShape 33"/>
          <p:cNvSpPr>
            <a:spLocks noChangeArrowheads="1"/>
          </p:cNvSpPr>
          <p:nvPr userDrawn="1"/>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0cm</a:t>
            </a:r>
            <a:endParaRPr lang="en-US" altLang="ja-JP" sz="1600" dirty="0">
              <a:solidFill>
                <a:schemeClr val="tx2"/>
              </a:solidFill>
              <a:latin typeface="+mn-ea"/>
              <a:ea typeface="+mn-ea"/>
            </a:endParaRPr>
          </a:p>
        </p:txBody>
      </p:sp>
      <p:sp>
        <p:nvSpPr>
          <p:cNvPr id="44" name="AutoShape 33"/>
          <p:cNvSpPr>
            <a:spLocks noChangeArrowheads="1"/>
          </p:cNvSpPr>
          <p:nvPr userDrawn="1"/>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4.30cm</a:t>
            </a:r>
            <a:endParaRPr lang="en-US" altLang="ja-JP" sz="1600" dirty="0">
              <a:solidFill>
                <a:schemeClr val="tx2"/>
              </a:solidFill>
              <a:latin typeface="+mn-ea"/>
              <a:ea typeface="+mn-ea"/>
            </a:endParaRPr>
          </a:p>
        </p:txBody>
      </p:sp>
      <p:sp>
        <p:nvSpPr>
          <p:cNvPr id="45" name="AutoShape 33"/>
          <p:cNvSpPr>
            <a:spLocks noChangeArrowheads="1"/>
          </p:cNvSpPr>
          <p:nvPr userDrawn="1"/>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11.50cm</a:t>
            </a:r>
            <a:endParaRPr lang="en-US" altLang="ja-JP" sz="1600" dirty="0">
              <a:solidFill>
                <a:schemeClr val="tx2"/>
              </a:solidFill>
              <a:latin typeface="+mn-ea"/>
              <a:ea typeface="+mn-ea"/>
            </a:endParaRPr>
          </a:p>
        </p:txBody>
      </p:sp>
      <p:sp>
        <p:nvSpPr>
          <p:cNvPr id="46" name="AutoShape 33"/>
          <p:cNvSpPr>
            <a:spLocks noChangeArrowheads="1"/>
          </p:cNvSpPr>
          <p:nvPr userDrawn="1"/>
        </p:nvSpPr>
        <p:spPr bwMode="gray">
          <a:xfrm>
            <a:off x="4989004"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smtClean="0">
                <a:solidFill>
                  <a:schemeClr val="tx2"/>
                </a:solidFill>
                <a:latin typeface="+mn-ea"/>
                <a:ea typeface="+mn-ea"/>
              </a:rPr>
              <a:t>4.30cm</a:t>
            </a:r>
            <a:endParaRPr lang="en-US" altLang="ja-JP" sz="1600" dirty="0">
              <a:solidFill>
                <a:schemeClr val="tx2"/>
              </a:solidFill>
              <a:latin typeface="+mn-ea"/>
              <a:ea typeface="+mn-ea"/>
            </a:endParaRPr>
          </a:p>
        </p:txBody>
      </p:sp>
      <p:sp>
        <p:nvSpPr>
          <p:cNvPr id="48" name="タイトル 1"/>
          <p:cNvSpPr>
            <a:spLocks noGrp="1"/>
          </p:cNvSpPr>
          <p:nvPr>
            <p:ph type="title"/>
          </p:nvPr>
        </p:nvSpPr>
        <p:spPr bwMode="gray">
          <a:xfrm>
            <a:off x="272480" y="152636"/>
            <a:ext cx="9361040" cy="396044"/>
          </a:xfrm>
        </p:spPr>
        <p:txBody>
          <a:bodyPr/>
          <a:lstStyle>
            <a:lvl1pPr>
              <a:defRPr>
                <a:solidFill>
                  <a:schemeClr val="tx1"/>
                </a:solidFill>
              </a:defRPr>
            </a:lvl1pPr>
          </a:lstStyle>
          <a:p>
            <a:r>
              <a:rPr kumimoji="1" lang="ja-JP" altLang="en-US" dirty="0" smtClean="0"/>
              <a:t>マスター タイトルの書式設定</a:t>
            </a:r>
            <a:endParaRPr kumimoji="1" lang="ja-JP" altLang="en-US" dirty="0"/>
          </a:p>
        </p:txBody>
      </p:sp>
      <p:sp>
        <p:nvSpPr>
          <p:cNvPr id="49"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26" name="フッター プレースホルダー 2"/>
          <p:cNvSpPr>
            <a:spLocks noGrp="1"/>
          </p:cNvSpPr>
          <p:nvPr>
            <p:ph type="ftr" sz="quarter" idx="3"/>
          </p:nvPr>
        </p:nvSpPr>
        <p:spPr>
          <a:xfrm>
            <a:off x="92460" y="6575112"/>
            <a:ext cx="632346" cy="202260"/>
          </a:xfrm>
          <a:prstGeom prst="rect">
            <a:avLst/>
          </a:prstGeom>
          <a:solidFill>
            <a:schemeClr val="bg1">
              <a:lumMod val="95000"/>
            </a:schemeClr>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#P18031</a:t>
            </a:r>
            <a:endParaRPr lang="ja-JP" altLang="en-US" dirty="0"/>
          </a:p>
        </p:txBody>
      </p:sp>
    </p:spTree>
    <p:extLst>
      <p:ext uri="{BB962C8B-B14F-4D97-AF65-F5344CB8AC3E}">
        <p14:creationId xmlns:p14="http://schemas.microsoft.com/office/powerpoint/2010/main" val="224465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892300" cy="6858000"/>
          </a:xfrm>
          <a:prstGeom prst="rect">
            <a:avLst/>
          </a:prstGeom>
          <a:solidFill>
            <a:schemeClr val="tx2"/>
          </a:solidFill>
          <a:ln>
            <a:noFill/>
          </a:ln>
          <a:effectLst/>
          <a:ex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dirty="0" smtClean="0"/>
              <a:t>マスター タイトルの書式設定</a:t>
            </a:r>
            <a:endParaRPr kumimoji="1"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smtClean="0"/>
              <a:t>#P18031</a:t>
            </a:r>
            <a:endParaRPr lang="ja-JP" altLang="en-US" dirty="0"/>
          </a:p>
        </p:txBody>
      </p:sp>
    </p:spTree>
    <p:extLst>
      <p:ext uri="{BB962C8B-B14F-4D97-AF65-F5344CB8AC3E}">
        <p14:creationId xmlns:p14="http://schemas.microsoft.com/office/powerpoint/2010/main" val="3093928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9906000" cy="6858000"/>
          </a:xfrm>
          <a:prstGeom prst="rect">
            <a:avLst/>
          </a:prstGeom>
          <a:solidFill>
            <a:schemeClr val="bg2"/>
          </a:solidFill>
          <a:ln>
            <a:noFill/>
          </a:ln>
          <a:effectLst/>
          <a:extLst/>
        </p:spPr>
        <p:txBody>
          <a:bodyPr lIns="0" tIns="0" rIns="0" bIns="0" anchor="ctr">
            <a:noAutofit/>
          </a:bodyPr>
          <a:lstStyle/>
          <a:p>
            <a:endParaRPr lang="ja-JP" altLang="en-US"/>
          </a:p>
        </p:txBody>
      </p:sp>
      <p:sp>
        <p:nvSpPr>
          <p:cNvPr id="2" name="タイトル 1"/>
          <p:cNvSpPr>
            <a:spLocks noGrp="1"/>
          </p:cNvSpPr>
          <p:nvPr>
            <p:ph type="title"/>
          </p:nvPr>
        </p:nvSpPr>
        <p:spPr>
          <a:xfrm>
            <a:off x="632520" y="2988884"/>
            <a:ext cx="8640960" cy="844229"/>
          </a:xfrm>
          <a:ln w="6350">
            <a:solidFill>
              <a:schemeClr val="tx2"/>
            </a:solidFill>
          </a:ln>
        </p:spPr>
        <p:txBody>
          <a:bodyPr wrap="square" lIns="180000" tIns="180000" rIns="180000" bIns="144000">
            <a:spAutoFit/>
          </a:bodyPr>
          <a:lstStyle>
            <a:lvl1pPr algn="ctr">
              <a:lnSpc>
                <a:spcPct val="120000"/>
              </a:lnSpc>
              <a:defRPr sz="2800">
                <a:solidFill>
                  <a:schemeClr val="tx2"/>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mn-ea"/>
                <a:ea typeface="+mn-ea"/>
                <a:cs typeface="メイリオ" pitchFamily="50" charset="-128"/>
              </a:defRPr>
            </a:lvl1pPr>
          </a:lstStyle>
          <a:p>
            <a:r>
              <a:rPr lang="en-US" altLang="ja-JP" smtClean="0"/>
              <a:t>#P18031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69886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1">
                <a:solidFill>
                  <a:srgbClr val="1698B2"/>
                </a:solidFill>
              </a:defRPr>
            </a:lvl1pPr>
          </a:lstStyle>
          <a:p>
            <a:r>
              <a:rPr kumimoji="1" lang="ja-JP" altLang="en-US" dirty="0" smtClean="0"/>
              <a:t>マスター タイトルの書式設定</a:t>
            </a:r>
            <a:endParaRPr kumimoji="1" lang="ja-JP" altLang="en-US" dirty="0"/>
          </a:p>
        </p:txBody>
      </p:sp>
      <p:sp>
        <p:nvSpPr>
          <p:cNvPr id="7" name="Rectangle 10"/>
          <p:cNvSpPr>
            <a:spLocks noChangeArrowheads="1"/>
          </p:cNvSpPr>
          <p:nvPr userDrawn="1"/>
        </p:nvSpPr>
        <p:spPr bwMode="auto">
          <a:xfrm>
            <a:off x="0" y="639763"/>
            <a:ext cx="9906000" cy="36512"/>
          </a:xfrm>
          <a:prstGeom prst="rect">
            <a:avLst/>
          </a:prstGeom>
          <a:solidFill>
            <a:schemeClr val="bg1">
              <a:lumMod val="85000"/>
            </a:schemeClr>
          </a:solidFill>
          <a:ln>
            <a:noFill/>
          </a:ln>
          <a:effectLst/>
          <a:extLst/>
        </p:spPr>
        <p:txBody>
          <a:bodyPr wrap="none" lIns="0" tIns="0" rIns="0" bIns="0" anchor="ctr">
            <a:noAutofit/>
          </a:bodyPr>
          <a:lstStyle/>
          <a:p>
            <a:endParaRPr lang="ja-JP" altLang="en-US"/>
          </a:p>
        </p:txBody>
      </p:sp>
      <p:sp>
        <p:nvSpPr>
          <p:cNvPr id="8"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9"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smtClean="0"/>
              <a:t>#P18031</a:t>
            </a:r>
            <a:endParaRPr lang="ja-JP" altLang="en-US" dirty="0"/>
          </a:p>
        </p:txBody>
      </p:sp>
    </p:spTree>
    <p:extLst>
      <p:ext uri="{BB962C8B-B14F-4D97-AF65-F5344CB8AC3E}">
        <p14:creationId xmlns:p14="http://schemas.microsoft.com/office/powerpoint/2010/main" val="156010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補足#1">
    <p:spTree>
      <p:nvGrpSpPr>
        <p:cNvPr id="1" name=""/>
        <p:cNvGrpSpPr/>
        <p:nvPr/>
      </p:nvGrpSpPr>
      <p:grpSpPr>
        <a:xfrm>
          <a:off x="0" y="0"/>
          <a:ext cx="0" cy="0"/>
          <a:chOff x="0" y="0"/>
          <a:chExt cx="0" cy="0"/>
        </a:xfrm>
      </p:grpSpPr>
      <p:sp>
        <p:nvSpPr>
          <p:cNvPr id="8" name="角丸四角形 7"/>
          <p:cNvSpPr/>
          <p:nvPr userDrawn="1"/>
        </p:nvSpPr>
        <p:spPr bwMode="auto">
          <a:xfrm>
            <a:off x="0" y="1"/>
            <a:ext cx="9906000" cy="656692"/>
          </a:xfrm>
          <a:prstGeom prst="roundRect">
            <a:avLst>
              <a:gd name="adj" fmla="val 0"/>
            </a:avLst>
          </a:prstGeom>
          <a:solidFill>
            <a:srgbClr val="1698B2">
              <a:alpha val="80000"/>
            </a:srgb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bwMode="white"/>
        <p:txBody>
          <a:bodyPr/>
          <a:lstStyle>
            <a:lvl1pPr>
              <a:lnSpc>
                <a:spcPct val="110000"/>
              </a:lnSpc>
              <a:defRPr sz="2400">
                <a:solidFill>
                  <a:schemeClr val="bg1"/>
                </a:solidFill>
              </a:defRPr>
            </a:lvl1pPr>
          </a:lstStyle>
          <a:p>
            <a:r>
              <a:rPr kumimoji="1" lang="ja-JP" altLang="en-US" dirty="0" smtClean="0"/>
              <a:t>マスター タイトルの書式設定</a:t>
            </a:r>
            <a:endParaRPr kumimoji="1" lang="ja-JP" altLang="en-US" dirty="0"/>
          </a:p>
        </p:txBody>
      </p:sp>
      <p:sp>
        <p:nvSpPr>
          <p:cNvPr id="6"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smtClean="0"/>
              <a:t>#P18031</a:t>
            </a:r>
            <a:endParaRPr lang="ja-JP" altLang="en-US" dirty="0"/>
          </a:p>
        </p:txBody>
      </p:sp>
    </p:spTree>
    <p:extLst>
      <p:ext uri="{BB962C8B-B14F-4D97-AF65-F5344CB8AC3E}">
        <p14:creationId xmlns:p14="http://schemas.microsoft.com/office/powerpoint/2010/main" val="33618297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404664"/>
            <a:ext cx="9253028" cy="396044"/>
          </a:xfrm>
        </p:spPr>
        <p:txBody>
          <a:bodyPr/>
          <a:lstStyle>
            <a:lvl1pPr algn="ctr">
              <a:defRPr b="0">
                <a:solidFill>
                  <a:schemeClr val="tx2"/>
                </a:solidFill>
              </a:defRPr>
            </a:lvl1pPr>
          </a:lstStyle>
          <a:p>
            <a:r>
              <a:rPr kumimoji="1" lang="ja-JP" altLang="en-US" dirty="0" smtClean="0"/>
              <a:t>マスター タイトルの書式設定</a:t>
            </a:r>
            <a:endParaRPr kumimoji="1" lang="ja-JP" altLang="en-US" dirty="0"/>
          </a:p>
        </p:txBody>
      </p:sp>
      <p:sp>
        <p:nvSpPr>
          <p:cNvPr id="13" name="フッター プレースホルダー 3"/>
          <p:cNvSpPr>
            <a:spLocks noGrp="1"/>
          </p:cNvSpPr>
          <p:nvPr>
            <p:ph type="ftr" sz="quarter" idx="3"/>
          </p:nvPr>
        </p:nvSpPr>
        <p:spPr>
          <a:xfrm>
            <a:off x="272480" y="6381328"/>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smtClean="0"/>
              <a:t>#P18031</a:t>
            </a:r>
            <a:endParaRPr lang="ja-JP" altLang="en-US" dirty="0"/>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a:ex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30265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rgbClr val="1698B2"/>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lumMod val="95000"/>
            </a:schemeClr>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smtClean="0"/>
              <a:t>#P18031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366344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ブランク（メインカラー）">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9906000" cy="6858000"/>
          </a:xfrm>
          <a:prstGeom prst="rect">
            <a:avLst/>
          </a:prstGeom>
          <a:solidFill>
            <a:schemeClr val="tx2"/>
          </a:solidFill>
          <a:ln>
            <a:noFill/>
          </a:ln>
          <a:effectLst/>
          <a:ex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smtClean="0"/>
              <a:t>#P18031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2674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ブランク（ブラック）">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9906000" cy="6858000"/>
          </a:xfrm>
          <a:prstGeom prst="rect">
            <a:avLst/>
          </a:prstGeom>
          <a:solidFill>
            <a:srgbClr val="000000"/>
          </a:solidFill>
          <a:ln>
            <a:noFill/>
          </a:ln>
          <a:effectLst/>
          <a:ex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smtClean="0"/>
              <a:t>#P18031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07786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smtClean="0"/>
              <a:t>マスター タイトルの書式設定</a:t>
            </a:r>
            <a:endParaRPr kumimoji="1" lang="ja-JP" altLang="en-US" dirty="0"/>
          </a:p>
        </p:txBody>
      </p:sp>
      <p:sp>
        <p:nvSpPr>
          <p:cNvPr id="3" name="AutoShape 3"/>
          <p:cNvSpPr>
            <a:spLocks noChangeArrowheads="1"/>
          </p:cNvSpPr>
          <p:nvPr userDrawn="1"/>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dirty="0" smtClean="0">
                <a:solidFill>
                  <a:schemeClr val="tx1"/>
                </a:solidFill>
                <a:latin typeface="+mn-ea"/>
                <a:ea typeface="+mn-ea"/>
                <a:cs typeface="メイリオ" pitchFamily="50" charset="-128"/>
              </a:rPr>
              <a:t>©</a:t>
            </a:r>
            <a:endParaRPr lang="en-US" altLang="ja-JP" sz="900" dirty="0" smtClean="0">
              <a:solidFill>
                <a:schemeClr val="tx1"/>
              </a:solidFill>
              <a:latin typeface="+mn-ea"/>
              <a:ea typeface="+mn-ea"/>
              <a:cs typeface="メイリオ" pitchFamily="50" charset="-128"/>
            </a:endParaRPr>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26" r:id="rId1"/>
    <p:sldLayoutId id="2147483663" r:id="rId2"/>
    <p:sldLayoutId id="2147483712" r:id="rId3"/>
    <p:sldLayoutId id="2147483725" r:id="rId4"/>
    <p:sldLayoutId id="2147483698" r:id="rId5"/>
    <p:sldLayoutId id="2147483714" r:id="rId6"/>
    <p:sldLayoutId id="2147483699" r:id="rId7"/>
    <p:sldLayoutId id="2147483700" r:id="rId8"/>
    <p:sldLayoutId id="2147483727" r:id="rId9"/>
    <p:sldLayoutId id="2147483716" r:id="rId10"/>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799" y="2055968"/>
            <a:ext cx="8782843" cy="1083374"/>
          </a:xfrm>
        </p:spPr>
        <p:txBody>
          <a:bodyPr wrap="square" anchor="t" anchorCtr="0">
            <a:spAutoFit/>
          </a:bodyPr>
          <a:lstStyle/>
          <a:p>
            <a:r>
              <a:rPr lang="ja-JP" altLang="en-US" sz="2400" b="0" dirty="0"/>
              <a:t>働き方</a:t>
            </a:r>
            <a:r>
              <a:rPr lang="ja-JP" altLang="en-US" sz="2400" b="0" dirty="0" smtClean="0"/>
              <a:t>をアップデート！</a:t>
            </a:r>
            <a:r>
              <a:rPr lang="ja-JP" altLang="en-US" sz="2400" b="0" dirty="0"/>
              <a:t/>
            </a:r>
            <a:br>
              <a:rPr lang="ja-JP" altLang="en-US" sz="2400" b="0" dirty="0"/>
            </a:br>
            <a:r>
              <a:rPr lang="ja-JP" altLang="en-US" sz="4000" dirty="0" smtClean="0"/>
              <a:t>働き方法案 運用対策１０連発！！</a:t>
            </a:r>
            <a:endParaRPr kumimoji="1" lang="ja-JP" altLang="en-US" sz="2400" b="0" dirty="0"/>
          </a:p>
        </p:txBody>
      </p:sp>
      <p:sp>
        <p:nvSpPr>
          <p:cNvPr id="8" name="AutoShape 3"/>
          <p:cNvSpPr>
            <a:spLocks noChangeArrowheads="1"/>
          </p:cNvSpPr>
          <p:nvPr/>
        </p:nvSpPr>
        <p:spPr bwMode="auto">
          <a:xfrm>
            <a:off x="812800" y="1016732"/>
            <a:ext cx="8280399" cy="32008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40000"/>
              </a:lnSpc>
              <a:spcAft>
                <a:spcPts val="1200"/>
              </a:spcAft>
            </a:pPr>
            <a:r>
              <a:rPr lang="ja-JP" altLang="en-US" sz="1600" dirty="0" smtClean="0">
                <a:latin typeface="メイリオ" pitchFamily="50" charset="-128"/>
                <a:ea typeface="メイリオ" pitchFamily="50" charset="-128"/>
                <a:cs typeface="メイリオ" pitchFamily="50" charset="-128"/>
              </a:rPr>
              <a:t>　</a:t>
            </a:r>
            <a:endParaRPr lang="en-US" altLang="ja-JP" sz="1600" dirty="0" smtClean="0">
              <a:latin typeface="メイリオ" pitchFamily="50" charset="-128"/>
              <a:ea typeface="メイリオ" pitchFamily="50" charset="-128"/>
              <a:cs typeface="メイリオ" pitchFamily="50" charset="-128"/>
            </a:endParaRPr>
          </a:p>
        </p:txBody>
      </p:sp>
      <p:sp>
        <p:nvSpPr>
          <p:cNvPr id="49" name="直角三角形 48"/>
          <p:cNvSpPr/>
          <p:nvPr/>
        </p:nvSpPr>
        <p:spPr bwMode="auto">
          <a:xfrm flipH="1">
            <a:off x="9285287" y="6237288"/>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50" name="直角三角形 49"/>
          <p:cNvSpPr/>
          <p:nvPr/>
        </p:nvSpPr>
        <p:spPr bwMode="auto">
          <a:xfrm flipV="1">
            <a:off x="0" y="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55" name="かゆいところに手が届くあなたのためのソフトを"/>
          <p:cNvSpPr/>
          <p:nvPr/>
        </p:nvSpPr>
        <p:spPr>
          <a:xfrm>
            <a:off x="3644949" y="5842623"/>
            <a:ext cx="2616101"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
                <a:solidFill>
                  <a:srgbClr val="FFFFFF"/>
                </a:solidFill>
                <a:latin typeface="ヒラギノ角ゴ ProN W6"/>
                <a:ea typeface="ヒラギノ角ゴ ProN W6"/>
                <a:cs typeface="ヒラギノ角ゴ ProN W6"/>
                <a:sym typeface="ヒラギノ角ゴ ProN W6"/>
              </a:defRPr>
            </a:lvl1pPr>
          </a:lstStyle>
          <a:p>
            <a:pPr algn="ctr"/>
            <a:r>
              <a:rPr lang="ja-JP" altLang="en-US" sz="1400" b="1" dirty="0">
                <a:solidFill>
                  <a:schemeClr val="tx1">
                    <a:lumMod val="50000"/>
                  </a:schemeClr>
                </a:solidFill>
                <a:latin typeface="メイリオ" panose="020B0604030504040204" pitchFamily="50" charset="-128"/>
                <a:ea typeface="メイリオ" panose="020B0604030504040204" pitchFamily="50" charset="-128"/>
              </a:rPr>
              <a:t>社会保険労務士</a:t>
            </a:r>
            <a:r>
              <a:rPr lang="ja-JP" altLang="en-US" sz="1400" b="1" dirty="0" smtClean="0">
                <a:solidFill>
                  <a:schemeClr val="tx1">
                    <a:lumMod val="50000"/>
                  </a:schemeClr>
                </a:solidFill>
                <a:latin typeface="メイリオ" panose="020B0604030504040204" pitchFamily="50" charset="-128"/>
                <a:ea typeface="メイリオ" panose="020B0604030504040204" pitchFamily="50" charset="-128"/>
              </a:rPr>
              <a:t>法人　○○○○</a:t>
            </a:r>
            <a:r>
              <a:rPr lang="en-US" altLang="ja-JP" sz="1400" b="1" dirty="0" smtClean="0">
                <a:solidFill>
                  <a:schemeClr val="tx1">
                    <a:lumMod val="50000"/>
                  </a:schemeClr>
                </a:solidFill>
                <a:latin typeface="メイリオ" panose="020B0604030504040204" pitchFamily="50" charset="-128"/>
                <a:ea typeface="メイリオ" panose="020B0604030504040204" pitchFamily="50" charset="-128"/>
              </a:rPr>
              <a:t/>
            </a:r>
            <a:br>
              <a:rPr lang="en-US" altLang="ja-JP" sz="1400" b="1" dirty="0" smtClean="0">
                <a:solidFill>
                  <a:schemeClr val="tx1">
                    <a:lumMod val="50000"/>
                  </a:schemeClr>
                </a:solidFill>
                <a:latin typeface="メイリオ" panose="020B0604030504040204" pitchFamily="50" charset="-128"/>
                <a:ea typeface="メイリオ" panose="020B0604030504040204" pitchFamily="50" charset="-128"/>
              </a:rPr>
            </a:br>
            <a:r>
              <a:rPr lang="ja-JP" altLang="en-US" sz="1400" b="1" dirty="0" smtClean="0">
                <a:solidFill>
                  <a:schemeClr val="tx1">
                    <a:lumMod val="50000"/>
                  </a:schemeClr>
                </a:solidFill>
                <a:latin typeface="メイリオ" panose="020B0604030504040204" pitchFamily="50" charset="-128"/>
                <a:ea typeface="メイリオ" panose="020B0604030504040204" pitchFamily="50" charset="-128"/>
              </a:rPr>
              <a:t>山田太郎</a:t>
            </a:r>
            <a:endParaRPr sz="1400" b="1" dirty="0">
              <a:solidFill>
                <a:schemeClr val="tx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44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ケース１</a:t>
            </a:r>
            <a:r>
              <a:rPr kumimoji="1" lang="ja-JP" altLang="en-US" sz="1400" dirty="0" smtClean="0"/>
              <a:t>（</a:t>
            </a:r>
            <a:r>
              <a:rPr lang="ja-JP" altLang="en-US" sz="1400" dirty="0"/>
              <a:t>時間外</a:t>
            </a:r>
            <a:r>
              <a:rPr lang="ja-JP" altLang="en-US" sz="1400" dirty="0" smtClean="0"/>
              <a:t>合計</a:t>
            </a:r>
            <a:r>
              <a:rPr lang="en-US" altLang="ja-JP" sz="1400" dirty="0"/>
              <a:t>471</a:t>
            </a:r>
            <a:r>
              <a:rPr lang="ja-JP" altLang="en-US" sz="1400" dirty="0"/>
              <a:t>　</a:t>
            </a:r>
            <a:r>
              <a:rPr lang="ja-JP" altLang="en-US" sz="1400" dirty="0" smtClean="0"/>
              <a:t>総合計</a:t>
            </a:r>
            <a:r>
              <a:rPr lang="en-US" altLang="ja-JP" sz="1400" dirty="0"/>
              <a:t>509</a:t>
            </a:r>
            <a:r>
              <a:rPr lang="en-US" altLang="ja-JP" sz="1400" dirty="0" smtClean="0"/>
              <a:t>  </a:t>
            </a:r>
            <a:r>
              <a:rPr lang="ja-JP" altLang="en-US" sz="1400" dirty="0" smtClean="0"/>
              <a:t>平均</a:t>
            </a:r>
            <a:r>
              <a:rPr lang="en-US" altLang="ja-JP" sz="1400" dirty="0" smtClean="0"/>
              <a:t>42.4</a:t>
            </a:r>
            <a:r>
              <a:rPr lang="ja-JP" altLang="en-US" sz="1400" dirty="0"/>
              <a:t>　</a:t>
            </a:r>
            <a:r>
              <a:rPr lang="en-US" altLang="ja-JP" sz="1400" dirty="0"/>
              <a:t>45H</a:t>
            </a:r>
            <a:r>
              <a:rPr lang="ja-JP" altLang="en-US" sz="1400" dirty="0" smtClean="0"/>
              <a:t>越</a:t>
            </a:r>
            <a:r>
              <a:rPr lang="en-US" altLang="ja-JP" sz="1400" dirty="0"/>
              <a:t>2</a:t>
            </a:r>
            <a:r>
              <a:rPr lang="ja-JP" altLang="en-US" sz="1400" dirty="0" smtClean="0"/>
              <a:t>回）</a:t>
            </a:r>
            <a:endParaRPr kumimoji="1" lang="ja-JP" altLang="en-US" sz="1400"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9</a:t>
            </a:fld>
            <a:endParaRPr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442970397"/>
              </p:ext>
            </p:extLst>
          </p:nvPr>
        </p:nvGraphicFramePr>
        <p:xfrm>
          <a:off x="704528" y="1016732"/>
          <a:ext cx="835292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126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ケース２</a:t>
            </a:r>
            <a:r>
              <a:rPr kumimoji="1" lang="ja-JP" altLang="en-US" sz="1400" dirty="0" smtClean="0"/>
              <a:t>（</a:t>
            </a:r>
            <a:r>
              <a:rPr lang="ja-JP" altLang="en-US" sz="1400" dirty="0"/>
              <a:t>時間外合計</a:t>
            </a:r>
            <a:r>
              <a:rPr lang="en-US" altLang="ja-JP" sz="1400" dirty="0"/>
              <a:t>591</a:t>
            </a:r>
            <a:r>
              <a:rPr lang="ja-JP" altLang="en-US" sz="1400" dirty="0"/>
              <a:t>　</a:t>
            </a:r>
            <a:r>
              <a:rPr lang="ja-JP" altLang="en-US" sz="1400" dirty="0" smtClean="0"/>
              <a:t>総合</a:t>
            </a:r>
            <a:r>
              <a:rPr lang="ja-JP" altLang="en-US" sz="1400" dirty="0"/>
              <a:t>計</a:t>
            </a:r>
            <a:r>
              <a:rPr lang="en-US" altLang="ja-JP" sz="1400" dirty="0"/>
              <a:t>612  </a:t>
            </a:r>
            <a:r>
              <a:rPr lang="ja-JP" altLang="en-US" sz="1400" dirty="0"/>
              <a:t>平均</a:t>
            </a:r>
            <a:r>
              <a:rPr lang="en-US" altLang="ja-JP" sz="1400" dirty="0"/>
              <a:t>51</a:t>
            </a:r>
            <a:r>
              <a:rPr lang="ja-JP" altLang="en-US" sz="1400" dirty="0"/>
              <a:t>　４５Ｈ超</a:t>
            </a:r>
            <a:r>
              <a:rPr lang="en-US" altLang="ja-JP" sz="1400" dirty="0"/>
              <a:t>6</a:t>
            </a:r>
            <a:r>
              <a:rPr lang="ja-JP" altLang="en-US" sz="1400" dirty="0" smtClean="0"/>
              <a:t>回）</a:t>
            </a:r>
            <a:endParaRPr kumimoji="1" lang="ja-JP" altLang="en-US" sz="1400"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10</a:t>
            </a:fld>
            <a:endParaRPr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2644892713"/>
              </p:ext>
            </p:extLst>
          </p:nvPr>
        </p:nvGraphicFramePr>
        <p:xfrm>
          <a:off x="632520" y="1196752"/>
          <a:ext cx="8352928" cy="478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24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ケース</a:t>
            </a:r>
            <a:r>
              <a:rPr kumimoji="1" lang="en-US" altLang="ja-JP" dirty="0" smtClean="0"/>
              <a:t>3</a:t>
            </a:r>
            <a:r>
              <a:rPr kumimoji="1" lang="ja-JP" altLang="en-US" sz="1400" dirty="0" smtClean="0"/>
              <a:t>（</a:t>
            </a:r>
            <a:r>
              <a:rPr lang="ja-JP" altLang="en-US" sz="1400" dirty="0"/>
              <a:t>時間外</a:t>
            </a:r>
            <a:r>
              <a:rPr lang="ja-JP" altLang="en-US" sz="1400" dirty="0" smtClean="0"/>
              <a:t>合計</a:t>
            </a:r>
            <a:r>
              <a:rPr lang="en-US" altLang="ja-JP" sz="1400" dirty="0" smtClean="0"/>
              <a:t>720</a:t>
            </a:r>
            <a:r>
              <a:rPr lang="ja-JP" altLang="en-US" sz="1400" dirty="0"/>
              <a:t>　</a:t>
            </a:r>
            <a:r>
              <a:rPr lang="ja-JP" altLang="en-US" sz="1400" dirty="0" smtClean="0"/>
              <a:t>総合計</a:t>
            </a:r>
            <a:r>
              <a:rPr lang="en-US" altLang="ja-JP" sz="1400" dirty="0" smtClean="0"/>
              <a:t>960  </a:t>
            </a:r>
            <a:r>
              <a:rPr lang="ja-JP" altLang="en-US" sz="1400" dirty="0" smtClean="0"/>
              <a:t>平均</a:t>
            </a:r>
            <a:r>
              <a:rPr lang="en-US" altLang="ja-JP" sz="1400" dirty="0" smtClean="0"/>
              <a:t>80</a:t>
            </a:r>
            <a:r>
              <a:rPr lang="ja-JP" altLang="en-US" sz="1400" dirty="0"/>
              <a:t>　４５Ｈ超</a:t>
            </a:r>
            <a:r>
              <a:rPr lang="en-US" altLang="ja-JP" sz="1400" dirty="0"/>
              <a:t>6</a:t>
            </a:r>
            <a:r>
              <a:rPr lang="ja-JP" altLang="en-US" sz="1400" dirty="0" smtClean="0"/>
              <a:t>回）</a:t>
            </a:r>
            <a:endParaRPr kumimoji="1" lang="ja-JP" altLang="en-US" sz="1400"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11</a:t>
            </a:fld>
            <a:endParaRPr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3335943521"/>
              </p:ext>
            </p:extLst>
          </p:nvPr>
        </p:nvGraphicFramePr>
        <p:xfrm>
          <a:off x="704528" y="1268760"/>
          <a:ext cx="8283279" cy="4896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78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12</a:t>
            </a:fld>
            <a:endParaRPr lang="ja-JP" altLang="en-US" dirty="0"/>
          </a:p>
        </p:txBody>
      </p:sp>
      <p:sp>
        <p:nvSpPr>
          <p:cNvPr id="12" name="AutoShape 3"/>
          <p:cNvSpPr>
            <a:spLocks noChangeArrowheads="1"/>
          </p:cNvSpPr>
          <p:nvPr/>
        </p:nvSpPr>
        <p:spPr bwMode="auto">
          <a:xfrm>
            <a:off x="810423" y="693103"/>
            <a:ext cx="8282776" cy="842150"/>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運用対策其の</a:t>
            </a:r>
            <a:r>
              <a:rPr lang="en-US" altLang="ja-JP" b="1" u="sng" dirty="0" smtClean="0">
                <a:solidFill>
                  <a:schemeClr val="tx2"/>
                </a:solidFill>
                <a:latin typeface="+mj-ea"/>
                <a:ea typeface="+mj-ea"/>
                <a:cs typeface="メイリオ" pitchFamily="50" charset="-128"/>
              </a:rPr>
              <a:t>1</a:t>
            </a:r>
            <a:br>
              <a:rPr lang="en-US" altLang="ja-JP" b="1" u="sng" dirty="0" smtClean="0">
                <a:solidFill>
                  <a:schemeClr val="tx2"/>
                </a:solidFill>
                <a:latin typeface="+mj-ea"/>
                <a:ea typeface="+mj-ea"/>
                <a:cs typeface="メイリオ" pitchFamily="50" charset="-128"/>
              </a:rPr>
            </a:br>
            <a:r>
              <a:rPr lang="en-US" altLang="ja-JP" sz="2000" b="1" dirty="0">
                <a:latin typeface="+mj-lt"/>
              </a:rPr>
              <a:t>45</a:t>
            </a:r>
            <a:r>
              <a:rPr lang="ja-JP" altLang="en-US" sz="2000" b="1" dirty="0">
                <a:latin typeface="+mj-lt"/>
              </a:rPr>
              <a:t>時間</a:t>
            </a:r>
            <a:r>
              <a:rPr lang="en-US" altLang="ja-JP" sz="2000" b="1" dirty="0">
                <a:latin typeface="+mj-lt"/>
              </a:rPr>
              <a:t>6</a:t>
            </a:r>
            <a:r>
              <a:rPr lang="ja-JP" altLang="en-US" sz="2000" b="1" dirty="0">
                <a:latin typeface="+mj-lt"/>
              </a:rPr>
              <a:t>ヶ月を意識して</a:t>
            </a:r>
            <a:r>
              <a:rPr lang="en-US" altLang="ja-JP" sz="2000" b="1" dirty="0">
                <a:latin typeface="+mj-lt"/>
              </a:rPr>
              <a:t>80</a:t>
            </a:r>
            <a:r>
              <a:rPr lang="ja-JP" altLang="en-US" sz="2000" b="1" dirty="0">
                <a:latin typeface="+mj-lt"/>
              </a:rPr>
              <a:t>時間超えは年</a:t>
            </a:r>
            <a:r>
              <a:rPr lang="en-US" altLang="ja-JP" sz="2000" b="1" dirty="0">
                <a:latin typeface="+mj-lt"/>
              </a:rPr>
              <a:t>2</a:t>
            </a:r>
            <a:r>
              <a:rPr lang="ja-JP" altLang="en-US" sz="2000" b="1" dirty="0">
                <a:latin typeface="+mj-lt"/>
              </a:rPr>
              <a:t>回程度に抑える</a:t>
            </a:r>
            <a:endParaRPr lang="ja-JP" altLang="en-US" sz="2000" b="1" dirty="0">
              <a:solidFill>
                <a:schemeClr val="tx2"/>
              </a:solidFill>
              <a:latin typeface="+mj-lt"/>
              <a:ea typeface="+mj-ea"/>
              <a:cs typeface="メイリオ"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352869156"/>
              </p:ext>
            </p:extLst>
          </p:nvPr>
        </p:nvGraphicFramePr>
        <p:xfrm>
          <a:off x="668264" y="2132856"/>
          <a:ext cx="8424936"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04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13</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運用対策其の</a:t>
            </a:r>
            <a:r>
              <a:rPr lang="ja-JP" altLang="en-US" b="1" u="sng" dirty="0">
                <a:solidFill>
                  <a:schemeClr val="tx2"/>
                </a:solidFill>
                <a:latin typeface="+mj-ea"/>
                <a:ea typeface="+mj-ea"/>
                <a:cs typeface="メイリオ" pitchFamily="50" charset="-128"/>
              </a:rPr>
              <a:t>２</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現状、誰が、どの部署が、どれくらい残業しているか把握する</a:t>
            </a:r>
            <a:endParaRPr lang="ja-JP" altLang="en-US" sz="2000" b="1" dirty="0">
              <a:solidFill>
                <a:schemeClr val="accent5">
                  <a:lumMod val="10000"/>
                </a:schemeClr>
              </a:solidFill>
              <a:latin typeface="+mj-lt"/>
              <a:ea typeface="+mj-ea"/>
              <a:cs typeface="メイリオ"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99" y="1952836"/>
            <a:ext cx="8321790" cy="41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533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14</a:t>
            </a:fld>
            <a:endParaRPr lang="ja-JP" altLang="en-US" dirty="0"/>
          </a:p>
        </p:txBody>
      </p:sp>
      <p:sp>
        <p:nvSpPr>
          <p:cNvPr id="8" name="AutoShape 3"/>
          <p:cNvSpPr>
            <a:spLocks noChangeArrowheads="1"/>
          </p:cNvSpPr>
          <p:nvPr/>
        </p:nvSpPr>
        <p:spPr bwMode="auto">
          <a:xfrm>
            <a:off x="810423" y="719476"/>
            <a:ext cx="8282776" cy="789403"/>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運用対策其の３</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毎月、従業員毎に最長時間と月４５、８０</a:t>
            </a:r>
            <a:r>
              <a:rPr lang="en-US" altLang="ja-JP" b="1" dirty="0" smtClean="0">
                <a:solidFill>
                  <a:schemeClr val="accent5">
                    <a:lumMod val="10000"/>
                  </a:schemeClr>
                </a:solidFill>
                <a:latin typeface="+mj-ea"/>
                <a:ea typeface="+mj-ea"/>
                <a:cs typeface="メイリオ" pitchFamily="50" charset="-128"/>
              </a:rPr>
              <a:t>H</a:t>
            </a:r>
            <a:r>
              <a:rPr lang="ja-JP" altLang="en-US" b="1" dirty="0" smtClean="0">
                <a:solidFill>
                  <a:schemeClr val="accent5">
                    <a:lumMod val="10000"/>
                  </a:schemeClr>
                </a:solidFill>
                <a:latin typeface="+mj-ea"/>
                <a:ea typeface="+mj-ea"/>
                <a:cs typeface="メイリオ" pitchFamily="50" charset="-128"/>
              </a:rPr>
              <a:t>超えの回数をチェックしよう！</a:t>
            </a:r>
            <a:endParaRPr lang="ja-JP" altLang="en-US" sz="2000" b="1" dirty="0">
              <a:solidFill>
                <a:schemeClr val="accent5">
                  <a:lumMod val="10000"/>
                </a:schemeClr>
              </a:solidFill>
              <a:latin typeface="+mj-lt"/>
              <a:ea typeface="+mj-ea"/>
              <a:cs typeface="メイリオ" pitchFamily="50"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80" y="1592796"/>
            <a:ext cx="594105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98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15</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運用対策其の４</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社内で残業削減プロジェクトチームを作る</a:t>
            </a:r>
            <a:endParaRPr lang="ja-JP" altLang="en-US" sz="2000" b="1" dirty="0">
              <a:solidFill>
                <a:schemeClr val="accent5">
                  <a:lumMod val="10000"/>
                </a:schemeClr>
              </a:solidFill>
              <a:latin typeface="+mj-lt"/>
              <a:ea typeface="+mj-ea"/>
              <a:cs typeface="メイリオ" pitchFamily="50"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884399"/>
            <a:ext cx="557785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500813" y="1880828"/>
            <a:ext cx="2592387" cy="3385542"/>
          </a:xfrm>
          <a:prstGeom prst="rect">
            <a:avLst/>
          </a:prstGeom>
          <a:noFill/>
        </p:spPr>
        <p:txBody>
          <a:bodyPr wrap="square" rtlCol="0">
            <a:spAutoFit/>
          </a:bodyPr>
          <a:lstStyle/>
          <a:p>
            <a:r>
              <a:rPr kumimoji="0" lang="ja-JP" altLang="en-US" b="1" u="sng" dirty="0" smtClean="0">
                <a:solidFill>
                  <a:srgbClr val="000000"/>
                </a:solidFill>
                <a:ea typeface="Meiryo UI" panose="020B0604030504040204" pitchFamily="50" charset="-128"/>
                <a:sym typeface="ヒラギノ角ゴ ProN W3"/>
              </a:rPr>
              <a:t>残業の実態</a:t>
            </a:r>
            <a:r>
              <a:rPr kumimoji="0" lang="en-US" altLang="ja-JP" b="1" u="sng" dirty="0" smtClean="0">
                <a:solidFill>
                  <a:srgbClr val="000000"/>
                </a:solidFill>
                <a:ea typeface="Meiryo UI" panose="020B0604030504040204" pitchFamily="50" charset="-128"/>
                <a:sym typeface="ヒラギノ角ゴ ProN W3"/>
              </a:rPr>
              <a:t/>
            </a:r>
            <a:br>
              <a:rPr kumimoji="0" lang="en-US" altLang="ja-JP" b="1" u="sng" dirty="0" smtClean="0">
                <a:solidFill>
                  <a:srgbClr val="000000"/>
                </a:solidFill>
                <a:ea typeface="Meiryo UI" panose="020B0604030504040204" pitchFamily="50" charset="-128"/>
                <a:sym typeface="ヒラギノ角ゴ ProN W3"/>
              </a:rPr>
            </a:br>
            <a:r>
              <a:rPr kumimoji="0" lang="ja-JP" altLang="en-US" dirty="0" smtClean="0">
                <a:solidFill>
                  <a:srgbClr val="000000"/>
                </a:solidFill>
                <a:ea typeface="Meiryo UI" panose="020B0604030504040204" pitchFamily="50" charset="-128"/>
                <a:sym typeface="ヒラギノ角ゴ ProN W3"/>
              </a:rPr>
              <a:t>残業</a:t>
            </a:r>
            <a:r>
              <a:rPr kumimoji="0" lang="ja-JP" altLang="en-US" dirty="0">
                <a:solidFill>
                  <a:srgbClr val="000000"/>
                </a:solidFill>
                <a:ea typeface="Meiryo UI" panose="020B0604030504040204" pitchFamily="50" charset="-128"/>
                <a:sym typeface="ヒラギノ角ゴ ProN W3"/>
              </a:rPr>
              <a:t>は特定の人に集中し、</a:t>
            </a:r>
            <a:r>
              <a:rPr kumimoji="0" lang="ja-JP" altLang="en-US" dirty="0" smtClean="0">
                <a:solidFill>
                  <a:srgbClr val="000000"/>
                </a:solidFill>
                <a:ea typeface="Meiryo UI" panose="020B0604030504040204" pitchFamily="50" charset="-128"/>
                <a:sym typeface="ヒラギノ角ゴ ProN W3"/>
              </a:rPr>
              <a:t>感染する。また</a:t>
            </a:r>
            <a:r>
              <a:rPr kumimoji="0" lang="ja-JP" altLang="en-US" dirty="0">
                <a:solidFill>
                  <a:srgbClr val="000000"/>
                </a:solidFill>
                <a:ea typeface="Meiryo UI" panose="020B0604030504040204" pitchFamily="50" charset="-128"/>
                <a:sym typeface="ヒラギノ角ゴ ProN W3"/>
              </a:rPr>
              <a:t>、長時間労働は幸福感も増して麻痺状態になる</a:t>
            </a:r>
            <a:r>
              <a:rPr lang="ja-JP" altLang="en-US" dirty="0">
                <a:ea typeface="Meiryo UI" panose="020B0604030504040204" pitchFamily="50" charset="-128"/>
              </a:rPr>
              <a:t>。</a:t>
            </a:r>
            <a:r>
              <a:rPr lang="en-US" altLang="ja-JP" b="1" dirty="0">
                <a:ea typeface="Meiryo UI" panose="020B0604030504040204" pitchFamily="50" charset="-128"/>
              </a:rPr>
              <a:t/>
            </a:r>
            <a:br>
              <a:rPr lang="en-US" altLang="ja-JP" b="1" dirty="0">
                <a:ea typeface="Meiryo UI" panose="020B0604030504040204" pitchFamily="50" charset="-128"/>
              </a:rPr>
            </a:br>
            <a:r>
              <a:rPr lang="en-US" altLang="ja-JP" b="1" dirty="0">
                <a:ea typeface="Meiryo UI" panose="020B0604030504040204" pitchFamily="50" charset="-128"/>
              </a:rPr>
              <a:t/>
            </a:r>
            <a:br>
              <a:rPr lang="en-US" altLang="ja-JP" b="1" dirty="0">
                <a:ea typeface="Meiryo UI" panose="020B0604030504040204" pitchFamily="50" charset="-128"/>
              </a:rPr>
            </a:br>
            <a:r>
              <a:rPr lang="ja-JP" altLang="en-US" b="1" u="sng" dirty="0" smtClean="0">
                <a:ea typeface="Meiryo UI" panose="020B0604030504040204" pitchFamily="50" charset="-128"/>
              </a:rPr>
              <a:t>声掛け</a:t>
            </a:r>
            <a:r>
              <a:rPr lang="en-US" altLang="ja-JP" b="1" u="sng" dirty="0" smtClean="0">
                <a:ea typeface="Meiryo UI" panose="020B0604030504040204" pitchFamily="50" charset="-128"/>
              </a:rPr>
              <a:t/>
            </a:r>
            <a:br>
              <a:rPr lang="en-US" altLang="ja-JP" b="1" u="sng" dirty="0" smtClean="0">
                <a:ea typeface="Meiryo UI" panose="020B0604030504040204" pitchFamily="50" charset="-128"/>
              </a:rPr>
            </a:br>
            <a:r>
              <a:rPr lang="ja-JP" altLang="en-US" dirty="0" smtClean="0">
                <a:ea typeface="Meiryo UI" panose="020B0604030504040204" pitchFamily="50" charset="-128"/>
              </a:rPr>
              <a:t>経営</a:t>
            </a:r>
            <a:r>
              <a:rPr lang="ja-JP" altLang="en-US" dirty="0">
                <a:ea typeface="Meiryo UI" panose="020B0604030504040204" pitchFamily="50" charset="-128"/>
              </a:rPr>
              <a:t>のために、会社のために、組織の仕組み作りとして、長時間労働是正に取り組みませんか？</a:t>
            </a:r>
            <a:endParaRPr kumimoji="0" lang="en-US" altLang="ja-JP" dirty="0">
              <a:solidFill>
                <a:srgbClr val="000000"/>
              </a:solidFill>
              <a:ea typeface="Meiryo UI" panose="020B0604030504040204" pitchFamily="50" charset="-128"/>
              <a:sym typeface="ヒラギノ角ゴ ProN W3"/>
            </a:endParaRPr>
          </a:p>
          <a:p>
            <a:endParaRPr kumimoji="1" lang="ja-JP" altLang="en-US" sz="1600" dirty="0"/>
          </a:p>
        </p:txBody>
      </p:sp>
    </p:spTree>
    <p:extLst>
      <p:ext uri="{BB962C8B-B14F-4D97-AF65-F5344CB8AC3E}">
        <p14:creationId xmlns:p14="http://schemas.microsoft.com/office/powerpoint/2010/main" val="427029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16</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運用対策其の５</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残業が削減された場合、残業代を還元する仕組みを</a:t>
            </a:r>
            <a:r>
              <a:rPr lang="ja-JP" altLang="en-US" b="1" dirty="0">
                <a:solidFill>
                  <a:schemeClr val="accent5">
                    <a:lumMod val="10000"/>
                  </a:schemeClr>
                </a:solidFill>
                <a:latin typeface="+mj-ea"/>
                <a:ea typeface="+mj-ea"/>
                <a:cs typeface="メイリオ" pitchFamily="50" charset="-128"/>
              </a:rPr>
              <a:t>考える</a:t>
            </a:r>
            <a:endParaRPr lang="ja-JP" altLang="en-US" sz="2000" b="1" dirty="0">
              <a:solidFill>
                <a:schemeClr val="accent5">
                  <a:lumMod val="10000"/>
                </a:schemeClr>
              </a:solidFill>
              <a:latin typeface="+mj-lt"/>
              <a:ea typeface="+mj-ea"/>
              <a:cs typeface="メイリオ"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805206400"/>
              </p:ext>
            </p:extLst>
          </p:nvPr>
        </p:nvGraphicFramePr>
        <p:xfrm>
          <a:off x="1126739" y="1881189"/>
          <a:ext cx="7956883" cy="4319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443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３６</a:t>
            </a:r>
            <a:r>
              <a:rPr lang="ja-JP" altLang="en-US" dirty="0" smtClean="0"/>
              <a:t>協定</a:t>
            </a:r>
            <a:r>
              <a:rPr kumimoji="1" lang="ja-JP" altLang="en-US" dirty="0" smtClean="0"/>
              <a:t>新様式（特別条項）</a:t>
            </a:r>
            <a:endParaRPr kumimoji="1" lang="ja-JP" altLang="en-US" dirty="0"/>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17</a:t>
            </a:fld>
            <a:endParaRPr lang="ja-JP"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0" y="978965"/>
            <a:ext cx="8812379" cy="538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455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18</a:t>
            </a:fld>
            <a:endParaRPr lang="ja-JP" altLang="en-US" dirty="0"/>
          </a:p>
        </p:txBody>
      </p:sp>
      <p:sp>
        <p:nvSpPr>
          <p:cNvPr id="2" name="タイトル 1"/>
          <p:cNvSpPr>
            <a:spLocks noGrp="1"/>
          </p:cNvSpPr>
          <p:nvPr>
            <p:ph type="title"/>
          </p:nvPr>
        </p:nvSpPr>
        <p:spPr/>
        <p:txBody>
          <a:bodyPr/>
          <a:lstStyle/>
          <a:p>
            <a:r>
              <a:rPr lang="ja-JP" altLang="en-US" dirty="0" smtClean="0"/>
              <a:t>新様式のポイントは３つ</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717727309"/>
              </p:ext>
            </p:extLst>
          </p:nvPr>
        </p:nvGraphicFramePr>
        <p:xfrm>
          <a:off x="820647" y="1484784"/>
          <a:ext cx="2656189" cy="4715991"/>
        </p:xfrm>
        <a:graphic>
          <a:graphicData uri="http://schemas.openxmlformats.org/drawingml/2006/table">
            <a:tbl>
              <a:tblPr firstRow="1" bandRow="1">
                <a:tableStyleId>{72833802-FEF1-4C79-8D5D-14CF1EAF98D9}</a:tableStyleId>
              </a:tblPr>
              <a:tblGrid>
                <a:gridCol w="2656189"/>
              </a:tblGrid>
              <a:tr h="780813">
                <a:tc>
                  <a:txBody>
                    <a:bodyPr/>
                    <a:lstStyle/>
                    <a:p>
                      <a:r>
                        <a:rPr kumimoji="1" lang="ja-JP" altLang="en-US" sz="1400" dirty="0" smtClean="0">
                          <a:latin typeface="+mn-lt"/>
                        </a:rPr>
                        <a:t>臨時的に限度時間を超えて労働させることができる場合</a:t>
                      </a:r>
                      <a:endParaRPr kumimoji="1" lang="ja-JP" altLang="en-US" sz="1400" dirty="0">
                        <a:latin typeface="+mn-lt"/>
                      </a:endParaRPr>
                    </a:p>
                  </a:txBody>
                  <a:tcPr anchor="ctr"/>
                </a:tc>
              </a:tr>
              <a:tr h="3935178">
                <a:tc>
                  <a:txBody>
                    <a:bodyPr/>
                    <a:lstStyle/>
                    <a:p>
                      <a:pPr fontAlgn="base"/>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dirty="0" smtClean="0"/>
                        <a:t>臨時的な特別の事情がなければ、限度時間（月</a:t>
                      </a:r>
                      <a:r>
                        <a:rPr lang="en-US" altLang="ja-JP" sz="1400" dirty="0" smtClean="0"/>
                        <a:t>45</a:t>
                      </a:r>
                      <a:r>
                        <a:rPr lang="ja-JP" altLang="en-US" sz="1400" dirty="0" smtClean="0"/>
                        <a:t>時間・年</a:t>
                      </a:r>
                      <a:r>
                        <a:rPr lang="en-US" altLang="ja-JP" sz="1400" dirty="0" smtClean="0"/>
                        <a:t>360</a:t>
                      </a:r>
                      <a:r>
                        <a:rPr lang="ja-JP" altLang="en-US" sz="1400" dirty="0" smtClean="0"/>
                        <a:t>時間）を超えることはできない。通常予見すること のできない業務量の大幅な増加等に伴い臨時的に限度時間を超えて労働させる必要がある場合をできる限り具体的に定めなければなりません。</a:t>
                      </a:r>
                      <a:r>
                        <a:rPr lang="en-US" altLang="ja-JP" sz="1400" dirty="0" smtClean="0"/>
                        <a:t/>
                      </a:r>
                      <a:br>
                        <a:rPr lang="en-US" altLang="ja-JP" sz="1400" dirty="0" smtClean="0"/>
                      </a:br>
                      <a:r>
                        <a:rPr lang="ja-JP" altLang="en-US" sz="1400" dirty="0" smtClean="0"/>
                        <a:t> </a:t>
                      </a:r>
                      <a:r>
                        <a:rPr lang="en-US" altLang="ja-JP" sz="1400" dirty="0" smtClean="0"/>
                        <a:t/>
                      </a:r>
                      <a:br>
                        <a:rPr lang="en-US" altLang="ja-JP" sz="1400" dirty="0" smtClean="0"/>
                      </a:br>
                      <a:r>
                        <a:rPr lang="ja-JP" altLang="en-US" sz="1400" dirty="0" smtClean="0"/>
                        <a:t>「業務の都合上必要な場合」「業務上やむを得ない場合」</a:t>
                      </a:r>
                      <a:r>
                        <a:rPr lang="en-US" altLang="ja-JP" sz="1400" dirty="0" smtClean="0"/>
                        <a:t/>
                      </a:r>
                      <a:br>
                        <a:rPr lang="en-US" altLang="ja-JP" sz="1400" dirty="0" smtClean="0"/>
                      </a:br>
                      <a:r>
                        <a:rPr lang="en-US" altLang="ja-JP" sz="1400" dirty="0" smtClean="0"/>
                        <a:t/>
                      </a:r>
                      <a:br>
                        <a:rPr lang="en-US" altLang="ja-JP" sz="1400" dirty="0" smtClean="0"/>
                      </a:br>
                      <a:r>
                        <a:rPr lang="ja-JP" altLang="en-US" sz="1400" dirty="0" smtClean="0"/>
                        <a:t>など恒常的な長時間労働を招くおそれがあるものは認められない。</a:t>
                      </a:r>
                      <a:endParaRPr kumimoji="1" lang="ja-JP" altLang="en-US" sz="1400" dirty="0">
                        <a:latin typeface="+mn-lt"/>
                      </a:endParaRPr>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292318089"/>
              </p:ext>
            </p:extLst>
          </p:nvPr>
        </p:nvGraphicFramePr>
        <p:xfrm>
          <a:off x="6393160" y="1484784"/>
          <a:ext cx="2700300" cy="4751995"/>
        </p:xfrm>
        <a:graphic>
          <a:graphicData uri="http://schemas.openxmlformats.org/drawingml/2006/table">
            <a:tbl>
              <a:tblPr firstRow="1" bandRow="1">
                <a:tableStyleId>{72833802-FEF1-4C79-8D5D-14CF1EAF98D9}</a:tableStyleId>
              </a:tblPr>
              <a:tblGrid>
                <a:gridCol w="2700300"/>
              </a:tblGrid>
              <a:tr h="786774">
                <a:tc>
                  <a:txBody>
                    <a:bodyPr/>
                    <a:lstStyle/>
                    <a:p>
                      <a:r>
                        <a:rPr kumimoji="1" lang="ja-JP" altLang="en-US" sz="1400" dirty="0" smtClean="0">
                          <a:latin typeface="+mn-lt"/>
                        </a:rPr>
                        <a:t>限度時間を超えて労働させる従業員に対する健康及び福祉を確保する措置</a:t>
                      </a:r>
                      <a:endParaRPr kumimoji="1" lang="ja-JP" altLang="en-US" sz="1400" dirty="0">
                        <a:latin typeface="+mn-lt"/>
                      </a:endParaRPr>
                    </a:p>
                  </a:txBody>
                  <a:tcPr/>
                </a:tc>
              </a:tr>
              <a:tr h="3965221">
                <a:tc>
                  <a:txBody>
                    <a:bodyPr/>
                    <a:lstStyle/>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(1)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医師による面接指導</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(2)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深夜業（</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22</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時～５時）の回数制限</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(3)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終業から始業までの休息時間の確保</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　（勤務間インターバル）</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(4)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代償休日・特別な休暇の付与</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(5)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健康診断</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(6)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連続休暇の取得</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(7)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心とからだの相談窓口の設置</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(8)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配置転換</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(9) </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産業医等による助言・指導や保健指導</a:t>
                      </a:r>
                      <a:r>
                        <a:rPr lang="en-US" altLang="ja-JP" sz="12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2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2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2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該当の番号と具体的内容を記載</a:t>
                      </a: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endParaRPr lang="ja-JP" altLang="en-US" sz="1800" b="0" i="0" u="none" strike="noStrike" cap="none" spc="0" baseline="0" dirty="0" smtClean="0">
                        <a:ln>
                          <a:noFill/>
                        </a:ln>
                        <a:solidFill>
                          <a:schemeClr val="dk1"/>
                        </a:solidFill>
                        <a:effectLst/>
                        <a:uFillTx/>
                        <a:latin typeface="+mn-lt"/>
                        <a:ea typeface="+mn-ea"/>
                        <a:cs typeface="+mn-cs"/>
                        <a:sym typeface="ヒラギノ角ゴ ProN W3"/>
                      </a:endParaRPr>
                    </a:p>
                    <a:p>
                      <a:pPr fontAlgn="base"/>
                      <a:r>
                        <a:rPr lang="ja-JP" altLang="en-US" sz="1200" b="0" i="0" u="none" strike="noStrike" cap="none" spc="0" baseline="0" dirty="0" smtClean="0">
                          <a:ln>
                            <a:noFill/>
                          </a:ln>
                          <a:solidFill>
                            <a:schemeClr val="dk1"/>
                          </a:solidFill>
                          <a:effectLst/>
                          <a:uFillTx/>
                          <a:latin typeface="+mn-lt"/>
                          <a:ea typeface="+mn-ea"/>
                          <a:cs typeface="+mn-cs"/>
                          <a:sym typeface="ヒラギノ角ゴ ProN W3"/>
                        </a:rPr>
                        <a:t>この健康福祉確保措置の実施状況に関する記録は</a:t>
                      </a:r>
                      <a:r>
                        <a:rPr lang="en-US" altLang="ja-JP" sz="1200" b="0" i="0" u="none" strike="noStrike" cap="none" spc="0" baseline="0" dirty="0" smtClean="0">
                          <a:ln>
                            <a:noFill/>
                          </a:ln>
                          <a:solidFill>
                            <a:schemeClr val="dk1"/>
                          </a:solidFill>
                          <a:effectLst/>
                          <a:uFillTx/>
                          <a:latin typeface="+mn-lt"/>
                          <a:ea typeface="+mn-ea"/>
                          <a:cs typeface="+mn-cs"/>
                          <a:sym typeface="ヒラギノ角ゴ ProN W3"/>
                        </a:rPr>
                        <a:t>36</a:t>
                      </a:r>
                      <a:r>
                        <a:rPr lang="ja-JP" altLang="en-US" sz="1200" b="0" i="0" u="none" strike="noStrike" cap="none" spc="0" baseline="0" dirty="0" smtClean="0">
                          <a:ln>
                            <a:noFill/>
                          </a:ln>
                          <a:solidFill>
                            <a:schemeClr val="dk1"/>
                          </a:solidFill>
                          <a:effectLst/>
                          <a:uFillTx/>
                          <a:latin typeface="+mn-lt"/>
                          <a:ea typeface="+mn-ea"/>
                          <a:cs typeface="+mn-cs"/>
                          <a:sym typeface="ヒラギノ角ゴ ProN W3"/>
                        </a:rPr>
                        <a:t>協定の有効期間中および有効期間の満了後</a:t>
                      </a:r>
                      <a:r>
                        <a:rPr lang="en-US" altLang="ja-JP" sz="1200" b="0" i="0" u="none" strike="noStrike" cap="none" spc="0" baseline="0" dirty="0" smtClean="0">
                          <a:ln>
                            <a:noFill/>
                          </a:ln>
                          <a:solidFill>
                            <a:schemeClr val="dk1"/>
                          </a:solidFill>
                          <a:effectLst/>
                          <a:uFillTx/>
                          <a:latin typeface="+mn-lt"/>
                          <a:ea typeface="+mn-ea"/>
                          <a:cs typeface="+mn-cs"/>
                          <a:sym typeface="ヒラギノ角ゴ ProN W3"/>
                        </a:rPr>
                        <a:t>3</a:t>
                      </a:r>
                      <a:r>
                        <a:rPr lang="ja-JP" altLang="en-US" sz="1200" b="0" i="0" u="none" strike="noStrike" cap="none" spc="0" baseline="0" dirty="0" smtClean="0">
                          <a:ln>
                            <a:noFill/>
                          </a:ln>
                          <a:solidFill>
                            <a:schemeClr val="dk1"/>
                          </a:solidFill>
                          <a:effectLst/>
                          <a:uFillTx/>
                          <a:latin typeface="+mn-lt"/>
                          <a:ea typeface="+mn-ea"/>
                          <a:cs typeface="+mn-cs"/>
                          <a:sym typeface="ヒラギノ角ゴ ProN W3"/>
                        </a:rPr>
                        <a:t>年間保存することになっています。実施した際には必ず記録を残しておきましょう。</a:t>
                      </a:r>
                      <a:endParaRPr kumimoji="1" lang="ja-JP" altLang="en-US" sz="1200" dirty="0">
                        <a:latin typeface="+mn-lt"/>
                      </a:endParaRPr>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28389687"/>
              </p:ext>
            </p:extLst>
          </p:nvPr>
        </p:nvGraphicFramePr>
        <p:xfrm>
          <a:off x="3700608" y="1492063"/>
          <a:ext cx="2584540" cy="4715991"/>
        </p:xfrm>
        <a:graphic>
          <a:graphicData uri="http://schemas.openxmlformats.org/drawingml/2006/table">
            <a:tbl>
              <a:tblPr firstRow="1" bandRow="1">
                <a:tableStyleId>{72833802-FEF1-4C79-8D5D-14CF1EAF98D9}</a:tableStyleId>
              </a:tblPr>
              <a:tblGrid>
                <a:gridCol w="2584540"/>
              </a:tblGrid>
              <a:tr h="780813">
                <a:tc>
                  <a:txBody>
                    <a:bodyPr/>
                    <a:lstStyle/>
                    <a:p>
                      <a:r>
                        <a:rPr kumimoji="1" lang="ja-JP" altLang="en-US" sz="1500" dirty="0" smtClean="0">
                          <a:latin typeface="+mn-lt"/>
                        </a:rPr>
                        <a:t>限度時間を超えて労働させる場合における手続き</a:t>
                      </a:r>
                      <a:endParaRPr kumimoji="1" lang="ja-JP" altLang="en-US" sz="1500" dirty="0">
                        <a:latin typeface="+mn-lt"/>
                      </a:endParaRPr>
                    </a:p>
                  </a:txBody>
                  <a:tcPr anchor="ctr"/>
                </a:tc>
              </a:tr>
              <a:tr h="3935178">
                <a:tc>
                  <a:txBody>
                    <a:bodyPr/>
                    <a:lstStyle/>
                    <a:p>
                      <a:pPr fontAlgn="base"/>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労使当事者が合意した協議や通知などの手続きが必要。今後は確実な実施とエビデンスが求められると予想される。以下の情報が確認できる書類を残しておくのが賢明。</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手続きの日時</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対象部門</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延長時間</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対象期間</a:t>
                      </a:r>
                      <a:endParaRPr kumimoji="1" lang="ja-JP" altLang="en-US" sz="1400" dirty="0">
                        <a:latin typeface="+mn-lt"/>
                      </a:endParaRPr>
                    </a:p>
                  </a:txBody>
                  <a:tcPr/>
                </a:tc>
              </a:tr>
            </a:tbl>
          </a:graphicData>
        </a:graphic>
      </p:graphicFrame>
    </p:spTree>
    <p:extLst>
      <p:ext uri="{BB962C8B-B14F-4D97-AF65-F5344CB8AC3E}">
        <p14:creationId xmlns:p14="http://schemas.microsoft.com/office/powerpoint/2010/main" val="361516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1. </a:t>
            </a:r>
            <a:r>
              <a:rPr lang="ja-JP" altLang="en-US" dirty="0" smtClean="0"/>
              <a:t>棺桶型の人口ピラミッド</a:t>
            </a:r>
            <a:endParaRPr kumimoji="1" lang="ja-JP" altLang="en-US" dirty="0"/>
          </a:p>
        </p:txBody>
      </p:sp>
      <p:sp>
        <p:nvSpPr>
          <p:cNvPr id="13" name="スライド番号プレースホルダー 12"/>
          <p:cNvSpPr>
            <a:spLocks noGrp="1"/>
          </p:cNvSpPr>
          <p:nvPr>
            <p:ph type="sldNum" sz="quarter" idx="4"/>
          </p:nvPr>
        </p:nvSpPr>
        <p:spPr/>
        <p:txBody>
          <a:bodyPr/>
          <a:lstStyle/>
          <a:p>
            <a:fld id="{FB3508C7-2FE0-4945-9CBD-863E05F850D2}" type="slidenum">
              <a:rPr lang="ja-JP" altLang="en-US" smtClean="0"/>
              <a:pPr/>
              <a:t>1</a:t>
            </a:fld>
            <a:endParaRPr lang="ja-JP" altLang="en-US" dirty="0"/>
          </a:p>
        </p:txBody>
      </p:sp>
      <p:sp>
        <p:nvSpPr>
          <p:cNvPr id="15"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pic>
        <p:nvPicPr>
          <p:cNvPr id="20" name="Picture 2" descr="http://www.ipss.go.jp/site-ad/TopPageData/2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21" y="764704"/>
            <a:ext cx="4297360" cy="25680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ipss.go.jp/site-ad/TopPageData/20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017" y="800708"/>
            <a:ext cx="4356484" cy="26033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ipss.go.jp/site-ad/TopPageData/20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21" y="3609020"/>
            <a:ext cx="4280268" cy="2557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ipss.go.jp/site-ad/TopPageData/206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017" y="3629277"/>
            <a:ext cx="4212468" cy="251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32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残業しなくて</a:t>
            </a:r>
            <a:r>
              <a:rPr lang="ja-JP" altLang="en-US" dirty="0" smtClean="0"/>
              <a:t>も経営が成立する仕組み作り</a:t>
            </a:r>
            <a:endParaRPr kumimoji="1" lang="ja-JP" altLang="en-US" dirty="0"/>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19</a:t>
            </a:fld>
            <a:endParaRPr lang="ja-JP" alt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51" y="903105"/>
            <a:ext cx="7416824" cy="549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楕円 16"/>
          <p:cNvSpPr/>
          <p:nvPr/>
        </p:nvSpPr>
        <p:spPr bwMode="auto">
          <a:xfrm>
            <a:off x="7107070" y="4956613"/>
            <a:ext cx="1267005" cy="1244162"/>
          </a:xfrm>
          <a:prstGeom prst="ellipse">
            <a:avLst/>
          </a:prstGeom>
          <a:noFill/>
          <a:ln w="76200">
            <a:solidFill>
              <a:schemeClr val="tx2">
                <a:alpha val="80000"/>
              </a:schemeClr>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Tree>
    <p:extLst>
      <p:ext uri="{BB962C8B-B14F-4D97-AF65-F5344CB8AC3E}">
        <p14:creationId xmlns:p14="http://schemas.microsoft.com/office/powerpoint/2010/main" val="3098517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p:txBody>
          <a:bodyPr/>
          <a:lstStyle/>
          <a:p>
            <a:fld id="{FB3508C7-2FE0-4945-9CBD-863E05F850D2}" type="slidenum">
              <a:rPr lang="ja-JP" altLang="en-US" smtClean="0"/>
              <a:pPr/>
              <a:t>20</a:t>
            </a:fld>
            <a:endParaRPr lang="ja-JP" altLang="en-US" dirty="0"/>
          </a:p>
        </p:txBody>
      </p:sp>
      <p:sp>
        <p:nvSpPr>
          <p:cNvPr id="16" name="直角三角形 15"/>
          <p:cNvSpPr/>
          <p:nvPr/>
        </p:nvSpPr>
        <p:spPr bwMode="auto">
          <a:xfrm flipV="1">
            <a:off x="0" y="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2" name="直角三角形 11"/>
          <p:cNvSpPr/>
          <p:nvPr/>
        </p:nvSpPr>
        <p:spPr bwMode="auto">
          <a:xfrm flipH="1">
            <a:off x="9285287" y="624840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sp>
        <p:nvSpPr>
          <p:cNvPr id="64" name="タイトル 1"/>
          <p:cNvSpPr txBox="1">
            <a:spLocks/>
          </p:cNvSpPr>
          <p:nvPr/>
        </p:nvSpPr>
        <p:spPr>
          <a:xfrm>
            <a:off x="812800" y="2068881"/>
            <a:ext cx="8280400" cy="1181862"/>
          </a:xfrm>
          <a:prstGeom prst="rect">
            <a:avLst/>
          </a:prstGeom>
        </p:spPr>
        <p:txBody>
          <a:bodyPr vert="horz" lIns="0" tIns="0" rIns="0" bIns="0" rtlCol="0" anchor="t" anchorCtr="0">
            <a:spAutoFit/>
          </a:bodyPr>
          <a:lst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a:lstStyle>
          <a:p>
            <a:pPr algn="ctr">
              <a:lnSpc>
                <a:spcPct val="120000"/>
              </a:lnSpc>
            </a:pPr>
            <a:r>
              <a:rPr lang="en-US" altLang="ja-JP" dirty="0" smtClean="0"/>
              <a:t>2019</a:t>
            </a:r>
            <a:r>
              <a:rPr lang="ja-JP" altLang="en-US" dirty="0" smtClean="0"/>
              <a:t>年</a:t>
            </a:r>
            <a:r>
              <a:rPr lang="en-US" altLang="ja-JP" dirty="0"/>
              <a:t>4</a:t>
            </a:r>
            <a:r>
              <a:rPr lang="ja-JP" altLang="en-US" dirty="0"/>
              <a:t>月スタート</a:t>
            </a:r>
          </a:p>
          <a:p>
            <a:pPr algn="ctr">
              <a:lnSpc>
                <a:spcPct val="120000"/>
              </a:lnSpc>
            </a:pPr>
            <a:r>
              <a:rPr lang="ja-JP" altLang="en-US" sz="4000" b="1" dirty="0" smtClean="0"/>
              <a:t>フレックスの清算期間延長</a:t>
            </a:r>
            <a:endParaRPr lang="ja-JP" altLang="en-US" dirty="0"/>
          </a:p>
        </p:txBody>
      </p:sp>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4484948" y="5595047"/>
            <a:ext cx="1728192" cy="246221"/>
          </a:xfrm>
          <a:prstGeom prst="rect">
            <a:avLst/>
          </a:prstGeom>
          <a:noFill/>
        </p:spPr>
        <p:txBody>
          <a:bodyPr wrap="square" rtlCol="0">
            <a:spAutoFit/>
          </a:bodyPr>
          <a:lstStyle/>
          <a:p>
            <a:r>
              <a:rPr kumimoji="1" lang="ja-JP" altLang="en-US" sz="1000" dirty="0" smtClean="0"/>
              <a:t>健全な企業発展のために</a:t>
            </a:r>
            <a:endParaRPr kumimoji="1" lang="ja-JP" altLang="en-US" sz="1000" dirty="0"/>
          </a:p>
        </p:txBody>
      </p:sp>
    </p:spTree>
    <p:extLst>
      <p:ext uri="{BB962C8B-B14F-4D97-AF65-F5344CB8AC3E}">
        <p14:creationId xmlns:p14="http://schemas.microsoft.com/office/powerpoint/2010/main" val="283788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21</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4412940" y="2784339"/>
            <a:ext cx="5400600" cy="3654901"/>
          </a:xfrm>
          <a:prstGeom prst="wedgeRoundRectCallout">
            <a:avLst>
              <a:gd name="adj1" fmla="val -41604"/>
              <a:gd name="adj2" fmla="val -54880"/>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sz="1600" dirty="0" smtClean="0">
                <a:solidFill>
                  <a:schemeClr val="bg1"/>
                </a:solidFill>
                <a:latin typeface="Meiryo UI" panose="020B0604030504040204" pitchFamily="50" charset="-128"/>
                <a:ea typeface="Meiryo UI" panose="020B0604030504040204" pitchFamily="50" charset="-128"/>
              </a:rPr>
              <a:t>現行のフレックスタイム制は、</a:t>
            </a:r>
            <a:r>
              <a:rPr lang="ja-JP" altLang="en-US" sz="1600" dirty="0">
                <a:solidFill>
                  <a:schemeClr val="bg1"/>
                </a:solidFill>
              </a:rPr>
              <a:t>清算期間の上限が１か月とされているため、１か月を超える期間についての労働</a:t>
            </a:r>
            <a:r>
              <a:rPr lang="ja-JP" altLang="en-US" sz="1600" dirty="0" smtClean="0">
                <a:solidFill>
                  <a:schemeClr val="bg1"/>
                </a:solidFill>
              </a:rPr>
              <a:t>時間調整</a:t>
            </a:r>
            <a:r>
              <a:rPr lang="ja-JP" altLang="en-US" sz="1600" dirty="0">
                <a:solidFill>
                  <a:schemeClr val="bg1"/>
                </a:solidFill>
              </a:rPr>
              <a:t>は</a:t>
            </a:r>
            <a:r>
              <a:rPr lang="ja-JP" altLang="en-US" sz="1600" dirty="0" smtClean="0">
                <a:solidFill>
                  <a:schemeClr val="bg1"/>
                </a:solidFill>
              </a:rPr>
              <a:t>できません。つまり、月またぎの調整ができません。</a:t>
            </a:r>
            <a:r>
              <a:rPr lang="en-US" altLang="ja-JP" sz="1600" b="1" dirty="0" smtClean="0">
                <a:solidFill>
                  <a:schemeClr val="bg1"/>
                </a:solidFill>
              </a:rPr>
              <a:t/>
            </a:r>
            <a:br>
              <a:rPr lang="en-US" altLang="ja-JP" sz="1600" b="1" dirty="0" smtClean="0">
                <a:solidFill>
                  <a:schemeClr val="bg1"/>
                </a:solidFill>
              </a:rPr>
            </a:br>
            <a:r>
              <a:rPr lang="en-US" altLang="ja-JP" sz="1600" b="1" dirty="0" smtClean="0">
                <a:solidFill>
                  <a:schemeClr val="bg1"/>
                </a:solidFill>
              </a:rPr>
              <a:t/>
            </a:r>
            <a:br>
              <a:rPr lang="en-US" altLang="ja-JP" sz="1600" b="1" dirty="0" smtClean="0">
                <a:solidFill>
                  <a:schemeClr val="bg1"/>
                </a:solidFill>
              </a:rPr>
            </a:br>
            <a:r>
              <a:rPr lang="ja-JP" altLang="en-US" sz="1600" b="1" dirty="0" smtClean="0">
                <a:solidFill>
                  <a:schemeClr val="bg1"/>
                </a:solidFill>
              </a:rPr>
              <a:t>月の前半に少なく働いて、月末多く働く　⇒　</a:t>
            </a:r>
            <a:r>
              <a:rPr lang="en-US" altLang="ja-JP" sz="1600" b="1" dirty="0" smtClean="0">
                <a:solidFill>
                  <a:schemeClr val="bg1"/>
                </a:solidFill>
              </a:rPr>
              <a:t>OK</a:t>
            </a:r>
            <a:br>
              <a:rPr lang="en-US" altLang="ja-JP" sz="1600" b="1" dirty="0" smtClean="0">
                <a:solidFill>
                  <a:schemeClr val="bg1"/>
                </a:solidFill>
              </a:rPr>
            </a:br>
            <a:r>
              <a:rPr lang="ja-JP" altLang="en-US" sz="1600" b="1" dirty="0">
                <a:solidFill>
                  <a:schemeClr val="bg1"/>
                </a:solidFill>
              </a:rPr>
              <a:t>６</a:t>
            </a:r>
            <a:r>
              <a:rPr lang="ja-JP" altLang="en-US" sz="1600" b="1" dirty="0" smtClean="0">
                <a:solidFill>
                  <a:schemeClr val="bg1"/>
                </a:solidFill>
              </a:rPr>
              <a:t>月</a:t>
            </a:r>
            <a:r>
              <a:rPr lang="ja-JP" altLang="en-US" sz="1600" b="1" dirty="0">
                <a:solidFill>
                  <a:schemeClr val="bg1"/>
                </a:solidFill>
              </a:rPr>
              <a:t>多く</a:t>
            </a:r>
            <a:r>
              <a:rPr lang="ja-JP" altLang="en-US" sz="1600" b="1" dirty="0" smtClean="0">
                <a:solidFill>
                  <a:schemeClr val="bg1"/>
                </a:solidFill>
              </a:rPr>
              <a:t>働いて、８月少なくする⇒　</a:t>
            </a:r>
            <a:r>
              <a:rPr lang="en-US" altLang="ja-JP" sz="1600" b="1" dirty="0" smtClean="0">
                <a:solidFill>
                  <a:schemeClr val="bg1"/>
                </a:solidFill>
              </a:rPr>
              <a:t>NG</a:t>
            </a:r>
            <a:br>
              <a:rPr lang="en-US" altLang="ja-JP" sz="1600" b="1" dirty="0" smtClean="0">
                <a:solidFill>
                  <a:schemeClr val="bg1"/>
                </a:solidFill>
              </a:rPr>
            </a:br>
            <a:r>
              <a:rPr lang="en-US" altLang="ja-JP" sz="1600" b="1" dirty="0" smtClean="0">
                <a:solidFill>
                  <a:schemeClr val="bg1"/>
                </a:solidFill>
              </a:rPr>
              <a:t/>
            </a:r>
            <a:br>
              <a:rPr lang="en-US" altLang="ja-JP" sz="1600" b="1" dirty="0" smtClean="0">
                <a:solidFill>
                  <a:schemeClr val="bg1"/>
                </a:solidFill>
              </a:rPr>
            </a:br>
            <a:r>
              <a:rPr lang="ja-JP" altLang="en-US" sz="1600" dirty="0" smtClean="0">
                <a:solidFill>
                  <a:schemeClr val="bg1"/>
                </a:solidFill>
              </a:rPr>
              <a:t>現在は月またぎ調整が</a:t>
            </a:r>
            <a:r>
              <a:rPr lang="en-US" altLang="ja-JP" sz="1600" dirty="0" smtClean="0">
                <a:solidFill>
                  <a:schemeClr val="bg1"/>
                </a:solidFill>
              </a:rPr>
              <a:t>NG</a:t>
            </a:r>
            <a:r>
              <a:rPr lang="ja-JP" altLang="en-US" sz="1600" dirty="0" smtClean="0">
                <a:solidFill>
                  <a:schemeClr val="bg1"/>
                </a:solidFill>
              </a:rPr>
              <a:t>のため、少なく働いた月は欠勤控除の対象です。今回の改正で、月またぎの労働時間調整が可能になり、清算期間は最長</a:t>
            </a:r>
            <a:r>
              <a:rPr lang="en-US" altLang="ja-JP" sz="1600" dirty="0" smtClean="0">
                <a:solidFill>
                  <a:schemeClr val="bg1"/>
                </a:solidFill>
              </a:rPr>
              <a:t>3</a:t>
            </a:r>
            <a:r>
              <a:rPr lang="ja-JP" altLang="en-US" sz="1600" dirty="0" smtClean="0">
                <a:solidFill>
                  <a:schemeClr val="bg1"/>
                </a:solidFill>
              </a:rPr>
              <a:t>ヶ月まで認められます。条件はあるものの、メリハリのある働き方が可能になりました。</a:t>
            </a:r>
            <a:endParaRPr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382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17" y="1869882"/>
            <a:ext cx="8636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22</a:t>
            </a:fld>
            <a:endParaRPr lang="ja-JP" altLang="en-US" dirty="0"/>
          </a:p>
        </p:txBody>
      </p:sp>
      <p:sp>
        <p:nvSpPr>
          <p:cNvPr id="4" name="タイトル 3"/>
          <p:cNvSpPr>
            <a:spLocks noGrp="1"/>
          </p:cNvSpPr>
          <p:nvPr>
            <p:ph type="title"/>
          </p:nvPr>
        </p:nvSpPr>
        <p:spPr/>
        <p:txBody>
          <a:bodyPr/>
          <a:lstStyle/>
          <a:p>
            <a:r>
              <a:rPr kumimoji="1" lang="ja-JP" altLang="en-US" dirty="0" smtClean="0"/>
              <a:t>フレックスタイム制の清算期間延長のイメージ</a:t>
            </a:r>
            <a:endParaRPr kumimoji="1" lang="ja-JP" alt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5459316"/>
            <a:ext cx="457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10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23</a:t>
            </a:fld>
            <a:endParaRPr lang="ja-JP" altLang="en-US" dirty="0"/>
          </a:p>
        </p:txBody>
      </p:sp>
      <p:sp>
        <p:nvSpPr>
          <p:cNvPr id="4" name="タイトル 3"/>
          <p:cNvSpPr>
            <a:spLocks noGrp="1"/>
          </p:cNvSpPr>
          <p:nvPr>
            <p:ph type="title"/>
          </p:nvPr>
        </p:nvSpPr>
        <p:spPr/>
        <p:txBody>
          <a:bodyPr/>
          <a:lstStyle/>
          <a:p>
            <a:r>
              <a:rPr kumimoji="1" lang="ja-JP" altLang="en-US" dirty="0" smtClean="0"/>
              <a:t>繁忙期に過度に偏った働き方は</a:t>
            </a:r>
            <a:r>
              <a:rPr kumimoji="1" lang="en-US" altLang="ja-JP" dirty="0" smtClean="0"/>
              <a:t>NG</a:t>
            </a:r>
            <a:endParaRPr kumimoji="1" lang="ja-JP" altLang="en-US" dirty="0"/>
          </a:p>
        </p:txBody>
      </p:sp>
      <p:graphicFrame>
        <p:nvGraphicFramePr>
          <p:cNvPr id="2" name="図表 1"/>
          <p:cNvGraphicFramePr/>
          <p:nvPr>
            <p:extLst>
              <p:ext uri="{D42A27DB-BD31-4B8C-83A1-F6EECF244321}">
                <p14:modId xmlns:p14="http://schemas.microsoft.com/office/powerpoint/2010/main" val="3865373471"/>
              </p:ext>
            </p:extLst>
          </p:nvPr>
        </p:nvGraphicFramePr>
        <p:xfrm>
          <a:off x="809356" y="1052736"/>
          <a:ext cx="5727820" cy="418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表 4"/>
          <p:cNvGraphicFramePr>
            <a:graphicFrameLocks noGrp="1"/>
          </p:cNvGraphicFramePr>
          <p:nvPr>
            <p:extLst>
              <p:ext uri="{D42A27DB-BD31-4B8C-83A1-F6EECF244321}">
                <p14:modId xmlns:p14="http://schemas.microsoft.com/office/powerpoint/2010/main" val="2354385292"/>
              </p:ext>
            </p:extLst>
          </p:nvPr>
        </p:nvGraphicFramePr>
        <p:xfrm>
          <a:off x="812800" y="1661160"/>
          <a:ext cx="5688013" cy="1767840"/>
        </p:xfrm>
        <a:graphic>
          <a:graphicData uri="http://schemas.openxmlformats.org/drawingml/2006/table">
            <a:tbl>
              <a:tblPr firstRow="1" bandRow="1">
                <a:tableStyleId>{21E4AEA4-8DFA-4A89-87EB-49C32662AFE0}</a:tableStyleId>
              </a:tblPr>
              <a:tblGrid>
                <a:gridCol w="1178387"/>
                <a:gridCol w="4509626"/>
              </a:tblGrid>
              <a:tr h="273630">
                <a:tc>
                  <a:txBody>
                    <a:bodyPr/>
                    <a:lstStyle/>
                    <a:p>
                      <a:pPr algn="ctr"/>
                      <a:r>
                        <a:rPr kumimoji="1" lang="ja-JP" altLang="en-US" sz="1400" dirty="0" smtClean="0"/>
                        <a:t>歴日数</a:t>
                      </a:r>
                      <a:endParaRPr kumimoji="1" lang="ja-JP" altLang="en-US" sz="1400" dirty="0"/>
                    </a:p>
                  </a:txBody>
                  <a:tcPr/>
                </a:tc>
                <a:tc>
                  <a:txBody>
                    <a:bodyPr/>
                    <a:lstStyle/>
                    <a:p>
                      <a:pPr algn="ctr"/>
                      <a:r>
                        <a:rPr kumimoji="1" lang="en-US" altLang="ja-JP" sz="1400" dirty="0" smtClean="0"/>
                        <a:t>1</a:t>
                      </a:r>
                      <a:r>
                        <a:rPr kumimoji="1" lang="ja-JP" altLang="en-US" sz="1400" dirty="0" smtClean="0"/>
                        <a:t>カ月当たりの労働時間の上限（清算期間）</a:t>
                      </a:r>
                      <a:endParaRPr kumimoji="1" lang="ja-JP" altLang="en-US" sz="1400" dirty="0"/>
                    </a:p>
                  </a:txBody>
                  <a:tcPr/>
                </a:tc>
              </a:tr>
              <a:tr h="273630">
                <a:tc>
                  <a:txBody>
                    <a:bodyPr/>
                    <a:lstStyle/>
                    <a:p>
                      <a:pPr algn="ctr"/>
                      <a:r>
                        <a:rPr kumimoji="1" lang="en-US" altLang="ja-JP" dirty="0" smtClean="0"/>
                        <a:t>31</a:t>
                      </a:r>
                      <a:r>
                        <a:rPr kumimoji="1" lang="ja-JP" altLang="en-US" dirty="0" smtClean="0"/>
                        <a:t>日</a:t>
                      </a:r>
                      <a:endParaRPr kumimoji="1" lang="ja-JP" altLang="en-US" dirty="0"/>
                    </a:p>
                  </a:txBody>
                  <a:tcPr/>
                </a:tc>
                <a:tc>
                  <a:txBody>
                    <a:bodyPr/>
                    <a:lstStyle/>
                    <a:p>
                      <a:pPr algn="ctr"/>
                      <a:r>
                        <a:rPr kumimoji="1" lang="en-US" altLang="ja-JP" dirty="0" smtClean="0"/>
                        <a:t>221</a:t>
                      </a:r>
                      <a:r>
                        <a:rPr kumimoji="1" lang="ja-JP" altLang="en-US" dirty="0" smtClean="0"/>
                        <a:t>時間（</a:t>
                      </a:r>
                      <a:r>
                        <a:rPr kumimoji="1" lang="en-US" altLang="ja-JP" dirty="0" smtClean="0"/>
                        <a:t>221.4</a:t>
                      </a:r>
                      <a:r>
                        <a:rPr kumimoji="1" lang="ja-JP" altLang="en-US" dirty="0" smtClean="0"/>
                        <a:t>時間）</a:t>
                      </a:r>
                      <a:r>
                        <a:rPr kumimoji="1" lang="en-US" altLang="ja-JP" dirty="0" smtClean="0"/>
                        <a:t>50×31/7</a:t>
                      </a:r>
                      <a:endParaRPr kumimoji="1" lang="ja-JP" altLang="en-US" dirty="0"/>
                    </a:p>
                  </a:txBody>
                  <a:tcPr/>
                </a:tc>
              </a:tr>
              <a:tr h="273630">
                <a:tc>
                  <a:txBody>
                    <a:bodyPr/>
                    <a:lstStyle/>
                    <a:p>
                      <a:pPr algn="ctr"/>
                      <a:r>
                        <a:rPr kumimoji="1" lang="en-US" altLang="ja-JP" dirty="0" smtClean="0"/>
                        <a:t>30</a:t>
                      </a:r>
                      <a:r>
                        <a:rPr kumimoji="1" lang="ja-JP" altLang="en-US" dirty="0" smtClean="0"/>
                        <a:t>日</a:t>
                      </a:r>
                      <a:endParaRPr kumimoji="1" lang="ja-JP" altLang="en-US" dirty="0"/>
                    </a:p>
                  </a:txBody>
                  <a:tcPr/>
                </a:tc>
                <a:tc>
                  <a:txBody>
                    <a:bodyPr/>
                    <a:lstStyle/>
                    <a:p>
                      <a:pPr algn="ctr"/>
                      <a:r>
                        <a:rPr kumimoji="1" lang="en-US" altLang="ja-JP" dirty="0" smtClean="0"/>
                        <a:t>214</a:t>
                      </a:r>
                      <a:r>
                        <a:rPr kumimoji="1" lang="ja-JP" altLang="en-US" dirty="0" smtClean="0"/>
                        <a:t>時間（</a:t>
                      </a:r>
                      <a:r>
                        <a:rPr kumimoji="1" lang="en-US" altLang="ja-JP" dirty="0" smtClean="0"/>
                        <a:t>214.2</a:t>
                      </a:r>
                      <a:r>
                        <a:rPr kumimoji="1" lang="ja-JP" altLang="en-US" dirty="0" smtClean="0"/>
                        <a:t>時間）</a:t>
                      </a:r>
                      <a:r>
                        <a:rPr kumimoji="1" lang="en-US" altLang="ja-JP" dirty="0" smtClean="0"/>
                        <a:t>50×30/7</a:t>
                      </a:r>
                      <a:endParaRPr kumimoji="1" lang="ja-JP" altLang="en-US" dirty="0"/>
                    </a:p>
                  </a:txBody>
                  <a:tcPr/>
                </a:tc>
              </a:tr>
              <a:tr h="273630">
                <a:tc>
                  <a:txBody>
                    <a:bodyPr/>
                    <a:lstStyle/>
                    <a:p>
                      <a:pPr algn="ctr"/>
                      <a:r>
                        <a:rPr kumimoji="1" lang="en-US" altLang="ja-JP" dirty="0" smtClean="0"/>
                        <a:t>29</a:t>
                      </a:r>
                      <a:r>
                        <a:rPr kumimoji="1" lang="ja-JP" altLang="en-US" dirty="0" smtClean="0"/>
                        <a:t>日</a:t>
                      </a:r>
                      <a:endParaRPr kumimoji="1" lang="ja-JP" altLang="en-US" dirty="0"/>
                    </a:p>
                  </a:txBody>
                  <a:tcPr/>
                </a:tc>
                <a:tc>
                  <a:txBody>
                    <a:bodyPr/>
                    <a:lstStyle/>
                    <a:p>
                      <a:pPr algn="ctr"/>
                      <a:r>
                        <a:rPr kumimoji="1" lang="en-US" altLang="ja-JP" dirty="0" smtClean="0"/>
                        <a:t>207</a:t>
                      </a:r>
                      <a:r>
                        <a:rPr kumimoji="1" lang="ja-JP" altLang="en-US" dirty="0" smtClean="0"/>
                        <a:t>時間（</a:t>
                      </a:r>
                      <a:r>
                        <a:rPr kumimoji="1" lang="en-US" altLang="ja-JP" dirty="0" smtClean="0"/>
                        <a:t>207.1</a:t>
                      </a:r>
                      <a:r>
                        <a:rPr kumimoji="1" lang="ja-JP" altLang="en-US" dirty="0" smtClean="0"/>
                        <a:t>時間）</a:t>
                      </a:r>
                      <a:r>
                        <a:rPr kumimoji="1" lang="en-US" altLang="ja-JP" dirty="0" smtClean="0"/>
                        <a:t>50×29/7</a:t>
                      </a:r>
                      <a:endParaRPr kumimoji="1" lang="ja-JP" altLang="en-US" dirty="0"/>
                    </a:p>
                  </a:txBody>
                  <a:tcPr/>
                </a:tc>
              </a:tr>
              <a:tr h="273630">
                <a:tc>
                  <a:txBody>
                    <a:bodyPr/>
                    <a:lstStyle/>
                    <a:p>
                      <a:pPr algn="ctr"/>
                      <a:r>
                        <a:rPr kumimoji="1" lang="en-US" altLang="ja-JP" dirty="0" smtClean="0"/>
                        <a:t>28</a:t>
                      </a:r>
                      <a:r>
                        <a:rPr kumimoji="1" lang="ja-JP" altLang="en-US" dirty="0" smtClean="0"/>
                        <a:t>日</a:t>
                      </a:r>
                      <a:endParaRPr kumimoji="1" lang="ja-JP" altLang="en-US" dirty="0"/>
                    </a:p>
                  </a:txBody>
                  <a:tcPr/>
                </a:tc>
                <a:tc>
                  <a:txBody>
                    <a:bodyPr/>
                    <a:lstStyle/>
                    <a:p>
                      <a:pPr algn="ctr"/>
                      <a:r>
                        <a:rPr kumimoji="1" lang="en-US" altLang="ja-JP" dirty="0" smtClean="0"/>
                        <a:t>200</a:t>
                      </a:r>
                      <a:r>
                        <a:rPr kumimoji="1" lang="ja-JP" altLang="en-US" dirty="0" smtClean="0"/>
                        <a:t>時間（</a:t>
                      </a:r>
                      <a:r>
                        <a:rPr kumimoji="1" lang="en-US" altLang="ja-JP" dirty="0" smtClean="0"/>
                        <a:t>200.0</a:t>
                      </a:r>
                      <a:r>
                        <a:rPr kumimoji="1" lang="ja-JP" altLang="en-US" dirty="0" smtClean="0"/>
                        <a:t>時間）</a:t>
                      </a:r>
                      <a:r>
                        <a:rPr kumimoji="1" lang="en-US" altLang="ja-JP" dirty="0" smtClean="0"/>
                        <a:t>50×28/7</a:t>
                      </a:r>
                      <a:endParaRPr kumimoji="1" lang="ja-JP" altLang="en-US"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714506275"/>
              </p:ext>
            </p:extLst>
          </p:nvPr>
        </p:nvGraphicFramePr>
        <p:xfrm>
          <a:off x="848544" y="4473116"/>
          <a:ext cx="5652269" cy="1828800"/>
        </p:xfrm>
        <a:graphic>
          <a:graphicData uri="http://schemas.openxmlformats.org/drawingml/2006/table">
            <a:tbl>
              <a:tblPr firstRow="1" bandRow="1">
                <a:tableStyleId>{21E4AEA4-8DFA-4A89-87EB-49C32662AFE0}</a:tableStyleId>
              </a:tblPr>
              <a:tblGrid>
                <a:gridCol w="1170982"/>
                <a:gridCol w="4481287"/>
              </a:tblGrid>
              <a:tr h="273630">
                <a:tc>
                  <a:txBody>
                    <a:bodyPr/>
                    <a:lstStyle/>
                    <a:p>
                      <a:pPr algn="ctr"/>
                      <a:r>
                        <a:rPr kumimoji="1" lang="ja-JP" altLang="en-US" dirty="0" smtClean="0"/>
                        <a:t>歴日数</a:t>
                      </a:r>
                      <a:endParaRPr kumimoji="1" lang="ja-JP" altLang="en-US" dirty="0"/>
                    </a:p>
                  </a:txBody>
                  <a:tcPr/>
                </a:tc>
                <a:tc>
                  <a:txBody>
                    <a:bodyPr/>
                    <a:lstStyle/>
                    <a:p>
                      <a:pPr algn="ctr"/>
                      <a:r>
                        <a:rPr kumimoji="1" lang="ja-JP" altLang="en-US" dirty="0" smtClean="0"/>
                        <a:t>法定総枠</a:t>
                      </a:r>
                      <a:endParaRPr kumimoji="1" lang="ja-JP" altLang="en-US" dirty="0"/>
                    </a:p>
                  </a:txBody>
                  <a:tcPr/>
                </a:tc>
              </a:tr>
              <a:tr h="273630">
                <a:tc>
                  <a:txBody>
                    <a:bodyPr/>
                    <a:lstStyle/>
                    <a:p>
                      <a:pPr algn="ctr"/>
                      <a:r>
                        <a:rPr kumimoji="1" lang="en-US" altLang="ja-JP" dirty="0" smtClean="0"/>
                        <a:t>92</a:t>
                      </a:r>
                      <a:r>
                        <a:rPr kumimoji="1" lang="ja-JP" altLang="en-US" dirty="0" smtClean="0"/>
                        <a:t>日</a:t>
                      </a:r>
                      <a:endParaRPr kumimoji="1" lang="ja-JP" altLang="en-US" dirty="0"/>
                    </a:p>
                  </a:txBody>
                  <a:tcPr/>
                </a:tc>
                <a:tc>
                  <a:txBody>
                    <a:bodyPr/>
                    <a:lstStyle/>
                    <a:p>
                      <a:pPr algn="ctr"/>
                      <a:r>
                        <a:rPr kumimoji="1" lang="en-US" altLang="ja-JP" dirty="0" smtClean="0"/>
                        <a:t>525</a:t>
                      </a:r>
                      <a:r>
                        <a:rPr kumimoji="1" lang="ja-JP" altLang="en-US" dirty="0" smtClean="0"/>
                        <a:t>時間（</a:t>
                      </a:r>
                      <a:r>
                        <a:rPr kumimoji="1" lang="en-US" altLang="ja-JP" dirty="0" smtClean="0"/>
                        <a:t>525.7</a:t>
                      </a:r>
                      <a:r>
                        <a:rPr kumimoji="1" lang="ja-JP" altLang="en-US" dirty="0" smtClean="0"/>
                        <a:t>時間）</a:t>
                      </a:r>
                      <a:r>
                        <a:rPr kumimoji="1" lang="en-US" altLang="ja-JP" dirty="0" smtClean="0"/>
                        <a:t>40×92/7</a:t>
                      </a:r>
                      <a:endParaRPr kumimoji="1" lang="ja-JP" altLang="en-US" dirty="0"/>
                    </a:p>
                  </a:txBody>
                  <a:tcPr/>
                </a:tc>
              </a:tr>
              <a:tr h="273630">
                <a:tc>
                  <a:txBody>
                    <a:bodyPr/>
                    <a:lstStyle/>
                    <a:p>
                      <a:pPr algn="ctr"/>
                      <a:r>
                        <a:rPr kumimoji="1" lang="en-US" altLang="ja-JP" dirty="0" smtClean="0"/>
                        <a:t>91</a:t>
                      </a:r>
                      <a:r>
                        <a:rPr kumimoji="1" lang="ja-JP" altLang="en-US" dirty="0" smtClean="0"/>
                        <a:t>日</a:t>
                      </a:r>
                      <a:endParaRPr kumimoji="1" lang="ja-JP" altLang="en-US" dirty="0"/>
                    </a:p>
                  </a:txBody>
                  <a:tcPr/>
                </a:tc>
                <a:tc>
                  <a:txBody>
                    <a:bodyPr/>
                    <a:lstStyle/>
                    <a:p>
                      <a:pPr algn="ctr"/>
                      <a:r>
                        <a:rPr kumimoji="1" lang="en-US" altLang="ja-JP" dirty="0" smtClean="0"/>
                        <a:t>520</a:t>
                      </a:r>
                      <a:r>
                        <a:rPr kumimoji="1" lang="ja-JP" altLang="en-US" dirty="0" smtClean="0"/>
                        <a:t>時間（</a:t>
                      </a:r>
                      <a:r>
                        <a:rPr kumimoji="1" lang="en-US" altLang="ja-JP" dirty="0" smtClean="0"/>
                        <a:t>520.2</a:t>
                      </a:r>
                      <a:r>
                        <a:rPr kumimoji="1" lang="ja-JP" altLang="en-US" dirty="0" smtClean="0"/>
                        <a:t>時間）</a:t>
                      </a:r>
                      <a:r>
                        <a:rPr kumimoji="1" lang="en-US" altLang="ja-JP" dirty="0" smtClean="0"/>
                        <a:t>40×91/7</a:t>
                      </a:r>
                      <a:endParaRPr kumimoji="1" lang="ja-JP" altLang="en-US" dirty="0"/>
                    </a:p>
                  </a:txBody>
                  <a:tcPr/>
                </a:tc>
              </a:tr>
              <a:tr h="273630">
                <a:tc>
                  <a:txBody>
                    <a:bodyPr/>
                    <a:lstStyle/>
                    <a:p>
                      <a:pPr algn="ctr"/>
                      <a:r>
                        <a:rPr kumimoji="1" lang="en-US" altLang="ja-JP" dirty="0" smtClean="0"/>
                        <a:t>90</a:t>
                      </a:r>
                      <a:r>
                        <a:rPr kumimoji="1" lang="ja-JP" altLang="en-US" dirty="0" smtClean="0"/>
                        <a:t>日</a:t>
                      </a:r>
                      <a:endParaRPr kumimoji="1" lang="ja-JP" altLang="en-US" dirty="0"/>
                    </a:p>
                  </a:txBody>
                  <a:tcPr/>
                </a:tc>
                <a:tc>
                  <a:txBody>
                    <a:bodyPr/>
                    <a:lstStyle/>
                    <a:p>
                      <a:pPr algn="ctr"/>
                      <a:r>
                        <a:rPr kumimoji="1" lang="en-US" altLang="ja-JP" dirty="0" smtClean="0"/>
                        <a:t>514</a:t>
                      </a:r>
                      <a:r>
                        <a:rPr kumimoji="1" lang="ja-JP" altLang="en-US" dirty="0" smtClean="0"/>
                        <a:t>時間（</a:t>
                      </a:r>
                      <a:r>
                        <a:rPr kumimoji="1" lang="en-US" altLang="ja-JP" dirty="0" smtClean="0"/>
                        <a:t>514.2</a:t>
                      </a:r>
                      <a:r>
                        <a:rPr kumimoji="1" lang="ja-JP" altLang="en-US" dirty="0" smtClean="0"/>
                        <a:t>時間）</a:t>
                      </a:r>
                      <a:r>
                        <a:rPr kumimoji="1" lang="en-US" altLang="ja-JP" dirty="0" smtClean="0"/>
                        <a:t>40×90/7</a:t>
                      </a:r>
                      <a:endParaRPr kumimoji="1" lang="ja-JP" altLang="en-US" dirty="0"/>
                    </a:p>
                  </a:txBody>
                  <a:tcPr/>
                </a:tc>
              </a:tr>
              <a:tr h="273630">
                <a:tc>
                  <a:txBody>
                    <a:bodyPr/>
                    <a:lstStyle/>
                    <a:p>
                      <a:pPr algn="ctr"/>
                      <a:r>
                        <a:rPr kumimoji="1" lang="en-US" altLang="ja-JP" dirty="0" smtClean="0"/>
                        <a:t>89</a:t>
                      </a:r>
                      <a:r>
                        <a:rPr kumimoji="1" lang="ja-JP" altLang="en-US" dirty="0" smtClean="0"/>
                        <a:t>日</a:t>
                      </a:r>
                      <a:endParaRPr kumimoji="1" lang="ja-JP" altLang="en-US" dirty="0"/>
                    </a:p>
                  </a:txBody>
                  <a:tcPr/>
                </a:tc>
                <a:tc>
                  <a:txBody>
                    <a:bodyPr/>
                    <a:lstStyle/>
                    <a:p>
                      <a:pPr algn="ctr"/>
                      <a:r>
                        <a:rPr kumimoji="1" lang="en-US" altLang="ja-JP" dirty="0" smtClean="0"/>
                        <a:t>508</a:t>
                      </a:r>
                      <a:r>
                        <a:rPr kumimoji="1" lang="ja-JP" altLang="en-US" dirty="0" smtClean="0"/>
                        <a:t>時間（</a:t>
                      </a:r>
                      <a:r>
                        <a:rPr kumimoji="1" lang="en-US" altLang="ja-JP" dirty="0" smtClean="0"/>
                        <a:t>508.5</a:t>
                      </a:r>
                      <a:r>
                        <a:rPr kumimoji="1" lang="ja-JP" altLang="en-US" dirty="0" smtClean="0"/>
                        <a:t>時間）</a:t>
                      </a:r>
                      <a:r>
                        <a:rPr kumimoji="1" lang="en-US" altLang="ja-JP" dirty="0" smtClean="0"/>
                        <a:t>40×89/7</a:t>
                      </a:r>
                      <a:endParaRPr kumimoji="1" lang="ja-JP" altLang="en-US"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29705325"/>
              </p:ext>
            </p:extLst>
          </p:nvPr>
        </p:nvGraphicFramePr>
        <p:xfrm>
          <a:off x="7040972" y="1160748"/>
          <a:ext cx="2052228" cy="5516880"/>
        </p:xfrm>
        <a:graphic>
          <a:graphicData uri="http://schemas.openxmlformats.org/drawingml/2006/table">
            <a:tbl>
              <a:tblPr firstRow="1" bandRow="1">
                <a:tableStyleId>{9DCAF9ED-07DC-4A11-8D7F-57B35C25682E}</a:tableStyleId>
              </a:tblPr>
              <a:tblGrid>
                <a:gridCol w="2052228"/>
              </a:tblGrid>
              <a:tr h="252784">
                <a:tc>
                  <a:txBody>
                    <a:bodyPr/>
                    <a:lstStyle/>
                    <a:p>
                      <a:r>
                        <a:rPr lang="ja-JP" altLang="en-US" sz="1400" dirty="0" smtClean="0"/>
                        <a:t>労使協定例</a:t>
                      </a:r>
                      <a:endParaRPr lang="ja-JP" altLang="en-US" sz="1400" dirty="0"/>
                    </a:p>
                  </a:txBody>
                  <a:tcPr/>
                </a:tc>
              </a:tr>
              <a:tr h="2699544">
                <a:tc>
                  <a:txBody>
                    <a:bodyPr/>
                    <a:lstStyle/>
                    <a:p>
                      <a:r>
                        <a:rPr lang="en-US" altLang="ja-JP" sz="1400" dirty="0" smtClean="0"/>
                        <a:t/>
                      </a:r>
                      <a:br>
                        <a:rPr lang="en-US" altLang="ja-JP" sz="1400" dirty="0" smtClean="0"/>
                      </a:br>
                      <a:r>
                        <a:rPr lang="ja-JP" altLang="en-US" sz="1400" dirty="0" smtClean="0"/>
                        <a:t>（清算期間）</a:t>
                      </a:r>
                      <a:r>
                        <a:rPr lang="en-US" altLang="ja-JP" sz="1400" dirty="0" smtClean="0"/>
                        <a:t/>
                      </a:r>
                      <a:br>
                        <a:rPr lang="en-US" altLang="ja-JP" sz="1400" dirty="0" smtClean="0"/>
                      </a:br>
                      <a:r>
                        <a:rPr lang="ja-JP" altLang="en-US" sz="1400" dirty="0" smtClean="0"/>
                        <a:t>第○条</a:t>
                      </a:r>
                      <a:r>
                        <a:rPr lang="en-US" altLang="ja-JP" sz="1400" dirty="0" smtClean="0"/>
                        <a:t/>
                      </a:r>
                      <a:br>
                        <a:rPr lang="en-US" altLang="ja-JP" sz="1400" dirty="0" smtClean="0"/>
                      </a:br>
                      <a:r>
                        <a:rPr lang="ja-JP" altLang="en-US" sz="1400" dirty="0" smtClean="0"/>
                        <a:t>清算期間は、毎年</a:t>
                      </a:r>
                      <a:r>
                        <a:rPr lang="en-US" altLang="ja-JP" sz="1400" dirty="0" smtClean="0"/>
                        <a:t>6</a:t>
                      </a:r>
                      <a:r>
                        <a:rPr lang="ja-JP" altLang="en-US" sz="1400" dirty="0" smtClean="0"/>
                        <a:t>月</a:t>
                      </a:r>
                      <a:r>
                        <a:rPr lang="en-US" altLang="ja-JP" sz="1400" dirty="0" smtClean="0"/>
                        <a:t>1</a:t>
                      </a:r>
                      <a:r>
                        <a:rPr lang="ja-JP" altLang="en-US" sz="1400" dirty="0" smtClean="0"/>
                        <a:t>日を起算日として、</a:t>
                      </a:r>
                      <a:r>
                        <a:rPr lang="en-US" altLang="ja-JP" sz="1400" dirty="0" smtClean="0"/>
                        <a:t>3</a:t>
                      </a:r>
                      <a:r>
                        <a:rPr lang="ja-JP" altLang="en-US" sz="1400" dirty="0" smtClean="0"/>
                        <a:t>カ月とする。</a:t>
                      </a:r>
                      <a:r>
                        <a:rPr lang="en-US" altLang="ja-JP" sz="1400" dirty="0" smtClean="0"/>
                        <a:t/>
                      </a:r>
                      <a:br>
                        <a:rPr lang="en-US" altLang="ja-JP" sz="1400" dirty="0" smtClean="0"/>
                      </a:br>
                      <a:r>
                        <a:rPr lang="en-US" altLang="ja-JP" sz="1400" dirty="0" smtClean="0"/>
                        <a:t/>
                      </a:r>
                      <a:br>
                        <a:rPr lang="en-US" altLang="ja-JP" sz="1400" dirty="0" smtClean="0"/>
                      </a:br>
                      <a:r>
                        <a:rPr lang="en-US" altLang="ja-JP" sz="1400" dirty="0" smtClean="0"/>
                        <a:t/>
                      </a:r>
                      <a:br>
                        <a:rPr lang="en-US" altLang="ja-JP" sz="1400" dirty="0" smtClean="0"/>
                      </a:br>
                      <a:r>
                        <a:rPr lang="ja-JP" altLang="en-US" sz="1400" dirty="0" smtClean="0"/>
                        <a:t>（基本労働時間）</a:t>
                      </a:r>
                      <a:r>
                        <a:rPr lang="en-US" altLang="ja-JP" sz="1400" dirty="0" smtClean="0"/>
                        <a:t/>
                      </a:r>
                      <a:br>
                        <a:rPr lang="en-US" altLang="ja-JP" sz="1400" dirty="0" smtClean="0"/>
                      </a:br>
                      <a:r>
                        <a:rPr lang="ja-JP" altLang="en-US" sz="1400" dirty="0" smtClean="0"/>
                        <a:t>第○条</a:t>
                      </a:r>
                      <a:r>
                        <a:rPr lang="en-US" altLang="ja-JP" sz="1400" dirty="0" smtClean="0"/>
                        <a:t/>
                      </a:r>
                      <a:br>
                        <a:rPr lang="en-US" altLang="ja-JP" sz="1400" dirty="0" smtClean="0"/>
                      </a:br>
                      <a:r>
                        <a:rPr lang="ja-JP" altLang="en-US" sz="1400" dirty="0" smtClean="0"/>
                        <a:t>清算期間における所定労働時間は、</a:t>
                      </a:r>
                      <a:r>
                        <a:rPr lang="en-US" altLang="ja-JP" sz="1400" dirty="0" smtClean="0"/>
                        <a:t>3</a:t>
                      </a:r>
                      <a:r>
                        <a:rPr lang="ja-JP" altLang="en-US" sz="1400" dirty="0" smtClean="0"/>
                        <a:t>ヶ月の歴日数に応じて表</a:t>
                      </a:r>
                      <a:r>
                        <a:rPr lang="en-US" altLang="ja-JP" sz="1400" dirty="0" smtClean="0"/>
                        <a:t>1</a:t>
                      </a:r>
                      <a:r>
                        <a:rPr lang="ja-JP" altLang="en-US" sz="1400" dirty="0" smtClean="0"/>
                        <a:t>のとおりとし、これを超えて労働した時は、一清算期間につき所定外労働手当を支払う。ただし、清算期間中の各月の上限となる労働時間は、表２のとおりとし、これを超えて労働した時は、各月につき、割増賃金を支払う。</a:t>
                      </a:r>
                      <a:r>
                        <a:rPr lang="en-US" altLang="ja-JP" sz="1400" dirty="0" smtClean="0"/>
                        <a:t/>
                      </a:r>
                      <a:br>
                        <a:rPr lang="en-US" altLang="ja-JP" sz="1400" dirty="0" smtClean="0"/>
                      </a:br>
                      <a:endParaRPr lang="ja-JP" altLang="en-US" sz="1400" dirty="0"/>
                    </a:p>
                  </a:txBody>
                  <a:tcPr/>
                </a:tc>
              </a:tr>
            </a:tbl>
          </a:graphicData>
        </a:graphic>
      </p:graphicFrame>
      <p:sp>
        <p:nvSpPr>
          <p:cNvPr id="6" name="右矢印 5"/>
          <p:cNvSpPr/>
          <p:nvPr/>
        </p:nvSpPr>
        <p:spPr bwMode="auto">
          <a:xfrm>
            <a:off x="6500813" y="3320988"/>
            <a:ext cx="576064" cy="612068"/>
          </a:xfrm>
          <a:prstGeom prst="rightArrow">
            <a:avLst/>
          </a:prstGeom>
          <a:solidFill>
            <a:srgbClr val="1698B2"/>
          </a:solidFill>
          <a:ln w="6350">
            <a:solidFill>
              <a:schemeClr val="tx1"/>
            </a:solidFill>
          </a:ln>
          <a:effectLst/>
          <a:ex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smtClean="0">
              <a:solidFill>
                <a:srgbClr val="4D4D4D"/>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5889104" y="6309320"/>
            <a:ext cx="828092" cy="276999"/>
          </a:xfrm>
          <a:prstGeom prst="rect">
            <a:avLst/>
          </a:prstGeom>
          <a:noFill/>
        </p:spPr>
        <p:txBody>
          <a:bodyPr wrap="square" rtlCol="0">
            <a:spAutoFit/>
          </a:bodyPr>
          <a:lstStyle/>
          <a:p>
            <a:r>
              <a:rPr kumimoji="1" lang="ja-JP" altLang="en-US" sz="1200" dirty="0" smtClean="0"/>
              <a:t>表１</a:t>
            </a:r>
            <a:endParaRPr kumimoji="1" lang="ja-JP" altLang="en-US" sz="1200" dirty="0"/>
          </a:p>
        </p:txBody>
      </p:sp>
      <p:sp>
        <p:nvSpPr>
          <p:cNvPr id="12" name="テキスト ボックス 11"/>
          <p:cNvSpPr txBox="1"/>
          <p:nvPr/>
        </p:nvSpPr>
        <p:spPr>
          <a:xfrm>
            <a:off x="5972942" y="3414059"/>
            <a:ext cx="828092" cy="276999"/>
          </a:xfrm>
          <a:prstGeom prst="rect">
            <a:avLst/>
          </a:prstGeom>
          <a:noFill/>
        </p:spPr>
        <p:txBody>
          <a:bodyPr wrap="square" rtlCol="0">
            <a:spAutoFit/>
          </a:bodyPr>
          <a:lstStyle/>
          <a:p>
            <a:r>
              <a:rPr kumimoji="1" lang="ja-JP" altLang="en-US" sz="1200" dirty="0" smtClean="0"/>
              <a:t>表２</a:t>
            </a:r>
            <a:endParaRPr kumimoji="1" lang="ja-JP" altLang="en-US" sz="1200" dirty="0"/>
          </a:p>
        </p:txBody>
      </p:sp>
    </p:spTree>
    <p:extLst>
      <p:ext uri="{BB962C8B-B14F-4D97-AF65-F5344CB8AC3E}">
        <p14:creationId xmlns:p14="http://schemas.microsoft.com/office/powerpoint/2010/main" val="305089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24</a:t>
            </a:fld>
            <a:endParaRPr lang="ja-JP" altLang="en-US" dirty="0"/>
          </a:p>
        </p:txBody>
      </p:sp>
      <p:sp>
        <p:nvSpPr>
          <p:cNvPr id="8" name="AutoShape 3"/>
          <p:cNvSpPr>
            <a:spLocks noChangeArrowheads="1"/>
          </p:cNvSpPr>
          <p:nvPr/>
        </p:nvSpPr>
        <p:spPr bwMode="auto">
          <a:xfrm>
            <a:off x="810423" y="719476"/>
            <a:ext cx="8282776" cy="789403"/>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a:t>
            </a:r>
            <a:r>
              <a:rPr lang="ja-JP" altLang="en-US" b="1" u="sng" dirty="0" smtClean="0">
                <a:solidFill>
                  <a:schemeClr val="tx2"/>
                </a:solidFill>
                <a:latin typeface="+mj-ea"/>
                <a:ea typeface="+mj-ea"/>
                <a:cs typeface="メイリオ" pitchFamily="50" charset="-128"/>
              </a:rPr>
              <a:t>の６</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en-US" altLang="ja-JP" b="1" dirty="0" smtClean="0">
                <a:solidFill>
                  <a:schemeClr val="accent5">
                    <a:lumMod val="10000"/>
                  </a:schemeClr>
                </a:solidFill>
                <a:latin typeface="+mj-ea"/>
                <a:ea typeface="+mj-ea"/>
                <a:cs typeface="メイリオ" pitchFamily="50" charset="-128"/>
              </a:rPr>
              <a:t>1</a:t>
            </a:r>
            <a:r>
              <a:rPr lang="ja-JP" altLang="en-US" b="1" dirty="0" smtClean="0">
                <a:solidFill>
                  <a:schemeClr val="accent5">
                    <a:lumMod val="10000"/>
                  </a:schemeClr>
                </a:solidFill>
                <a:latin typeface="+mj-ea"/>
                <a:ea typeface="+mj-ea"/>
                <a:cs typeface="メイリオ" pitchFamily="50" charset="-128"/>
              </a:rPr>
              <a:t>年のうち残業が多い月、少ない月を把握して、</a:t>
            </a:r>
            <a:r>
              <a:rPr lang="en-US" altLang="ja-JP" b="1" dirty="0" smtClean="0">
                <a:solidFill>
                  <a:schemeClr val="accent5">
                    <a:lumMod val="10000"/>
                  </a:schemeClr>
                </a:solidFill>
                <a:latin typeface="+mj-ea"/>
                <a:ea typeface="+mj-ea"/>
                <a:cs typeface="メイリオ" pitchFamily="50" charset="-128"/>
              </a:rPr>
              <a:t>3</a:t>
            </a:r>
            <a:r>
              <a:rPr lang="ja-JP" altLang="en-US" b="1" dirty="0" smtClean="0">
                <a:solidFill>
                  <a:schemeClr val="accent5">
                    <a:lumMod val="10000"/>
                  </a:schemeClr>
                </a:solidFill>
                <a:latin typeface="+mj-ea"/>
                <a:ea typeface="+mj-ea"/>
                <a:cs typeface="メイリオ" pitchFamily="50" charset="-128"/>
              </a:rPr>
              <a:t>ヶ月フレックスを検討する。</a:t>
            </a:r>
            <a:endParaRPr lang="ja-JP" altLang="en-US" sz="2000" b="1" dirty="0">
              <a:solidFill>
                <a:schemeClr val="accent5">
                  <a:lumMod val="10000"/>
                </a:schemeClr>
              </a:solidFill>
              <a:latin typeface="+mj-lt"/>
              <a:ea typeface="+mj-ea"/>
              <a:cs typeface="メイリオ" pitchFamily="50" charset="-128"/>
            </a:endParaRPr>
          </a:p>
        </p:txBody>
      </p:sp>
      <p:pic>
        <p:nvPicPr>
          <p:cNvPr id="7" name="Tukizi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29" y="1892855"/>
            <a:ext cx="3497771" cy="2915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493" y="1734866"/>
            <a:ext cx="3636404" cy="47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40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p:txBody>
          <a:bodyPr/>
          <a:lstStyle/>
          <a:p>
            <a:fld id="{FB3508C7-2FE0-4945-9CBD-863E05F850D2}" type="slidenum">
              <a:rPr lang="ja-JP" altLang="en-US" smtClean="0"/>
              <a:pPr/>
              <a:t>25</a:t>
            </a:fld>
            <a:endParaRPr lang="ja-JP" altLang="en-US" dirty="0"/>
          </a:p>
        </p:txBody>
      </p:sp>
      <p:sp>
        <p:nvSpPr>
          <p:cNvPr id="16" name="直角三角形 15"/>
          <p:cNvSpPr/>
          <p:nvPr/>
        </p:nvSpPr>
        <p:spPr bwMode="auto">
          <a:xfrm flipV="1">
            <a:off x="0" y="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2" name="直角三角形 11"/>
          <p:cNvSpPr/>
          <p:nvPr/>
        </p:nvSpPr>
        <p:spPr bwMode="auto">
          <a:xfrm flipH="1">
            <a:off x="9285287" y="624840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sp>
        <p:nvSpPr>
          <p:cNvPr id="64" name="タイトル 1"/>
          <p:cNvSpPr txBox="1">
            <a:spLocks/>
          </p:cNvSpPr>
          <p:nvPr/>
        </p:nvSpPr>
        <p:spPr>
          <a:xfrm>
            <a:off x="812800" y="2068881"/>
            <a:ext cx="8280400" cy="1181862"/>
          </a:xfrm>
          <a:prstGeom prst="rect">
            <a:avLst/>
          </a:prstGeom>
        </p:spPr>
        <p:txBody>
          <a:bodyPr vert="horz" lIns="0" tIns="0" rIns="0" bIns="0" rtlCol="0" anchor="t" anchorCtr="0">
            <a:spAutoFit/>
          </a:bodyPr>
          <a:lst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a:lstStyle>
          <a:p>
            <a:pPr algn="ctr">
              <a:lnSpc>
                <a:spcPct val="120000"/>
              </a:lnSpc>
            </a:pPr>
            <a:r>
              <a:rPr lang="en-US" altLang="ja-JP" dirty="0" smtClean="0"/>
              <a:t>2019</a:t>
            </a:r>
            <a:r>
              <a:rPr lang="ja-JP" altLang="en-US" dirty="0" smtClean="0"/>
              <a:t>年</a:t>
            </a:r>
            <a:r>
              <a:rPr lang="en-US" altLang="ja-JP" dirty="0"/>
              <a:t>4</a:t>
            </a:r>
            <a:r>
              <a:rPr lang="ja-JP" altLang="en-US" dirty="0"/>
              <a:t>月スタート</a:t>
            </a:r>
          </a:p>
          <a:p>
            <a:pPr algn="ctr">
              <a:lnSpc>
                <a:spcPct val="120000"/>
              </a:lnSpc>
            </a:pPr>
            <a:r>
              <a:rPr lang="ja-JP" altLang="en-US" sz="4000" b="1" dirty="0" smtClean="0"/>
              <a:t>有給</a:t>
            </a:r>
            <a:r>
              <a:rPr lang="en-US" altLang="ja-JP" sz="4000" b="1" dirty="0" smtClean="0"/>
              <a:t>5</a:t>
            </a:r>
            <a:r>
              <a:rPr lang="ja-JP" altLang="en-US" sz="4000" b="1" dirty="0" smtClean="0"/>
              <a:t>日の義務化</a:t>
            </a:r>
            <a:endParaRPr lang="ja-JP" altLang="en-US" dirty="0"/>
          </a:p>
        </p:txBody>
      </p:sp>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4484948" y="5595047"/>
            <a:ext cx="1728192" cy="246221"/>
          </a:xfrm>
          <a:prstGeom prst="rect">
            <a:avLst/>
          </a:prstGeom>
          <a:noFill/>
        </p:spPr>
        <p:txBody>
          <a:bodyPr wrap="square" rtlCol="0">
            <a:spAutoFit/>
          </a:bodyPr>
          <a:lstStyle/>
          <a:p>
            <a:r>
              <a:rPr kumimoji="1" lang="ja-JP" altLang="en-US" sz="1000" dirty="0" smtClean="0"/>
              <a:t>健全な企業発展のために</a:t>
            </a:r>
            <a:endParaRPr kumimoji="1" lang="ja-JP" altLang="en-US" sz="1000" dirty="0"/>
          </a:p>
        </p:txBody>
      </p:sp>
    </p:spTree>
    <p:extLst>
      <p:ext uri="{BB962C8B-B14F-4D97-AF65-F5344CB8AC3E}">
        <p14:creationId xmlns:p14="http://schemas.microsoft.com/office/powerpoint/2010/main" val="1693440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26</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764868" y="1945186"/>
            <a:ext cx="6048672" cy="4472146"/>
          </a:xfrm>
          <a:prstGeom prst="wedgeRoundRectCallout">
            <a:avLst>
              <a:gd name="adj1" fmla="val -41604"/>
              <a:gd name="adj2" fmla="val -54880"/>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sz="1600" dirty="0">
                <a:solidFill>
                  <a:schemeClr val="bg1"/>
                </a:solidFill>
                <a:latin typeface="Meiryo UI" panose="020B0604030504040204" pitchFamily="50" charset="-128"/>
                <a:ea typeface="Meiryo UI" panose="020B0604030504040204" pitchFamily="50" charset="-128"/>
              </a:rPr>
              <a:t>政府は</a:t>
            </a:r>
            <a:r>
              <a:rPr lang="en-US" altLang="ja-JP" sz="1600" dirty="0">
                <a:solidFill>
                  <a:schemeClr val="bg1"/>
                </a:solidFill>
                <a:latin typeface="Meiryo UI" panose="020B0604030504040204" pitchFamily="50" charset="-128"/>
                <a:ea typeface="Meiryo UI" panose="020B0604030504040204" pitchFamily="50" charset="-128"/>
              </a:rPr>
              <a:t>2020</a:t>
            </a:r>
            <a:r>
              <a:rPr lang="ja-JP" altLang="en-US" sz="1600" dirty="0">
                <a:solidFill>
                  <a:schemeClr val="bg1"/>
                </a:solidFill>
                <a:latin typeface="Meiryo UI" panose="020B0604030504040204" pitchFamily="50" charset="-128"/>
                <a:ea typeface="Meiryo UI" panose="020B0604030504040204" pitchFamily="50" charset="-128"/>
              </a:rPr>
              <a:t>年までに有給取得率を</a:t>
            </a:r>
            <a:r>
              <a:rPr lang="en-US" altLang="ja-JP" sz="1600" dirty="0">
                <a:solidFill>
                  <a:schemeClr val="bg1"/>
                </a:solidFill>
                <a:latin typeface="Meiryo UI" panose="020B0604030504040204" pitchFamily="50" charset="-128"/>
                <a:ea typeface="Meiryo UI" panose="020B0604030504040204" pitchFamily="50" charset="-128"/>
              </a:rPr>
              <a:t>70</a:t>
            </a:r>
            <a:r>
              <a:rPr lang="ja-JP" altLang="en-US" sz="1600" dirty="0">
                <a:solidFill>
                  <a:schemeClr val="bg1"/>
                </a:solidFill>
                <a:latin typeface="Meiryo UI" panose="020B0604030504040204" pitchFamily="50" charset="-128"/>
                <a:ea typeface="Meiryo UI" panose="020B0604030504040204" pitchFamily="50" charset="-128"/>
              </a:rPr>
              <a:t>％以上に引き上げることを目標としています。現状</a:t>
            </a:r>
            <a:r>
              <a:rPr lang="en-US" altLang="ja-JP" sz="1600" dirty="0">
                <a:solidFill>
                  <a:schemeClr val="bg1"/>
                </a:solidFill>
                <a:latin typeface="Meiryo UI" panose="020B0604030504040204" pitchFamily="50" charset="-128"/>
                <a:ea typeface="Meiryo UI" panose="020B0604030504040204" pitchFamily="50" charset="-128"/>
              </a:rPr>
              <a:t>50</a:t>
            </a:r>
            <a:r>
              <a:rPr lang="ja-JP" altLang="en-US" sz="1600" dirty="0">
                <a:solidFill>
                  <a:schemeClr val="bg1"/>
                </a:solidFill>
                <a:latin typeface="Meiryo UI" panose="020B0604030504040204" pitchFamily="50" charset="-128"/>
                <a:ea typeface="Meiryo UI" panose="020B0604030504040204" pitchFamily="50" charset="-128"/>
              </a:rPr>
              <a:t>％にも満たない現状をどう打破するか。この議論の中で生まれたのが、</a:t>
            </a: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「有休のうち</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日については、雇う側の義務にしよう」</a:t>
            </a: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という案でした。有休の取得を</a:t>
            </a: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「働く側の権利</a:t>
            </a:r>
            <a:r>
              <a:rPr lang="ja-JP" altLang="en-US" sz="1600" dirty="0" smtClean="0">
                <a:solidFill>
                  <a:schemeClr val="bg1"/>
                </a:solidFill>
                <a:latin typeface="Meiryo UI" panose="020B0604030504040204" pitchFamily="50" charset="-128"/>
                <a:ea typeface="Meiryo UI" panose="020B0604030504040204" pitchFamily="50" charset="-128"/>
              </a:rPr>
              <a:t>」から「</a:t>
            </a:r>
            <a:r>
              <a:rPr lang="ja-JP" altLang="en-US" sz="1600" dirty="0">
                <a:solidFill>
                  <a:schemeClr val="bg1"/>
                </a:solidFill>
                <a:latin typeface="Meiryo UI" panose="020B0604030504040204" pitchFamily="50" charset="-128"/>
                <a:ea typeface="Meiryo UI" panose="020B0604030504040204" pitchFamily="50" charset="-128"/>
              </a:rPr>
              <a:t>雇う側の義務」</a:t>
            </a: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にシフトすることで、確実に休める状況をつくろうというのが、今回の改正のポイントです。対象は、年次有給休暇が「年</a:t>
            </a:r>
            <a:r>
              <a:rPr lang="en-US" altLang="ja-JP" sz="1600" dirty="0">
                <a:solidFill>
                  <a:schemeClr val="bg1"/>
                </a:solidFill>
                <a:latin typeface="Meiryo UI" panose="020B0604030504040204" pitchFamily="50" charset="-128"/>
                <a:ea typeface="Meiryo UI" panose="020B0604030504040204" pitchFamily="50" charset="-128"/>
              </a:rPr>
              <a:t>10</a:t>
            </a:r>
            <a:r>
              <a:rPr lang="ja-JP" altLang="en-US" sz="1600" dirty="0">
                <a:solidFill>
                  <a:schemeClr val="bg1"/>
                </a:solidFill>
                <a:latin typeface="Meiryo UI" panose="020B0604030504040204" pitchFamily="50" charset="-128"/>
                <a:ea typeface="Meiryo UI" panose="020B0604030504040204" pitchFamily="50" charset="-128"/>
              </a:rPr>
              <a:t>日以上」付与される労働者。</a:t>
            </a:r>
            <a:r>
              <a:rPr lang="en-US" altLang="ja-JP" sz="1600" dirty="0">
                <a:solidFill>
                  <a:schemeClr val="bg1"/>
                </a:solidFill>
                <a:latin typeface="Meiryo UI" panose="020B0604030504040204" pitchFamily="50" charset="-128"/>
                <a:ea typeface="Meiryo UI" panose="020B0604030504040204" pitchFamily="50" charset="-128"/>
              </a:rPr>
              <a:t/>
            </a:r>
            <a:br>
              <a:rPr lang="en-US" altLang="ja-JP"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対応期日は有給休暇を付与した日から「</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年以内」で付与された日から原則</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年以内に、最低</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日分の休暇を取得してもらう必要があります</a:t>
            </a:r>
            <a:r>
              <a:rPr lang="ja-JP" altLang="en-US" sz="1600" dirty="0" smtClean="0">
                <a:solidFill>
                  <a:schemeClr val="bg1"/>
                </a:solidFill>
                <a:latin typeface="Meiryo UI" panose="020B0604030504040204" pitchFamily="50" charset="-128"/>
                <a:ea typeface="Meiryo UI" panose="020B0604030504040204" pitchFamily="50" charset="-128"/>
              </a:rPr>
              <a:t>。対応</a:t>
            </a:r>
            <a:r>
              <a:rPr lang="ja-JP" altLang="en-US" sz="1600" dirty="0">
                <a:solidFill>
                  <a:schemeClr val="bg1"/>
                </a:solidFill>
                <a:latin typeface="Meiryo UI" panose="020B0604030504040204" pitchFamily="50" charset="-128"/>
                <a:ea typeface="Meiryo UI" panose="020B0604030504040204" pitchFamily="50" charset="-128"/>
              </a:rPr>
              <a:t>できなかった場合、</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人につき３０万円の罰金です</a:t>
            </a:r>
            <a:r>
              <a:rPr lang="ja-JP" altLang="en-US" sz="1600" dirty="0" smtClean="0">
                <a:solidFill>
                  <a:schemeClr val="bg1"/>
                </a:solidFill>
                <a:latin typeface="Meiryo UI" panose="020B0604030504040204" pitchFamily="50" charset="-128"/>
                <a:ea typeface="Meiryo UI" panose="020B0604030504040204" pitchFamily="50" charset="-128"/>
              </a:rPr>
              <a:t>。</a:t>
            </a:r>
            <a:endParaRPr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2050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働く側の権利から雇う側の義務へシフトチェンジ</a:t>
            </a:r>
            <a:endParaRPr kumimoji="1" lang="ja-JP" altLang="en-US" dirty="0"/>
          </a:p>
        </p:txBody>
      </p:sp>
      <p:sp>
        <p:nvSpPr>
          <p:cNvPr id="9" name="スライド番号プレースホルダー 8"/>
          <p:cNvSpPr>
            <a:spLocks noGrp="1"/>
          </p:cNvSpPr>
          <p:nvPr>
            <p:ph type="sldNum" sz="quarter" idx="4"/>
          </p:nvPr>
        </p:nvSpPr>
        <p:spPr/>
        <p:txBody>
          <a:bodyPr/>
          <a:lstStyle/>
          <a:p>
            <a:fld id="{FB3508C7-2FE0-4945-9CBD-863E05F850D2}" type="slidenum">
              <a:rPr lang="ja-JP" altLang="en-US" smtClean="0"/>
              <a:pPr/>
              <a:t>27</a:t>
            </a:fld>
            <a:endParaRPr lang="ja-JP" altLang="en-US" dirty="0"/>
          </a:p>
        </p:txBody>
      </p:sp>
      <p:sp>
        <p:nvSpPr>
          <p:cNvPr id="19"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58155487"/>
              </p:ext>
            </p:extLst>
          </p:nvPr>
        </p:nvGraphicFramePr>
        <p:xfrm>
          <a:off x="820647" y="1484784"/>
          <a:ext cx="3845016" cy="4535974"/>
        </p:xfrm>
        <a:graphic>
          <a:graphicData uri="http://schemas.openxmlformats.org/drawingml/2006/table">
            <a:tbl>
              <a:tblPr firstRow="1" bandRow="1">
                <a:tableStyleId>{72833802-FEF1-4C79-8D5D-14CF1EAF98D9}</a:tableStyleId>
              </a:tblPr>
              <a:tblGrid>
                <a:gridCol w="3845016"/>
              </a:tblGrid>
              <a:tr h="388379">
                <a:tc>
                  <a:txBody>
                    <a:bodyPr/>
                    <a:lstStyle/>
                    <a:p>
                      <a:r>
                        <a:rPr kumimoji="1" lang="ja-JP" altLang="en-US" dirty="0" smtClean="0">
                          <a:latin typeface="+mn-lt"/>
                        </a:rPr>
                        <a:t>改正前（働く側の権利）</a:t>
                      </a:r>
                      <a:endParaRPr kumimoji="1" lang="ja-JP" altLang="en-US" dirty="0">
                        <a:latin typeface="+mn-lt"/>
                      </a:endParaRPr>
                    </a:p>
                  </a:txBody>
                  <a:tcPr/>
                </a:tc>
              </a:tr>
              <a:tr h="4147595">
                <a:tc>
                  <a:txBody>
                    <a:bodyPr/>
                    <a:lstStyle/>
                    <a:p>
                      <a:pPr fontAlgn="base"/>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有休は、</a:t>
                      </a: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働く側（労働者）</a:t>
                      </a: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から</a:t>
                      </a: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雇う側（使用者）</a:t>
                      </a: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8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8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800" b="0" i="0" u="none" strike="noStrike" cap="none" spc="0" baseline="0" dirty="0" smtClean="0">
                          <a:ln>
                            <a:noFill/>
                          </a:ln>
                          <a:solidFill>
                            <a:schemeClr val="dk1"/>
                          </a:solidFill>
                          <a:effectLst/>
                          <a:uFillTx/>
                          <a:latin typeface="+mn-lt"/>
                          <a:ea typeface="+mn-ea"/>
                          <a:cs typeface="+mn-cs"/>
                          <a:sym typeface="ヒラギノ角ゴ ProN W3"/>
                        </a:rPr>
                        <a:t>に申出ることで取得する。</a:t>
                      </a:r>
                      <a:endParaRPr kumimoji="1" lang="ja-JP" altLang="en-US" dirty="0">
                        <a:latin typeface="+mn-lt"/>
                      </a:endParaRPr>
                    </a:p>
                  </a:txBody>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780828813"/>
              </p:ext>
            </p:extLst>
          </p:nvPr>
        </p:nvGraphicFramePr>
        <p:xfrm>
          <a:off x="5248444" y="1484784"/>
          <a:ext cx="3845016" cy="4535972"/>
        </p:xfrm>
        <a:graphic>
          <a:graphicData uri="http://schemas.openxmlformats.org/drawingml/2006/table">
            <a:tbl>
              <a:tblPr firstRow="1" bandRow="1">
                <a:tableStyleId>{9DCAF9ED-07DC-4A11-8D7F-57B35C25682E}</a:tableStyleId>
              </a:tblPr>
              <a:tblGrid>
                <a:gridCol w="3845016"/>
              </a:tblGrid>
              <a:tr h="388379">
                <a:tc>
                  <a:txBody>
                    <a:bodyPr/>
                    <a:lstStyle/>
                    <a:p>
                      <a:r>
                        <a:rPr kumimoji="1" lang="ja-JP" altLang="en-US" sz="1600" dirty="0" smtClean="0"/>
                        <a:t>改正後（雇う側の義務）</a:t>
                      </a:r>
                      <a:endParaRPr kumimoji="1" lang="ja-JP" altLang="en-US" sz="1600" dirty="0"/>
                    </a:p>
                  </a:txBody>
                  <a:tcPr/>
                </a:tc>
              </a:tr>
              <a:tr h="4147593">
                <a:tc>
                  <a:txBody>
                    <a:bodyPr/>
                    <a:lstStyle/>
                    <a:p>
                      <a:pPr fontAlgn="base"/>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6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有給取得数が年</a:t>
                      </a: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日に満たない場合、</a:t>
                      </a: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日に達するまでの日数分を、雇う側が働く側と相談して取得させなければならない。対象は有給日数が</a:t>
                      </a: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10</a:t>
                      </a: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日以上の労働者</a:t>
                      </a:r>
                    </a:p>
                    <a:p>
                      <a:pPr fontAlgn="base"/>
                      <a:r>
                        <a:rPr kumimoji="1" lang="en-US" altLang="ja-JP" sz="1600" dirty="0" smtClean="0"/>
                        <a:t/>
                      </a:r>
                      <a:br>
                        <a:rPr kumimoji="1" lang="en-US" altLang="ja-JP" sz="1600" dirty="0" smtClean="0"/>
                      </a:br>
                      <a:r>
                        <a:rPr kumimoji="1" lang="ja-JP" altLang="en-US" sz="1600" dirty="0" smtClean="0"/>
                        <a:t>例</a:t>
                      </a:r>
                      <a:r>
                        <a:rPr kumimoji="1" lang="en-US" altLang="ja-JP" sz="1600" dirty="0" smtClean="0"/>
                        <a:t/>
                      </a:r>
                      <a:br>
                        <a:rPr kumimoji="1" lang="en-US" altLang="ja-JP" sz="1600" dirty="0" smtClean="0"/>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有休が</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20</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日ある人で、すでに自ら</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7</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日取得済　→　対応不要</a:t>
                      </a:r>
                    </a:p>
                    <a:p>
                      <a:pPr fontAlgn="base"/>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有休が</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15</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日ある人で、すでに自ら</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日取得済　→　対応不要</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有休が</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13</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日ある人で、すでに自ら</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3</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日取得済　</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　残り</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2</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日分取得させる必要あり</a:t>
                      </a:r>
                    </a:p>
                    <a:p>
                      <a:pPr fontAlgn="base"/>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有休が</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10</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日ある人で、取得なし</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 →　残り</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050" b="0" i="0" u="none" strike="noStrike" cap="none" spc="0" baseline="0" dirty="0" smtClean="0">
                          <a:ln>
                            <a:noFill/>
                          </a:ln>
                          <a:solidFill>
                            <a:schemeClr val="dk1"/>
                          </a:solidFill>
                          <a:effectLst/>
                          <a:uFillTx/>
                          <a:latin typeface="+mn-lt"/>
                          <a:ea typeface="+mn-ea"/>
                          <a:cs typeface="+mn-cs"/>
                          <a:sym typeface="ヒラギノ角ゴ ProN W3"/>
                        </a:rPr>
                        <a:t>日分取得させる必要あり</a:t>
                      </a:r>
                      <a:r>
                        <a:rPr lang="en-US" altLang="ja-JP" sz="105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05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6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有給休暇の管理簿を作成し、</a:t>
                      </a: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3</a:t>
                      </a: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年間保存しなければならない。</a:t>
                      </a:r>
                      <a:endParaRPr kumimoji="1" lang="ja-JP" altLang="en-US" sz="1600" dirty="0"/>
                    </a:p>
                  </a:txBody>
                  <a:tcPr/>
                </a:tc>
              </a:tr>
            </a:tbl>
          </a:graphicData>
        </a:graphic>
      </p:graphicFrame>
    </p:spTree>
    <p:extLst>
      <p:ext uri="{BB962C8B-B14F-4D97-AF65-F5344CB8AC3E}">
        <p14:creationId xmlns:p14="http://schemas.microsoft.com/office/powerpoint/2010/main" val="3977677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28</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a:t>
            </a:r>
            <a:r>
              <a:rPr lang="ja-JP" altLang="en-US" b="1" u="sng" dirty="0" smtClean="0">
                <a:solidFill>
                  <a:schemeClr val="tx2"/>
                </a:solidFill>
                <a:latin typeface="+mj-ea"/>
                <a:ea typeface="+mj-ea"/>
                <a:cs typeface="メイリオ" pitchFamily="50" charset="-128"/>
              </a:rPr>
              <a:t>の７</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a:solidFill>
                  <a:schemeClr val="accent5">
                    <a:lumMod val="10000"/>
                  </a:schemeClr>
                </a:solidFill>
                <a:latin typeface="+mj-ea"/>
                <a:cs typeface="メイリオ" pitchFamily="50" charset="-128"/>
              </a:rPr>
              <a:t>現状の有給利用状況を把握しよう！</a:t>
            </a:r>
            <a:endParaRPr lang="ja-JP" altLang="en-US" sz="2000" b="1" dirty="0">
              <a:solidFill>
                <a:schemeClr val="accent5">
                  <a:lumMod val="10000"/>
                </a:schemeClr>
              </a:solidFill>
              <a:cs typeface="メイリオ" pitchFamily="50" charset="-128"/>
            </a:endParaRPr>
          </a:p>
        </p:txBody>
      </p:sp>
      <p:pic>
        <p:nvPicPr>
          <p:cNvPr id="7" name="pasted-image.png" descr="pasted-image.png"/>
          <p:cNvPicPr>
            <a:picLocks noChangeAspect="1"/>
          </p:cNvPicPr>
          <p:nvPr/>
        </p:nvPicPr>
        <p:blipFill>
          <a:blip r:embed="rId3">
            <a:extLst/>
          </a:blip>
          <a:stretch>
            <a:fillRect/>
          </a:stretch>
        </p:blipFill>
        <p:spPr>
          <a:xfrm>
            <a:off x="5222556" y="1860996"/>
            <a:ext cx="3758763" cy="4683996"/>
          </a:xfrm>
          <a:prstGeom prst="rect">
            <a:avLst/>
          </a:prstGeom>
          <a:ln w="12700">
            <a:miter lim="400000"/>
          </a:ln>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00" y="1860996"/>
            <a:ext cx="3861445" cy="4700352"/>
          </a:xfrm>
          <a:prstGeom prst="rect">
            <a:avLst/>
          </a:prstGeom>
        </p:spPr>
      </p:pic>
    </p:spTree>
    <p:extLst>
      <p:ext uri="{BB962C8B-B14F-4D97-AF65-F5344CB8AC3E}">
        <p14:creationId xmlns:p14="http://schemas.microsoft.com/office/powerpoint/2010/main" val="1373897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a:t>
            </a:fld>
            <a:endParaRPr lang="ja-JP" altLang="en-US" dirty="0"/>
          </a:p>
        </p:txBody>
      </p:sp>
      <p:sp>
        <p:nvSpPr>
          <p:cNvPr id="4" name="タイトル 3"/>
          <p:cNvSpPr>
            <a:spLocks noGrp="1"/>
          </p:cNvSpPr>
          <p:nvPr>
            <p:ph type="title"/>
          </p:nvPr>
        </p:nvSpPr>
        <p:spPr/>
        <p:txBody>
          <a:bodyPr/>
          <a:lstStyle/>
          <a:p>
            <a:r>
              <a:rPr lang="ja-JP" altLang="en-US" dirty="0" smtClean="0"/>
              <a:t>働き方改革　＝　働く人を増やす仕組み</a:t>
            </a:r>
            <a:r>
              <a:rPr lang="ja-JP" altLang="en-US" dirty="0"/>
              <a:t>作り</a:t>
            </a:r>
            <a:endParaRPr kumimoji="1" lang="ja-JP" altLang="en-US" dirty="0"/>
          </a:p>
        </p:txBody>
      </p:sp>
      <p:graphicFrame>
        <p:nvGraphicFramePr>
          <p:cNvPr id="23" name="図表 22"/>
          <p:cNvGraphicFramePr/>
          <p:nvPr>
            <p:extLst>
              <p:ext uri="{D42A27DB-BD31-4B8C-83A1-F6EECF244321}">
                <p14:modId xmlns:p14="http://schemas.microsoft.com/office/powerpoint/2010/main" val="2311612779"/>
              </p:ext>
            </p:extLst>
          </p:nvPr>
        </p:nvGraphicFramePr>
        <p:xfrm>
          <a:off x="812800" y="1628800"/>
          <a:ext cx="8280400" cy="457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214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29</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a:t>
            </a:r>
            <a:r>
              <a:rPr lang="ja-JP" altLang="en-US" b="1" u="sng" dirty="0" smtClean="0">
                <a:solidFill>
                  <a:schemeClr val="tx2"/>
                </a:solidFill>
                <a:latin typeface="+mj-ea"/>
                <a:ea typeface="+mj-ea"/>
                <a:cs typeface="メイリオ" pitchFamily="50" charset="-128"/>
              </a:rPr>
              <a:t>の８</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計画的付与制度を利用しよう！</a:t>
            </a:r>
            <a:endParaRPr lang="ja-JP" altLang="en-US" sz="2000" b="1" dirty="0">
              <a:solidFill>
                <a:schemeClr val="accent5">
                  <a:lumMod val="10000"/>
                </a:schemeClr>
              </a:solidFill>
              <a:latin typeface="+mj-lt"/>
              <a:ea typeface="+mj-ea"/>
              <a:cs typeface="メイリオ"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510827059"/>
              </p:ext>
            </p:extLst>
          </p:nvPr>
        </p:nvGraphicFramePr>
        <p:xfrm>
          <a:off x="820647" y="1881358"/>
          <a:ext cx="2620185" cy="3707882"/>
        </p:xfrm>
        <a:graphic>
          <a:graphicData uri="http://schemas.openxmlformats.org/drawingml/2006/table">
            <a:tbl>
              <a:tblPr firstRow="1" bandRow="1">
                <a:tableStyleId>{9DCAF9ED-07DC-4A11-8D7F-57B35C25682E}</a:tableStyleId>
              </a:tblPr>
              <a:tblGrid>
                <a:gridCol w="2620185"/>
              </a:tblGrid>
              <a:tr h="369837">
                <a:tc>
                  <a:txBody>
                    <a:bodyPr/>
                    <a:lstStyle/>
                    <a:p>
                      <a:r>
                        <a:rPr kumimoji="1" lang="ja-JP" altLang="en-US" dirty="0" smtClean="0"/>
                        <a:t>一斉付与</a:t>
                      </a:r>
                      <a:endParaRPr kumimoji="1" lang="ja-JP" altLang="en-US" dirty="0">
                        <a:latin typeface="+mn-lt"/>
                      </a:endParaRPr>
                    </a:p>
                  </a:txBody>
                  <a:tcPr/>
                </a:tc>
              </a:tr>
              <a:tr h="349713">
                <a:tc>
                  <a:txBody>
                    <a:bodyPr/>
                    <a:lstStyle/>
                    <a:p>
                      <a:pPr algn="ctr" fontAlgn="base"/>
                      <a:r>
                        <a:rPr lang="ja-JP" altLang="en-US" sz="1400" u="none" strike="noStrike" cap="none" spc="0" baseline="0" dirty="0" smtClean="0">
                          <a:ln>
                            <a:noFill/>
                          </a:ln>
                          <a:effectLst/>
                          <a:uFillTx/>
                          <a:sym typeface="ヒラギノ角ゴ ProN W3"/>
                        </a:rPr>
                        <a:t>全員同じタイミングで休む</a:t>
                      </a:r>
                      <a:endParaRPr kumimoji="1" lang="ja-JP" altLang="en-US" sz="1400" dirty="0">
                        <a:latin typeface="+mn-lt"/>
                      </a:endParaRPr>
                    </a:p>
                  </a:txBody>
                  <a:tcPr/>
                </a:tc>
              </a:tr>
              <a:tr h="2988332">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会社の創立記念日を全員一律の休みにしたり、夏季休暇や冬季休暇前後の平日</a:t>
                      </a:r>
                      <a:r>
                        <a:rPr lang="en-US" altLang="ja-JP" sz="160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600" b="0" i="0" u="none" strike="noStrike" cap="none" spc="0" baseline="0" dirty="0" smtClean="0">
                          <a:ln>
                            <a:noFill/>
                          </a:ln>
                          <a:solidFill>
                            <a:schemeClr val="dk1"/>
                          </a:solidFill>
                          <a:effectLst/>
                          <a:uFillTx/>
                          <a:latin typeface="+mn-lt"/>
                          <a:ea typeface="+mn-ea"/>
                          <a:cs typeface="+mn-cs"/>
                          <a:sym typeface="ヒラギノ角ゴ ProN W3"/>
                        </a:rPr>
                        <a:t>日間を休業日として全員休みにしたりと、企業全体あるいは事業所全体で稼働を止め、全員を休ませる方法</a:t>
                      </a:r>
                      <a:endParaRPr kumimoji="1" lang="ja-JP" altLang="en-US" sz="1600" dirty="0" smtClean="0"/>
                    </a:p>
                    <a:p>
                      <a:pPr fontAlgn="base"/>
                      <a:endParaRPr kumimoji="1" lang="ja-JP" altLang="en-US" dirty="0">
                        <a:latin typeface="+mn-lt"/>
                      </a:endParaRPr>
                    </a:p>
                  </a:txBody>
                  <a:tcPr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836430061"/>
              </p:ext>
            </p:extLst>
          </p:nvPr>
        </p:nvGraphicFramePr>
        <p:xfrm>
          <a:off x="3656856" y="1881188"/>
          <a:ext cx="2620185" cy="3708052"/>
        </p:xfrm>
        <a:graphic>
          <a:graphicData uri="http://schemas.openxmlformats.org/drawingml/2006/table">
            <a:tbl>
              <a:tblPr firstRow="1" bandRow="1">
                <a:tableStyleId>{9DCAF9ED-07DC-4A11-8D7F-57B35C25682E}</a:tableStyleId>
              </a:tblPr>
              <a:tblGrid>
                <a:gridCol w="2620185"/>
              </a:tblGrid>
              <a:tr h="369837">
                <a:tc>
                  <a:txBody>
                    <a:bodyPr/>
                    <a:lstStyle/>
                    <a:p>
                      <a:r>
                        <a:rPr kumimoji="1" lang="ja-JP" altLang="en-US" dirty="0" smtClean="0"/>
                        <a:t>交代制付与</a:t>
                      </a:r>
                      <a:endParaRPr kumimoji="1" lang="ja-JP" altLang="en-US" dirty="0">
                        <a:latin typeface="+mn-lt"/>
                      </a:endParaRPr>
                    </a:p>
                  </a:txBody>
                  <a:tcPr/>
                </a:tc>
              </a:tr>
              <a:tr h="349883">
                <a:tc>
                  <a:txBody>
                    <a:bodyPr/>
                    <a:lstStyle/>
                    <a:p>
                      <a:pPr algn="ctr" fontAlgn="base"/>
                      <a:r>
                        <a:rPr lang="ja-JP" altLang="en-US" sz="1400" u="none" strike="noStrike" cap="none" spc="0" baseline="0" dirty="0" smtClean="0">
                          <a:ln>
                            <a:noFill/>
                          </a:ln>
                          <a:effectLst/>
                          <a:uFillTx/>
                          <a:sym typeface="ヒラギノ角ゴ ProN W3"/>
                        </a:rPr>
                        <a:t>部署単位で休む</a:t>
                      </a:r>
                      <a:endParaRPr kumimoji="1" lang="ja-JP" altLang="en-US" sz="1400" dirty="0">
                        <a:latin typeface="+mn-lt"/>
                      </a:endParaRPr>
                    </a:p>
                  </a:txBody>
                  <a:tcPr/>
                </a:tc>
              </a:tr>
              <a:tr h="2988332">
                <a:tc>
                  <a:txBody>
                    <a:bodyPr/>
                    <a:lstStyle/>
                    <a:p>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夏季休暇で交替制付与を使う場合なら、</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グループと</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B</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グループに分かれ、</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グループは前半の</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8/13(</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月</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8/17(</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金</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t>
                      </a:r>
                      <a:r>
                        <a:rPr lang="ja-JP" altLang="en-US" sz="1400" b="0" i="0" u="none" strike="noStrike" cap="none" spc="0" baseline="0" dirty="0" err="1" smtClean="0">
                          <a:ln>
                            <a:noFill/>
                          </a:ln>
                          <a:solidFill>
                            <a:schemeClr val="dk1"/>
                          </a:solidFill>
                          <a:effectLst/>
                          <a:uFillTx/>
                          <a:latin typeface="+mn-lt"/>
                          <a:ea typeface="+mn-ea"/>
                          <a:cs typeface="+mn-cs"/>
                          <a:sym typeface="ヒラギノ角ゴ ProN W3"/>
                        </a:rPr>
                        <a:t>までを</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休みに、</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B</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グループは後半の</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8/20(</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月</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8/24(</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金</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a:t>
                      </a:r>
                      <a:r>
                        <a:rPr lang="ja-JP" altLang="en-US" sz="1400" b="0" i="0" u="none" strike="noStrike" cap="none" spc="0" baseline="0" dirty="0" err="1" smtClean="0">
                          <a:ln>
                            <a:noFill/>
                          </a:ln>
                          <a:solidFill>
                            <a:schemeClr val="dk1"/>
                          </a:solidFill>
                          <a:effectLst/>
                          <a:uFillTx/>
                          <a:latin typeface="+mn-lt"/>
                          <a:ea typeface="+mn-ea"/>
                          <a:cs typeface="+mn-cs"/>
                          <a:sym typeface="ヒラギノ角ゴ ProN W3"/>
                        </a:rPr>
                        <a:t>までを</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休みにします。そうすることで、運営をストップすることなく全員に休みを振り分けることができます。</a:t>
                      </a:r>
                      <a:endParaRPr kumimoji="1" lang="ja-JP" altLang="en-US" sz="1400" dirty="0" smtClean="0"/>
                    </a:p>
                  </a:txBody>
                  <a:tcPr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474757151"/>
              </p:ext>
            </p:extLst>
          </p:nvPr>
        </p:nvGraphicFramePr>
        <p:xfrm>
          <a:off x="6473014" y="1881188"/>
          <a:ext cx="2620185" cy="3708052"/>
        </p:xfrm>
        <a:graphic>
          <a:graphicData uri="http://schemas.openxmlformats.org/drawingml/2006/table">
            <a:tbl>
              <a:tblPr firstRow="1" bandRow="1">
                <a:tableStyleId>{9DCAF9ED-07DC-4A11-8D7F-57B35C25682E}</a:tableStyleId>
              </a:tblPr>
              <a:tblGrid>
                <a:gridCol w="2620185"/>
              </a:tblGrid>
              <a:tr h="369837">
                <a:tc>
                  <a:txBody>
                    <a:bodyPr/>
                    <a:lstStyle/>
                    <a:p>
                      <a:r>
                        <a:rPr kumimoji="1" lang="ja-JP" altLang="en-US" dirty="0" smtClean="0"/>
                        <a:t>個別付与</a:t>
                      </a:r>
                      <a:endParaRPr kumimoji="1" lang="ja-JP" altLang="en-US" dirty="0">
                        <a:latin typeface="+mn-lt"/>
                      </a:endParaRPr>
                    </a:p>
                  </a:txBody>
                  <a:tcPr/>
                </a:tc>
              </a:tr>
              <a:tr h="349883">
                <a:tc>
                  <a:txBody>
                    <a:bodyPr/>
                    <a:lstStyle/>
                    <a:p>
                      <a:pPr algn="ctr" fontAlgn="base"/>
                      <a:r>
                        <a:rPr lang="ja-JP" altLang="en-US" sz="1400" u="none" strike="noStrike" cap="none" spc="0" baseline="0" dirty="0" smtClean="0">
                          <a:ln>
                            <a:noFill/>
                          </a:ln>
                          <a:effectLst/>
                          <a:uFillTx/>
                          <a:sym typeface="ヒラギノ角ゴ ProN W3"/>
                        </a:rPr>
                        <a:t>個人単位で休む</a:t>
                      </a:r>
                      <a:endParaRPr kumimoji="1" lang="ja-JP" altLang="en-US" sz="1400" dirty="0">
                        <a:latin typeface="+mn-lt"/>
                      </a:endParaRPr>
                    </a:p>
                  </a:txBody>
                  <a:tcPr/>
                </a:tc>
              </a:tr>
              <a:tr h="2988332">
                <a:tc>
                  <a:txBody>
                    <a:bodyPr/>
                    <a:lstStyle/>
                    <a:p>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誕生日や結婚記念日などに「アニバーサリー休暇」と称して有給を付与する。</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000" dirty="0" smtClean="0">
                          <a:latin typeface="メイリオ" panose="020B0604030504040204" pitchFamily="50" charset="-128"/>
                          <a:ea typeface="メイリオ" panose="020B0604030504040204" pitchFamily="50" charset="-128"/>
                        </a:rPr>
                        <a:t>①（社員）有給希望日を課長に連絡</a:t>
                      </a:r>
                      <a:r>
                        <a:rPr lang="en-US" altLang="ja-JP" sz="1000" dirty="0" smtClean="0">
                          <a:latin typeface="メイリオ" panose="020B0604030504040204" pitchFamily="50" charset="-128"/>
                          <a:ea typeface="メイリオ" panose="020B0604030504040204" pitchFamily="50" charset="-128"/>
                        </a:rPr>
                        <a:t/>
                      </a:r>
                      <a:br>
                        <a:rPr lang="en-US" altLang="ja-JP" sz="1000" dirty="0" smtClean="0">
                          <a:latin typeface="メイリオ" panose="020B0604030504040204" pitchFamily="50" charset="-128"/>
                          <a:ea typeface="メイリオ" panose="020B0604030504040204" pitchFamily="50" charset="-128"/>
                        </a:rPr>
                      </a:br>
                      <a:r>
                        <a:rPr lang="ja-JP" altLang="en-US" sz="1000" dirty="0" smtClean="0">
                          <a:latin typeface="メイリオ" panose="020B0604030504040204" pitchFamily="50" charset="-128"/>
                          <a:ea typeface="メイリオ" panose="020B0604030504040204" pitchFamily="50" charset="-128"/>
                        </a:rPr>
                        <a:t>②　業務に支障がでないかチェック</a:t>
                      </a:r>
                      <a:r>
                        <a:rPr lang="en-US" altLang="ja-JP" sz="1000" dirty="0" smtClean="0">
                          <a:latin typeface="メイリオ" panose="020B0604030504040204" pitchFamily="50" charset="-128"/>
                          <a:ea typeface="メイリオ" panose="020B0604030504040204" pitchFamily="50" charset="-128"/>
                        </a:rPr>
                        <a:t/>
                      </a:r>
                      <a:br>
                        <a:rPr lang="en-US" altLang="ja-JP" sz="1000" dirty="0" smtClean="0">
                          <a:latin typeface="メイリオ" panose="020B0604030504040204" pitchFamily="50" charset="-128"/>
                          <a:ea typeface="メイリオ" panose="020B0604030504040204" pitchFamily="50" charset="-128"/>
                        </a:rPr>
                      </a:br>
                      <a:r>
                        <a:rPr lang="ja-JP" altLang="en-US" sz="1000" dirty="0" smtClean="0">
                          <a:latin typeface="メイリオ" panose="020B0604030504040204" pitchFamily="50" charset="-128"/>
                          <a:ea typeface="メイリオ" panose="020B0604030504040204" pitchFamily="50" charset="-128"/>
                        </a:rPr>
                        <a:t>③（会社）「この日は有給を取ってください」→（社員）「わかりました」</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本人の意見を聴いた上で有給を付与するのがポイント</a:t>
                      </a: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
                      </a:r>
                      <a:br>
                        <a:rPr lang="en-US" altLang="ja-JP" sz="1400" b="0" i="0" u="none" strike="noStrike" cap="none" spc="0" baseline="0" dirty="0" smtClean="0">
                          <a:ln>
                            <a:noFill/>
                          </a:ln>
                          <a:solidFill>
                            <a:schemeClr val="dk1"/>
                          </a:solidFill>
                          <a:effectLst/>
                          <a:uFillTx/>
                          <a:latin typeface="+mn-lt"/>
                          <a:ea typeface="+mn-ea"/>
                          <a:cs typeface="+mn-cs"/>
                          <a:sym typeface="ヒラギノ角ゴ ProN W3"/>
                        </a:rPr>
                      </a:br>
                      <a:r>
                        <a:rPr lang="en-US" altLang="ja-JP" sz="1400" b="0" i="0" u="none" strike="noStrike" cap="none" spc="0" baseline="0" dirty="0" smtClean="0">
                          <a:ln>
                            <a:noFill/>
                          </a:ln>
                          <a:solidFill>
                            <a:schemeClr val="dk1"/>
                          </a:solidFill>
                          <a:effectLst/>
                          <a:uFillTx/>
                          <a:latin typeface="+mn-lt"/>
                          <a:ea typeface="+mn-ea"/>
                          <a:cs typeface="+mn-cs"/>
                          <a:sym typeface="ヒラギノ角ゴ ProN W3"/>
                        </a:rPr>
                        <a:t>5</a:t>
                      </a:r>
                      <a:r>
                        <a:rPr lang="ja-JP" altLang="en-US" sz="1400" b="0" i="0" u="none" strike="noStrike" cap="none" spc="0" baseline="0" dirty="0" smtClean="0">
                          <a:ln>
                            <a:noFill/>
                          </a:ln>
                          <a:solidFill>
                            <a:schemeClr val="dk1"/>
                          </a:solidFill>
                          <a:effectLst/>
                          <a:uFillTx/>
                          <a:latin typeface="+mn-lt"/>
                          <a:ea typeface="+mn-ea"/>
                          <a:cs typeface="+mn-cs"/>
                          <a:sym typeface="ヒラギノ角ゴ ProN W3"/>
                        </a:rPr>
                        <a:t>年、１０年勤務した人へ有給消化型の特別休暇制度を作る。</a:t>
                      </a:r>
                      <a:endParaRPr kumimoji="1" lang="ja-JP" altLang="en-US" sz="1400" dirty="0" smtClean="0"/>
                    </a:p>
                  </a:txBody>
                  <a:tcPr anchor="ctr"/>
                </a:tc>
              </a:tr>
            </a:tbl>
          </a:graphicData>
        </a:graphic>
      </p:graphicFrame>
    </p:spTree>
    <p:extLst>
      <p:ext uri="{BB962C8B-B14F-4D97-AF65-F5344CB8AC3E}">
        <p14:creationId xmlns:p14="http://schemas.microsoft.com/office/powerpoint/2010/main" val="3874312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30</a:t>
            </a:fld>
            <a:endParaRPr lang="ja-JP" altLang="en-US" dirty="0"/>
          </a:p>
        </p:txBody>
      </p:sp>
      <p:sp>
        <p:nvSpPr>
          <p:cNvPr id="4" name="タイトル 3"/>
          <p:cNvSpPr>
            <a:spLocks noGrp="1"/>
          </p:cNvSpPr>
          <p:nvPr>
            <p:ph type="title"/>
          </p:nvPr>
        </p:nvSpPr>
        <p:spPr/>
        <p:txBody>
          <a:bodyPr/>
          <a:lstStyle/>
          <a:p>
            <a:r>
              <a:rPr kumimoji="1" lang="ja-JP" altLang="en-US" dirty="0" smtClean="0"/>
              <a:t>計画的付与　労使協定（例）</a:t>
            </a:r>
            <a:endParaRPr kumimoji="1" lang="ja-JP" altLang="en-US" dirty="0"/>
          </a:p>
        </p:txBody>
      </p:sp>
      <p:sp>
        <p:nvSpPr>
          <p:cNvPr id="5" name="テキスト ボックス 4"/>
          <p:cNvSpPr txBox="1"/>
          <p:nvPr/>
        </p:nvSpPr>
        <p:spPr>
          <a:xfrm>
            <a:off x="812800" y="1412777"/>
            <a:ext cx="8280400" cy="4832092"/>
          </a:xfrm>
          <a:prstGeom prst="rect">
            <a:avLst/>
          </a:prstGeom>
          <a:noFill/>
        </p:spPr>
        <p:txBody>
          <a:bodyPr wrap="square" rtlCol="0">
            <a:spAutoFit/>
          </a:bodyPr>
          <a:lstStyle/>
          <a:p>
            <a:r>
              <a:rPr lang="ja-JP" altLang="en-US" sz="1100" dirty="0" smtClean="0"/>
              <a:t>○</a:t>
            </a:r>
            <a:r>
              <a:rPr lang="ja-JP" altLang="en-US" sz="1100" dirty="0"/>
              <a:t>○商事株式会社と同社従業員代表○○○○とは、標記に関し、次のとおり協定する</a:t>
            </a:r>
            <a:r>
              <a:rPr lang="ja-JP" altLang="en-US" sz="1100" dirty="0" smtClean="0"/>
              <a:t>。</a:t>
            </a:r>
            <a:endParaRPr lang="en-US" altLang="ja-JP" sz="1100" dirty="0" smtClean="0"/>
          </a:p>
          <a:p>
            <a:endParaRPr lang="ja-JP" altLang="en-US" sz="1100" dirty="0"/>
          </a:p>
          <a:p>
            <a:pPr marL="342900" indent="-342900">
              <a:buFont typeface="+mj-lt"/>
              <a:buAutoNum type="arabicPeriod"/>
            </a:pPr>
            <a:r>
              <a:rPr lang="ja-JP" altLang="en-US" sz="1100" dirty="0" smtClean="0"/>
              <a:t>各課</a:t>
            </a:r>
            <a:r>
              <a:rPr lang="ja-JP" altLang="en-US" sz="1100" dirty="0"/>
              <a:t>において、その所属の社員をＡ、Ｂの２グループに分けるものとする</a:t>
            </a:r>
            <a:r>
              <a:rPr lang="ja-JP" altLang="en-US" sz="1100" dirty="0" smtClean="0"/>
              <a:t>。その</a:t>
            </a:r>
            <a:r>
              <a:rPr lang="ja-JP" altLang="en-US" sz="1100" dirty="0"/>
              <a:t>調整と決定は各課長が行う</a:t>
            </a:r>
            <a:r>
              <a:rPr lang="ja-JP" altLang="en-US" sz="1100" dirty="0" smtClean="0"/>
              <a:t>。</a:t>
            </a:r>
            <a:endParaRPr lang="en-US" altLang="ja-JP" sz="1100" dirty="0" smtClean="0"/>
          </a:p>
          <a:p>
            <a:pPr marL="342900" indent="-342900">
              <a:buFont typeface="+mj-lt"/>
              <a:buAutoNum type="arabicPeriod"/>
            </a:pPr>
            <a:r>
              <a:rPr lang="ja-JP" altLang="en-US" sz="1100" dirty="0" smtClean="0"/>
              <a:t>各社員</a:t>
            </a:r>
            <a:r>
              <a:rPr lang="ja-JP" altLang="en-US" sz="1100" dirty="0"/>
              <a:t>が保有する平成○年度の年次有給休暇のうち５日分については各グループの区分に応じて、次表のとおり与えるものとする</a:t>
            </a:r>
            <a:r>
              <a:rPr lang="ja-JP" altLang="en-US" sz="1100" dirty="0" smtClean="0"/>
              <a:t>。</a:t>
            </a:r>
            <a:r>
              <a:rPr lang="en-US" altLang="ja-JP" sz="1100" dirty="0" smtClean="0"/>
              <a:t/>
            </a:r>
            <a:br>
              <a:rPr lang="en-US" altLang="ja-JP" sz="1100" dirty="0" smtClean="0"/>
            </a:br>
            <a:r>
              <a:rPr lang="en-US" altLang="ja-JP" sz="1100" dirty="0" smtClean="0"/>
              <a:t/>
            </a:r>
            <a:br>
              <a:rPr lang="en-US" altLang="ja-JP" sz="1100" dirty="0" smtClean="0"/>
            </a:br>
            <a:r>
              <a:rPr lang="ja-JP" altLang="en-US" sz="1100" dirty="0" smtClean="0"/>
              <a:t>Ａ</a:t>
            </a:r>
            <a:r>
              <a:rPr lang="ja-JP" altLang="en-US" sz="1100" dirty="0"/>
              <a:t>グループ	８月５日～</a:t>
            </a:r>
            <a:r>
              <a:rPr lang="ja-JP" altLang="en-US" sz="1100" dirty="0" smtClean="0"/>
              <a:t>９日</a:t>
            </a:r>
            <a:r>
              <a:rPr lang="en-US" altLang="ja-JP" sz="1100" dirty="0" smtClean="0"/>
              <a:t/>
            </a:r>
            <a:br>
              <a:rPr lang="en-US" altLang="ja-JP" sz="1100" dirty="0" smtClean="0"/>
            </a:br>
            <a:r>
              <a:rPr lang="ja-JP" altLang="en-US" sz="1100" dirty="0" smtClean="0"/>
              <a:t>Ｂ</a:t>
            </a:r>
            <a:r>
              <a:rPr lang="ja-JP" altLang="en-US" sz="1100" dirty="0"/>
              <a:t>グループ	８月１２日～</a:t>
            </a:r>
            <a:r>
              <a:rPr lang="ja-JP" altLang="en-US" sz="1100" dirty="0" smtClean="0"/>
              <a:t>１６日</a:t>
            </a:r>
            <a:r>
              <a:rPr lang="en-US" altLang="ja-JP" sz="1100" dirty="0" smtClean="0"/>
              <a:t/>
            </a:r>
            <a:br>
              <a:rPr lang="en-US" altLang="ja-JP" sz="1100" dirty="0" smtClean="0"/>
            </a:br>
            <a:endParaRPr lang="en-US" altLang="ja-JP" sz="1100" dirty="0" smtClean="0"/>
          </a:p>
          <a:p>
            <a:pPr marL="342900" indent="-342900">
              <a:buFont typeface="+mj-lt"/>
              <a:buAutoNum type="arabicPeriod"/>
            </a:pPr>
            <a:r>
              <a:rPr lang="ja-JP" altLang="en-US" sz="1100" dirty="0" smtClean="0"/>
              <a:t>社員</a:t>
            </a:r>
            <a:r>
              <a:rPr lang="ja-JP" altLang="en-US" sz="1100" dirty="0"/>
              <a:t>のうち、その保有する年次有給休暇の日数から５日を差し引いた日数が「５日」に満たないものについては、その不足する日数の限度で、第２項に掲げる日に特別有給休暇を与える</a:t>
            </a:r>
            <a:r>
              <a:rPr lang="ja-JP" altLang="en-US" sz="1100" dirty="0" smtClean="0"/>
              <a:t>。</a:t>
            </a:r>
            <a:r>
              <a:rPr lang="en-US" altLang="ja-JP" sz="1100" dirty="0" smtClean="0"/>
              <a:t/>
            </a:r>
            <a:br>
              <a:rPr lang="en-US" altLang="ja-JP" sz="1100" dirty="0" smtClean="0"/>
            </a:br>
            <a:endParaRPr lang="en-US" altLang="ja-JP" sz="1100" dirty="0" smtClean="0"/>
          </a:p>
          <a:p>
            <a:pPr marL="342900" indent="-342900">
              <a:buFont typeface="+mj-lt"/>
              <a:buAutoNum type="arabicPeriod"/>
            </a:pPr>
            <a:r>
              <a:rPr lang="ja-JP" altLang="en-US" sz="1100" dirty="0" smtClean="0"/>
              <a:t>この</a:t>
            </a:r>
            <a:r>
              <a:rPr lang="ja-JP" altLang="en-US" sz="1100" dirty="0"/>
              <a:t>協定の定めにかかわらず、業務遂行上やむを得ない事由のため指定日に出勤を必要とするときは、会社は従業員代表と協議の上、第２項に定める指定日を変更するものとする</a:t>
            </a:r>
            <a:r>
              <a:rPr lang="ja-JP" altLang="en-US" sz="1100" dirty="0" smtClean="0"/>
              <a:t>。</a:t>
            </a:r>
            <a:r>
              <a:rPr lang="en-US" altLang="ja-JP" sz="1100" dirty="0" smtClean="0"/>
              <a:t/>
            </a:r>
            <a:br>
              <a:rPr lang="en-US" altLang="ja-JP" sz="1100" dirty="0" smtClean="0"/>
            </a:br>
            <a:endParaRPr lang="en-US" altLang="ja-JP" sz="1100" dirty="0" smtClean="0"/>
          </a:p>
          <a:p>
            <a:pPr marL="342900" indent="-342900">
              <a:buFont typeface="+mj-lt"/>
              <a:buAutoNum type="arabicPeriod"/>
            </a:pPr>
            <a:r>
              <a:rPr lang="ja-JP" altLang="en-US" sz="1100" dirty="0"/>
              <a:t>以下の従業員に対して</a:t>
            </a:r>
            <a:r>
              <a:rPr lang="ja-JP" altLang="en-US" sz="1100" dirty="0" smtClean="0"/>
              <a:t>は、この協定の対象としない。</a:t>
            </a:r>
            <a:r>
              <a:rPr lang="en-US" altLang="ja-JP" sz="1100" dirty="0" smtClean="0"/>
              <a:t/>
            </a:r>
            <a:br>
              <a:rPr lang="en-US" altLang="ja-JP" sz="1100" dirty="0" smtClean="0"/>
            </a:br>
            <a:r>
              <a:rPr lang="en-US" altLang="ja-JP" sz="1100" dirty="0"/>
              <a:t/>
            </a:r>
            <a:br>
              <a:rPr lang="en-US" altLang="ja-JP" sz="1100" dirty="0"/>
            </a:br>
            <a:r>
              <a:rPr lang="ja-JP" altLang="en-US" sz="1100" dirty="0" smtClean="0"/>
              <a:t>①長期欠勤、求職および休業中の従業員</a:t>
            </a:r>
            <a:r>
              <a:rPr lang="en-US" altLang="ja-JP" sz="1100" dirty="0" smtClean="0"/>
              <a:t/>
            </a:r>
            <a:br>
              <a:rPr lang="en-US" altLang="ja-JP" sz="1100" dirty="0" smtClean="0"/>
            </a:br>
            <a:r>
              <a:rPr lang="ja-JP" altLang="en-US" sz="1100" dirty="0" smtClean="0"/>
              <a:t>②産前産後休暇中の従業員</a:t>
            </a:r>
            <a:r>
              <a:rPr lang="en-US" altLang="ja-JP" sz="1100" dirty="0" smtClean="0"/>
              <a:t/>
            </a:r>
            <a:br>
              <a:rPr lang="en-US" altLang="ja-JP" sz="1100" dirty="0" smtClean="0"/>
            </a:br>
            <a:r>
              <a:rPr lang="ja-JP" altLang="en-US" sz="1100" dirty="0" smtClean="0"/>
              <a:t>③育児介護休業中の従業員</a:t>
            </a:r>
            <a:r>
              <a:rPr lang="en-US" altLang="ja-JP" sz="1100" dirty="0" smtClean="0"/>
              <a:t/>
            </a:r>
            <a:br>
              <a:rPr lang="en-US" altLang="ja-JP" sz="1100" dirty="0" smtClean="0"/>
            </a:br>
            <a:r>
              <a:rPr lang="ja-JP" altLang="en-US" sz="1100" dirty="0" smtClean="0"/>
              <a:t>④パートタイム従業員</a:t>
            </a:r>
            <a:r>
              <a:rPr lang="en-US" altLang="ja-JP" sz="1100" dirty="0" smtClean="0"/>
              <a:t/>
            </a:r>
            <a:br>
              <a:rPr lang="en-US" altLang="ja-JP" sz="1100" dirty="0" smtClean="0"/>
            </a:br>
            <a:r>
              <a:rPr lang="ja-JP" altLang="en-US" sz="1100" dirty="0" smtClean="0"/>
              <a:t>⑤会社が指定する従業員</a:t>
            </a:r>
            <a:endParaRPr lang="ja-JP" altLang="en-US" sz="1100" dirty="0"/>
          </a:p>
          <a:p>
            <a:r>
              <a:rPr lang="en-US" altLang="ja-JP" sz="1100" dirty="0" smtClean="0"/>
              <a:t/>
            </a:r>
            <a:br>
              <a:rPr lang="en-US" altLang="ja-JP" sz="1100" dirty="0" smtClean="0"/>
            </a:br>
            <a:r>
              <a:rPr lang="en-US" altLang="ja-JP" sz="1100" dirty="0" smtClean="0"/>
              <a:t/>
            </a:r>
            <a:br>
              <a:rPr lang="en-US" altLang="ja-JP" sz="1100" dirty="0" smtClean="0"/>
            </a:br>
            <a:r>
              <a:rPr lang="ja-JP" altLang="en-US" sz="1100" dirty="0" smtClean="0"/>
              <a:t>平成</a:t>
            </a:r>
            <a:r>
              <a:rPr lang="ja-JP" altLang="en-US" sz="1100" dirty="0"/>
              <a:t>○年○月○日	</a:t>
            </a:r>
            <a:r>
              <a:rPr lang="ja-JP" altLang="en-US" sz="1100" dirty="0" smtClean="0"/>
              <a:t>　　　　　　　　　　　　　　　　　　　　　　　　　　　　　　　　　　　　○</a:t>
            </a:r>
            <a:r>
              <a:rPr lang="ja-JP" altLang="en-US" sz="1100" dirty="0"/>
              <a:t>○商事株式会社</a:t>
            </a:r>
          </a:p>
          <a:p>
            <a:pPr algn="r"/>
            <a:r>
              <a:rPr lang="ja-JP" altLang="en-US" sz="1100" dirty="0"/>
              <a:t>	取締役総務部長　○○○○</a:t>
            </a:r>
          </a:p>
          <a:p>
            <a:pPr algn="r"/>
            <a:r>
              <a:rPr lang="ja-JP" altLang="en-US" sz="1100" dirty="0"/>
              <a:t>	○○商事株式会社</a:t>
            </a:r>
          </a:p>
          <a:p>
            <a:pPr algn="r"/>
            <a:r>
              <a:rPr lang="ja-JP" altLang="en-US" sz="1100" dirty="0"/>
              <a:t>	従業員代表　○○○○</a:t>
            </a:r>
            <a:endParaRPr kumimoji="1" lang="ja-JP" altLang="en-US" sz="1100" dirty="0"/>
          </a:p>
        </p:txBody>
      </p:sp>
    </p:spTree>
    <p:extLst>
      <p:ext uri="{BB962C8B-B14F-4D97-AF65-F5344CB8AC3E}">
        <p14:creationId xmlns:p14="http://schemas.microsoft.com/office/powerpoint/2010/main" val="627848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31</a:t>
            </a:fld>
            <a:endParaRPr lang="ja-JP" altLang="en-US" dirty="0"/>
          </a:p>
        </p:txBody>
      </p:sp>
      <p:sp>
        <p:nvSpPr>
          <p:cNvPr id="8" name="AutoShape 3"/>
          <p:cNvSpPr>
            <a:spLocks noChangeArrowheads="1"/>
          </p:cNvSpPr>
          <p:nvPr/>
        </p:nvSpPr>
        <p:spPr bwMode="auto">
          <a:xfrm>
            <a:off x="810423" y="712284"/>
            <a:ext cx="8282776" cy="803788"/>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a:t>
            </a:r>
            <a:r>
              <a:rPr lang="ja-JP" altLang="en-US" b="1" u="sng" dirty="0" smtClean="0">
                <a:solidFill>
                  <a:schemeClr val="tx2"/>
                </a:solidFill>
                <a:latin typeface="+mj-ea"/>
                <a:ea typeface="+mj-ea"/>
                <a:cs typeface="メイリオ" pitchFamily="50" charset="-128"/>
              </a:rPr>
              <a:t>の９</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毎月、有休取得</a:t>
            </a:r>
            <a:r>
              <a:rPr lang="en-US" altLang="ja-JP" b="1" dirty="0" smtClean="0">
                <a:solidFill>
                  <a:schemeClr val="accent5">
                    <a:lumMod val="10000"/>
                  </a:schemeClr>
                </a:solidFill>
                <a:latin typeface="+mj-ea"/>
                <a:ea typeface="+mj-ea"/>
                <a:cs typeface="メイリオ" pitchFamily="50" charset="-128"/>
              </a:rPr>
              <a:t>5</a:t>
            </a:r>
            <a:r>
              <a:rPr lang="ja-JP" altLang="en-US" b="1" dirty="0" smtClean="0">
                <a:solidFill>
                  <a:schemeClr val="accent5">
                    <a:lumMod val="10000"/>
                  </a:schemeClr>
                </a:solidFill>
                <a:latin typeface="+mj-ea"/>
                <a:ea typeface="+mj-ea"/>
                <a:cs typeface="メイリオ" pitchFamily="50" charset="-128"/>
              </a:rPr>
              <a:t>日未満の人をチェックし、３ヶ月</a:t>
            </a:r>
            <a:r>
              <a:rPr lang="ja-JP" altLang="en-US" b="1" dirty="0">
                <a:solidFill>
                  <a:schemeClr val="accent5">
                    <a:lumMod val="10000"/>
                  </a:schemeClr>
                </a:solidFill>
                <a:latin typeface="+mj-ea"/>
                <a:ea typeface="+mj-ea"/>
                <a:cs typeface="メイリオ" pitchFamily="50" charset="-128"/>
              </a:rPr>
              <a:t>前に</a:t>
            </a:r>
            <a:r>
              <a:rPr lang="ja-JP" altLang="en-US" b="1" dirty="0" smtClean="0">
                <a:solidFill>
                  <a:schemeClr val="accent5">
                    <a:lumMod val="10000"/>
                  </a:schemeClr>
                </a:solidFill>
                <a:latin typeface="+mj-ea"/>
                <a:ea typeface="+mj-ea"/>
                <a:cs typeface="メイリオ" pitchFamily="50" charset="-128"/>
              </a:rPr>
              <a:t>は声掛けをしよう！</a:t>
            </a:r>
            <a:endParaRPr lang="ja-JP" altLang="en-US" sz="2000" b="1" dirty="0">
              <a:solidFill>
                <a:schemeClr val="accent5">
                  <a:lumMod val="10000"/>
                </a:schemeClr>
              </a:solidFill>
              <a:latin typeface="+mj-lt"/>
              <a:ea typeface="+mj-ea"/>
              <a:cs typeface="メイリオ"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96" y="2060848"/>
            <a:ext cx="8239881"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640" y="4002230"/>
            <a:ext cx="6023992" cy="25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68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p:txBody>
          <a:bodyPr/>
          <a:lstStyle/>
          <a:p>
            <a:fld id="{FB3508C7-2FE0-4945-9CBD-863E05F850D2}" type="slidenum">
              <a:rPr lang="ja-JP" altLang="en-US" smtClean="0"/>
              <a:pPr/>
              <a:t>32</a:t>
            </a:fld>
            <a:endParaRPr lang="ja-JP" altLang="en-US" dirty="0"/>
          </a:p>
        </p:txBody>
      </p:sp>
      <p:sp>
        <p:nvSpPr>
          <p:cNvPr id="16" name="直角三角形 15"/>
          <p:cNvSpPr/>
          <p:nvPr/>
        </p:nvSpPr>
        <p:spPr bwMode="auto">
          <a:xfrm flipV="1">
            <a:off x="0" y="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2" name="直角三角形 11"/>
          <p:cNvSpPr/>
          <p:nvPr/>
        </p:nvSpPr>
        <p:spPr bwMode="auto">
          <a:xfrm flipH="1">
            <a:off x="9285287" y="624840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sp>
        <p:nvSpPr>
          <p:cNvPr id="64" name="タイトル 1"/>
          <p:cNvSpPr txBox="1">
            <a:spLocks/>
          </p:cNvSpPr>
          <p:nvPr/>
        </p:nvSpPr>
        <p:spPr>
          <a:xfrm>
            <a:off x="812800" y="2068881"/>
            <a:ext cx="8280400" cy="1181862"/>
          </a:xfrm>
          <a:prstGeom prst="rect">
            <a:avLst/>
          </a:prstGeom>
        </p:spPr>
        <p:txBody>
          <a:bodyPr vert="horz" lIns="0" tIns="0" rIns="0" bIns="0" rtlCol="0" anchor="t" anchorCtr="0">
            <a:spAutoFit/>
          </a:bodyPr>
          <a:lst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a:lstStyle>
          <a:p>
            <a:pPr algn="ctr">
              <a:lnSpc>
                <a:spcPct val="120000"/>
              </a:lnSpc>
            </a:pPr>
            <a:r>
              <a:rPr lang="en-US" altLang="ja-JP" dirty="0" smtClean="0"/>
              <a:t>2021</a:t>
            </a:r>
            <a:r>
              <a:rPr lang="ja-JP" altLang="en-US" dirty="0" smtClean="0"/>
              <a:t>年</a:t>
            </a:r>
            <a:r>
              <a:rPr lang="en-US" altLang="ja-JP" dirty="0"/>
              <a:t>4</a:t>
            </a:r>
            <a:r>
              <a:rPr lang="ja-JP" altLang="en-US" dirty="0"/>
              <a:t>月</a:t>
            </a:r>
            <a:r>
              <a:rPr lang="ja-JP" altLang="en-US" dirty="0" smtClean="0"/>
              <a:t>スタート</a:t>
            </a:r>
            <a:r>
              <a:rPr lang="en-US" altLang="ja-JP" dirty="0" smtClean="0"/>
              <a:t>/</a:t>
            </a:r>
            <a:r>
              <a:rPr lang="ja-JP" altLang="en-US" dirty="0" smtClean="0"/>
              <a:t>派遣は</a:t>
            </a:r>
            <a:r>
              <a:rPr lang="en-US" altLang="ja-JP" dirty="0" smtClean="0"/>
              <a:t>2020</a:t>
            </a:r>
            <a:r>
              <a:rPr lang="ja-JP" altLang="en-US" dirty="0" smtClean="0"/>
              <a:t>年</a:t>
            </a:r>
            <a:r>
              <a:rPr lang="en-US" altLang="ja-JP" dirty="0" smtClean="0"/>
              <a:t>4</a:t>
            </a:r>
            <a:r>
              <a:rPr lang="ja-JP" altLang="en-US" dirty="0" smtClean="0"/>
              <a:t>月スタート</a:t>
            </a:r>
            <a:endParaRPr lang="ja-JP" altLang="en-US" dirty="0"/>
          </a:p>
          <a:p>
            <a:pPr algn="ctr">
              <a:lnSpc>
                <a:spcPct val="120000"/>
              </a:lnSpc>
            </a:pPr>
            <a:r>
              <a:rPr lang="ja-JP" altLang="en-US" sz="4000" b="1" dirty="0" smtClean="0"/>
              <a:t>同一労働同一賃金</a:t>
            </a:r>
            <a:endParaRPr lang="ja-JP" altLang="en-US" dirty="0"/>
          </a:p>
        </p:txBody>
      </p:sp>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4484948" y="5595047"/>
            <a:ext cx="1728192" cy="246221"/>
          </a:xfrm>
          <a:prstGeom prst="rect">
            <a:avLst/>
          </a:prstGeom>
          <a:noFill/>
        </p:spPr>
        <p:txBody>
          <a:bodyPr wrap="square" rtlCol="0">
            <a:spAutoFit/>
          </a:bodyPr>
          <a:lstStyle/>
          <a:p>
            <a:r>
              <a:rPr kumimoji="1" lang="ja-JP" altLang="en-US" sz="1000" dirty="0" smtClean="0"/>
              <a:t>健全な企業発展のために</a:t>
            </a:r>
            <a:endParaRPr kumimoji="1" lang="ja-JP" altLang="en-US" sz="1000" dirty="0"/>
          </a:p>
        </p:txBody>
      </p:sp>
    </p:spTree>
    <p:extLst>
      <p:ext uri="{BB962C8B-B14F-4D97-AF65-F5344CB8AC3E}">
        <p14:creationId xmlns:p14="http://schemas.microsoft.com/office/powerpoint/2010/main" val="2786531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33</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764868" y="1672775"/>
            <a:ext cx="6048672" cy="5016976"/>
          </a:xfrm>
          <a:prstGeom prst="wedgeRoundRectCallout">
            <a:avLst>
              <a:gd name="adj1" fmla="val -41604"/>
              <a:gd name="adj2" fmla="val -54880"/>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sz="1600" dirty="0">
                <a:solidFill>
                  <a:schemeClr val="bg1"/>
                </a:solidFill>
                <a:latin typeface="Meiryo UI" panose="020B0604030504040204" pitchFamily="50" charset="-128"/>
                <a:ea typeface="Meiryo UI" panose="020B0604030504040204" pitchFamily="50" charset="-128"/>
              </a:rPr>
              <a:t>現在、日本では多くの企業で、無期雇用のフルタイム社員、有期雇用の契約社員・パートタイマー、さらに派遣社員が入り混じって働いているという現状があります。無期雇用のフルタイム社員は、「正規雇用」として賃金・処遇面で優遇される一方で、有期雇用の契約社員やパートタイマー、派遣社員は、「非正規雇用」として正規雇用よりも低い賃金・処遇で雇用されています。つまり</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ja-JP" altLang="en-US" sz="1600" dirty="0" smtClean="0">
                <a:solidFill>
                  <a:schemeClr val="bg1"/>
                </a:solidFill>
                <a:latin typeface="Meiryo UI" panose="020B0604030504040204" pitchFamily="50" charset="-128"/>
                <a:ea typeface="Meiryo UI" panose="020B0604030504040204" pitchFamily="50" charset="-128"/>
              </a:rPr>
              <a:t>無期</a:t>
            </a:r>
            <a:r>
              <a:rPr lang="ja-JP" altLang="en-US" sz="1600" dirty="0">
                <a:solidFill>
                  <a:schemeClr val="bg1"/>
                </a:solidFill>
                <a:latin typeface="Meiryo UI" panose="020B0604030504040204" pitchFamily="50" charset="-128"/>
                <a:ea typeface="Meiryo UI" panose="020B0604030504040204" pitchFamily="50" charset="-128"/>
              </a:rPr>
              <a:t>か有期か</a:t>
            </a:r>
            <a:r>
              <a:rPr lang="ja-JP" altLang="en-US" sz="1600" dirty="0" smtClean="0">
                <a:solidFill>
                  <a:schemeClr val="bg1"/>
                </a:solidFill>
                <a:latin typeface="Meiryo UI" panose="020B0604030504040204" pitchFamily="50" charset="-128"/>
                <a:ea typeface="Meiryo UI" panose="020B0604030504040204" pitchFamily="50" charset="-128"/>
              </a:rPr>
              <a:t>、フルタイム</a:t>
            </a:r>
            <a:r>
              <a:rPr lang="ja-JP" altLang="en-US" sz="1600" dirty="0">
                <a:solidFill>
                  <a:schemeClr val="bg1"/>
                </a:solidFill>
                <a:latin typeface="Meiryo UI" panose="020B0604030504040204" pitchFamily="50" charset="-128"/>
                <a:ea typeface="Meiryo UI" panose="020B0604030504040204" pitchFamily="50" charset="-128"/>
              </a:rPr>
              <a:t>かパートタイムか</a:t>
            </a:r>
            <a:r>
              <a:rPr lang="ja-JP" altLang="en-US" sz="1600" dirty="0" smtClean="0">
                <a:solidFill>
                  <a:schemeClr val="bg1"/>
                </a:solidFill>
                <a:latin typeface="Meiryo UI" panose="020B0604030504040204" pitchFamily="50" charset="-128"/>
                <a:ea typeface="Meiryo UI" panose="020B0604030504040204" pitchFamily="50" charset="-128"/>
              </a:rPr>
              <a:t>、直</a:t>
            </a:r>
            <a:r>
              <a:rPr lang="ja-JP" altLang="en-US" sz="1600" dirty="0">
                <a:solidFill>
                  <a:schemeClr val="bg1"/>
                </a:solidFill>
                <a:latin typeface="Meiryo UI" panose="020B0604030504040204" pitchFamily="50" charset="-128"/>
                <a:ea typeface="Meiryo UI" panose="020B0604030504040204" pitchFamily="50" charset="-128"/>
              </a:rPr>
              <a:t>雇用か派遣かで</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ja-JP" altLang="en-US" sz="1600" dirty="0" smtClean="0">
                <a:solidFill>
                  <a:schemeClr val="bg1"/>
                </a:solidFill>
                <a:latin typeface="Meiryo UI" panose="020B0604030504040204" pitchFamily="50" charset="-128"/>
                <a:ea typeface="Meiryo UI" panose="020B0604030504040204" pitchFamily="50" charset="-128"/>
              </a:rPr>
              <a:t>賃金</a:t>
            </a:r>
            <a:r>
              <a:rPr lang="ja-JP" altLang="en-US" sz="1600" dirty="0">
                <a:solidFill>
                  <a:schemeClr val="bg1"/>
                </a:solidFill>
                <a:latin typeface="Meiryo UI" panose="020B0604030504040204" pitchFamily="50" charset="-128"/>
                <a:ea typeface="Meiryo UI" panose="020B0604030504040204" pitchFamily="50" charset="-128"/>
              </a:rPr>
              <a:t>・処遇に「不合理な差」が発生している</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ja-JP" altLang="en-US" sz="1600" dirty="0" smtClean="0">
                <a:solidFill>
                  <a:schemeClr val="bg1"/>
                </a:solidFill>
                <a:latin typeface="Meiryo UI" panose="020B0604030504040204" pitchFamily="50" charset="-128"/>
                <a:ea typeface="Meiryo UI" panose="020B0604030504040204" pitchFamily="50" charset="-128"/>
              </a:rPr>
              <a:t>これ</a:t>
            </a:r>
            <a:r>
              <a:rPr lang="ja-JP" altLang="en-US" sz="1600" dirty="0">
                <a:solidFill>
                  <a:schemeClr val="bg1"/>
                </a:solidFill>
                <a:latin typeface="Meiryo UI" panose="020B0604030504040204" pitchFamily="50" charset="-128"/>
                <a:ea typeface="Meiryo UI" panose="020B0604030504040204" pitchFamily="50" charset="-128"/>
              </a:rPr>
              <a:t>が日本の雇用の「今」だと言えます。</a:t>
            </a:r>
          </a:p>
          <a:p>
            <a:r>
              <a:rPr lang="ja-JP" altLang="en-US" sz="1600" dirty="0">
                <a:solidFill>
                  <a:schemeClr val="bg1"/>
                </a:solidFill>
                <a:latin typeface="Meiryo UI" panose="020B0604030504040204" pitchFamily="50" charset="-128"/>
                <a:ea typeface="Meiryo UI" panose="020B0604030504040204" pitchFamily="50" charset="-128"/>
              </a:rPr>
              <a:t/>
            </a:r>
            <a:br>
              <a:rPr lang="ja-JP" altLang="en-US" sz="1600" dirty="0">
                <a:solidFill>
                  <a:schemeClr val="bg1"/>
                </a:solidFill>
                <a:latin typeface="Meiryo UI" panose="020B0604030504040204" pitchFamily="50" charset="-128"/>
                <a:ea typeface="Meiryo UI" panose="020B0604030504040204" pitchFamily="50" charset="-128"/>
              </a:rPr>
            </a:br>
            <a:r>
              <a:rPr lang="ja-JP" altLang="en-US" sz="1600" dirty="0">
                <a:solidFill>
                  <a:schemeClr val="bg1"/>
                </a:solidFill>
                <a:latin typeface="Meiryo UI" panose="020B0604030504040204" pitchFamily="50" charset="-128"/>
                <a:ea typeface="Meiryo UI" panose="020B0604030504040204" pitchFamily="50" charset="-128"/>
              </a:rPr>
              <a:t>この現状に対し</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en-US" altLang="ja-JP" sz="1600" dirty="0" smtClean="0">
                <a:solidFill>
                  <a:schemeClr val="bg1"/>
                </a:solidFill>
                <a:latin typeface="Meiryo UI" panose="020B0604030504040204" pitchFamily="50" charset="-128"/>
                <a:ea typeface="Meiryo UI" panose="020B0604030504040204" pitchFamily="50" charset="-128"/>
              </a:rPr>
              <a:t/>
            </a:r>
            <a:br>
              <a:rPr lang="en-US" altLang="ja-JP" sz="1600" dirty="0" smtClean="0">
                <a:solidFill>
                  <a:schemeClr val="bg1"/>
                </a:solidFill>
                <a:latin typeface="Meiryo UI" panose="020B0604030504040204" pitchFamily="50" charset="-128"/>
                <a:ea typeface="Meiryo UI" panose="020B0604030504040204" pitchFamily="50" charset="-128"/>
              </a:rPr>
            </a:br>
            <a:r>
              <a:rPr lang="ja-JP" altLang="en-US" sz="1600" dirty="0" smtClean="0">
                <a:solidFill>
                  <a:schemeClr val="bg1"/>
                </a:solidFill>
                <a:latin typeface="Meiryo UI" panose="020B0604030504040204" pitchFamily="50" charset="-128"/>
                <a:ea typeface="Meiryo UI" panose="020B0604030504040204" pitchFamily="50" charset="-128"/>
              </a:rPr>
              <a:t>「</a:t>
            </a:r>
            <a:r>
              <a:rPr lang="ja-JP" altLang="en-US" sz="1600" u="sng" dirty="0">
                <a:solidFill>
                  <a:schemeClr val="bg1"/>
                </a:solidFill>
                <a:latin typeface="Meiryo UI" panose="020B0604030504040204" pitchFamily="50" charset="-128"/>
                <a:ea typeface="Meiryo UI" panose="020B0604030504040204" pitchFamily="50" charset="-128"/>
              </a:rPr>
              <a:t>同じ仕事をしているのなら、雇用形態が違っても同じ賃金・処遇にすべき</a:t>
            </a:r>
            <a:r>
              <a:rPr lang="ja-JP" altLang="en-US" sz="1600" u="sng" dirty="0" smtClean="0">
                <a:solidFill>
                  <a:schemeClr val="bg1"/>
                </a:solidFill>
                <a:latin typeface="Meiryo UI" panose="020B0604030504040204" pitchFamily="50" charset="-128"/>
                <a:ea typeface="Meiryo UI" panose="020B0604030504040204" pitchFamily="50" charset="-128"/>
              </a:rPr>
              <a:t>」</a:t>
            </a:r>
            <a:r>
              <a:rPr lang="en-US" altLang="ja-JP" sz="1600" u="sng" dirty="0" smtClean="0">
                <a:solidFill>
                  <a:schemeClr val="bg1"/>
                </a:solidFill>
                <a:latin typeface="Meiryo UI" panose="020B0604030504040204" pitchFamily="50" charset="-128"/>
                <a:ea typeface="Meiryo UI" panose="020B0604030504040204" pitchFamily="50" charset="-128"/>
              </a:rPr>
              <a:t/>
            </a:r>
            <a:br>
              <a:rPr lang="en-US" altLang="ja-JP" sz="1600" u="sng" dirty="0" smtClean="0">
                <a:solidFill>
                  <a:schemeClr val="bg1"/>
                </a:solidFill>
                <a:latin typeface="Meiryo UI" panose="020B0604030504040204" pitchFamily="50" charset="-128"/>
                <a:ea typeface="Meiryo UI" panose="020B0604030504040204" pitchFamily="50" charset="-128"/>
              </a:rPr>
            </a:br>
            <a:r>
              <a:rPr lang="en-US" altLang="ja-JP" sz="1600" u="sng" dirty="0" smtClean="0">
                <a:solidFill>
                  <a:schemeClr val="bg1"/>
                </a:solidFill>
                <a:latin typeface="Meiryo UI" panose="020B0604030504040204" pitchFamily="50" charset="-128"/>
                <a:ea typeface="Meiryo UI" panose="020B0604030504040204" pitchFamily="50" charset="-128"/>
              </a:rPr>
              <a:t/>
            </a:r>
            <a:br>
              <a:rPr lang="en-US" altLang="ja-JP" sz="1600" u="sng" dirty="0" smtClean="0">
                <a:solidFill>
                  <a:schemeClr val="bg1"/>
                </a:solidFill>
                <a:latin typeface="Meiryo UI" panose="020B0604030504040204" pitchFamily="50" charset="-128"/>
                <a:ea typeface="Meiryo UI" panose="020B0604030504040204" pitchFamily="50" charset="-128"/>
              </a:rPr>
            </a:br>
            <a:r>
              <a:rPr lang="ja-JP" altLang="en-US" sz="1600" dirty="0" smtClean="0">
                <a:solidFill>
                  <a:schemeClr val="bg1"/>
                </a:solidFill>
                <a:latin typeface="Meiryo UI" panose="020B0604030504040204" pitchFamily="50" charset="-128"/>
                <a:ea typeface="Meiryo UI" panose="020B0604030504040204" pitchFamily="50" charset="-128"/>
              </a:rPr>
              <a:t>と</a:t>
            </a:r>
            <a:r>
              <a:rPr lang="ja-JP" altLang="en-US" sz="1600" dirty="0">
                <a:solidFill>
                  <a:schemeClr val="bg1"/>
                </a:solidFill>
                <a:latin typeface="Meiryo UI" panose="020B0604030504040204" pitchFamily="50" charset="-128"/>
                <a:ea typeface="Meiryo UI" panose="020B0604030504040204" pitchFamily="50" charset="-128"/>
              </a:rPr>
              <a:t>いう社会を目指していくことになりました。</a:t>
            </a:r>
          </a:p>
        </p:txBody>
      </p:sp>
    </p:spTree>
    <p:extLst>
      <p:ext uri="{BB962C8B-B14F-4D97-AF65-F5344CB8AC3E}">
        <p14:creationId xmlns:p14="http://schemas.microsoft.com/office/powerpoint/2010/main" val="494550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4" name="AutoShape 3"/>
          <p:cNvSpPr>
            <a:spLocks noChangeArrowheads="1"/>
          </p:cNvSpPr>
          <p:nvPr/>
        </p:nvSpPr>
        <p:spPr bwMode="auto">
          <a:xfrm>
            <a:off x="810423" y="6401304"/>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p>
        </p:txBody>
      </p:sp>
      <p:sp>
        <p:nvSpPr>
          <p:cNvPr id="5" name="スライド番号プレースホルダー 4"/>
          <p:cNvSpPr>
            <a:spLocks noGrp="1"/>
          </p:cNvSpPr>
          <p:nvPr>
            <p:ph type="sldNum" sz="quarter" idx="4"/>
          </p:nvPr>
        </p:nvSpPr>
        <p:spPr/>
        <p:txBody>
          <a:bodyPr/>
          <a:lstStyle/>
          <a:p>
            <a:fld id="{FB3508C7-2FE0-4945-9CBD-863E05F850D2}" type="slidenum">
              <a:rPr lang="ja-JP" altLang="en-US" smtClean="0"/>
              <a:pPr/>
              <a:t>34</a:t>
            </a:fld>
            <a:endParaRPr lang="ja-JP" altLang="en-US" dirty="0"/>
          </a:p>
        </p:txBody>
      </p:sp>
      <p:sp>
        <p:nvSpPr>
          <p:cNvPr id="8" name="AutoShape 3"/>
          <p:cNvSpPr>
            <a:spLocks noChangeArrowheads="1"/>
          </p:cNvSpPr>
          <p:nvPr/>
        </p:nvSpPr>
        <p:spPr bwMode="auto">
          <a:xfrm>
            <a:off x="810423" y="623770"/>
            <a:ext cx="8282776" cy="1149046"/>
          </a:xfrm>
          <a:prstGeom prst="roundRect">
            <a:avLst>
              <a:gd name="adj" fmla="val 7132"/>
            </a:avLst>
          </a:prstGeom>
          <a:noFill/>
          <a:ln w="6350">
            <a:solidFill>
              <a:schemeClr val="tx2"/>
            </a:solidFill>
          </a:ln>
          <a:effectLst/>
          <a:extLst/>
        </p:spPr>
        <p:txBody>
          <a:bodyPr wrap="square" lIns="180000" tIns="72000" rIns="180000" bIns="36000" anchor="ctr" anchorCtr="0">
            <a:spAutoFit/>
          </a:bodyPr>
          <a:lstStyle/>
          <a:p>
            <a:pPr algn="ctr">
              <a:lnSpc>
                <a:spcPct val="120000"/>
              </a:lnSpc>
              <a:spcBef>
                <a:spcPct val="0"/>
              </a:spcBef>
            </a:pPr>
            <a:r>
              <a:rPr lang="ja-JP" altLang="en-US" b="1" u="sng" dirty="0" smtClean="0">
                <a:solidFill>
                  <a:schemeClr val="tx2"/>
                </a:solidFill>
                <a:latin typeface="+mj-ea"/>
                <a:ea typeface="+mj-ea"/>
                <a:cs typeface="メイリオ" pitchFamily="50" charset="-128"/>
              </a:rPr>
              <a:t>働き方改革法案　運用対策其</a:t>
            </a:r>
            <a:r>
              <a:rPr lang="ja-JP" altLang="en-US" b="1" u="sng" dirty="0" smtClean="0">
                <a:solidFill>
                  <a:schemeClr val="tx2"/>
                </a:solidFill>
                <a:latin typeface="+mj-ea"/>
                <a:ea typeface="+mj-ea"/>
                <a:cs typeface="メイリオ" pitchFamily="50" charset="-128"/>
              </a:rPr>
              <a:t>の１０</a:t>
            </a:r>
            <a:r>
              <a:rPr lang="en-US" altLang="ja-JP" b="1" u="sng" dirty="0" smtClean="0">
                <a:solidFill>
                  <a:schemeClr val="tx2"/>
                </a:solidFill>
                <a:latin typeface="+mj-ea"/>
                <a:ea typeface="+mj-ea"/>
                <a:cs typeface="メイリオ" pitchFamily="50" charset="-128"/>
              </a:rPr>
              <a:t/>
            </a:r>
            <a:br>
              <a:rPr lang="en-US" altLang="ja-JP" b="1" u="sng" dirty="0" smtClean="0">
                <a:solidFill>
                  <a:schemeClr val="tx2"/>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雇用形態別の待遇を表にまとめ、合理性があるかをチェック。</a:t>
            </a:r>
            <a:r>
              <a:rPr lang="en-US" altLang="ja-JP" b="1" dirty="0" smtClean="0">
                <a:solidFill>
                  <a:schemeClr val="accent5">
                    <a:lumMod val="10000"/>
                  </a:schemeClr>
                </a:solidFill>
                <a:latin typeface="+mj-ea"/>
                <a:ea typeface="+mj-ea"/>
                <a:cs typeface="メイリオ" pitchFamily="50" charset="-128"/>
              </a:rPr>
              <a:t/>
            </a:r>
            <a:br>
              <a:rPr lang="en-US" altLang="ja-JP" b="1" dirty="0" smtClean="0">
                <a:solidFill>
                  <a:schemeClr val="accent5">
                    <a:lumMod val="10000"/>
                  </a:schemeClr>
                </a:solidFill>
                <a:latin typeface="+mj-ea"/>
                <a:ea typeface="+mj-ea"/>
                <a:cs typeface="メイリオ" pitchFamily="50" charset="-128"/>
              </a:rPr>
            </a:br>
            <a:r>
              <a:rPr lang="ja-JP" altLang="en-US" b="1" dirty="0" smtClean="0">
                <a:solidFill>
                  <a:schemeClr val="accent5">
                    <a:lumMod val="10000"/>
                  </a:schemeClr>
                </a:solidFill>
                <a:latin typeface="+mj-ea"/>
                <a:ea typeface="+mj-ea"/>
                <a:cs typeface="メイリオ" pitchFamily="50" charset="-128"/>
              </a:rPr>
              <a:t>人事制度・賃金制度の導入を検討しよう！</a:t>
            </a:r>
            <a:endParaRPr lang="ja-JP" altLang="en-US" sz="2000" b="1" dirty="0">
              <a:solidFill>
                <a:schemeClr val="accent5">
                  <a:lumMod val="10000"/>
                </a:schemeClr>
              </a:solidFill>
              <a:latin typeface="+mj-lt"/>
              <a:ea typeface="+mj-ea"/>
              <a:cs typeface="メイリオ"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22" y="2240509"/>
            <a:ext cx="8282777" cy="268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810422" y="5439910"/>
            <a:ext cx="82470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sz="1400" dirty="0"/>
              <a:t>合理的に説明できる「仕事の差」、「責任の程度の差」、「配置転換の違い」が、正規と非正規の間にあるのなら、待遇差は許容されます。</a:t>
            </a:r>
            <a:endParaRPr kumimoji="0" lang="ja-JP" altLang="en-US" sz="1400" b="0" i="0" u="none" strike="noStrike" cap="none" spc="0" normalizeH="0" baseline="0" dirty="0">
              <a:ln>
                <a:noFill/>
              </a:ln>
              <a:solidFill>
                <a:srgbClr val="000000"/>
              </a:solidFill>
              <a:effectLst/>
              <a:uFillTx/>
              <a:sym typeface="ヒラギノ角ゴ ProN W3"/>
            </a:endParaRPr>
          </a:p>
        </p:txBody>
      </p:sp>
    </p:spTree>
    <p:extLst>
      <p:ext uri="{BB962C8B-B14F-4D97-AF65-F5344CB8AC3E}">
        <p14:creationId xmlns:p14="http://schemas.microsoft.com/office/powerpoint/2010/main" val="402157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同一労働同一賃金を導入した企業の事例</a:t>
            </a:r>
            <a:r>
              <a:rPr kumimoji="1" lang="en-US" altLang="ja-JP" dirty="0" smtClean="0"/>
              <a:t>(</a:t>
            </a:r>
            <a:r>
              <a:rPr lang="ja-JP" altLang="en-US" dirty="0" smtClean="0"/>
              <a:t>金融業界）</a:t>
            </a:r>
            <a:endParaRPr kumimoji="1" lang="ja-JP" altLang="en-US" dirty="0"/>
          </a:p>
        </p:txBody>
      </p:sp>
      <p:cxnSp>
        <p:nvCxnSpPr>
          <p:cNvPr id="8" name="直線コネクタ 7"/>
          <p:cNvCxnSpPr/>
          <p:nvPr/>
        </p:nvCxnSpPr>
        <p:spPr bwMode="white">
          <a:xfrm flipV="1">
            <a:off x="4664968" y="-1"/>
            <a:ext cx="0" cy="656694"/>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white">
          <a:xfrm flipV="1">
            <a:off x="5240338" y="0"/>
            <a:ext cx="0" cy="656693"/>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p:txBody>
          <a:bodyPr/>
          <a:lstStyle/>
          <a:p>
            <a:fld id="{FB3508C7-2FE0-4945-9CBD-863E05F850D2}" type="slidenum">
              <a:rPr lang="ja-JP" altLang="en-US" smtClean="0"/>
              <a:pPr/>
              <a:t>35</a:t>
            </a:fld>
            <a:endParaRPr lang="ja-JP" altLang="en-US" dirty="0"/>
          </a:p>
        </p:txBody>
      </p:sp>
      <p:sp>
        <p:nvSpPr>
          <p:cNvPr id="19"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136820962"/>
              </p:ext>
            </p:extLst>
          </p:nvPr>
        </p:nvGraphicFramePr>
        <p:xfrm>
          <a:off x="820647" y="1484784"/>
          <a:ext cx="3845016" cy="2412268"/>
        </p:xfrm>
        <a:graphic>
          <a:graphicData uri="http://schemas.openxmlformats.org/drawingml/2006/table">
            <a:tbl>
              <a:tblPr firstRow="1" bandRow="1">
                <a:tableStyleId>{72833802-FEF1-4C79-8D5D-14CF1EAF98D9}</a:tableStyleId>
              </a:tblPr>
              <a:tblGrid>
                <a:gridCol w="3845016"/>
              </a:tblGrid>
              <a:tr h="388424">
                <a:tc>
                  <a:txBody>
                    <a:bodyPr/>
                    <a:lstStyle/>
                    <a:p>
                      <a:r>
                        <a:rPr kumimoji="1" lang="en-US" altLang="ja-JP" dirty="0" smtClean="0">
                          <a:latin typeface="+mn-lt"/>
                        </a:rPr>
                        <a:t>Before</a:t>
                      </a:r>
                      <a:endParaRPr kumimoji="1" lang="ja-JP" altLang="en-US" dirty="0">
                        <a:latin typeface="+mn-lt"/>
                      </a:endParaRPr>
                    </a:p>
                  </a:txBody>
                  <a:tcPr/>
                </a:tc>
              </a:tr>
              <a:tr h="2023844">
                <a:tc>
                  <a:txBody>
                    <a:bodyPr/>
                    <a:lstStyle/>
                    <a:p>
                      <a:pPr rtl="0"/>
                      <a:r>
                        <a:rPr kumimoji="1" lang="ja-JP" altLang="en-US" sz="1400" b="0" i="0" u="none" strike="noStrike" kern="1200" dirty="0" smtClean="0">
                          <a:solidFill>
                            <a:schemeClr val="tx1"/>
                          </a:solidFill>
                          <a:effectLst/>
                          <a:latin typeface="+mn-lt"/>
                          <a:ea typeface="+mn-ea"/>
                          <a:cs typeface="+mn-cs"/>
                        </a:rPr>
                        <a:t>もともと、基幹職である「総合職社員」、営業や会計などの専門業務に携わる「専門職社員」、総合職の業務支援やコールセンターを担当する「メイト社員」の</a:t>
                      </a:r>
                      <a:r>
                        <a:rPr kumimoji="1" lang="en-US" altLang="ja-JP" sz="1400" b="0" i="0" u="none" strike="noStrike" kern="1200" dirty="0" smtClean="0">
                          <a:solidFill>
                            <a:schemeClr val="tx1"/>
                          </a:solidFill>
                          <a:effectLst/>
                          <a:latin typeface="+mn-lt"/>
                          <a:ea typeface="+mn-ea"/>
                          <a:cs typeface="+mn-cs"/>
                        </a:rPr>
                        <a:t>3</a:t>
                      </a:r>
                      <a:r>
                        <a:rPr kumimoji="1" lang="ja-JP" altLang="en-US" sz="1400" b="0" i="0" u="none" strike="noStrike" kern="1200" dirty="0" err="1" smtClean="0">
                          <a:solidFill>
                            <a:schemeClr val="tx1"/>
                          </a:solidFill>
                          <a:effectLst/>
                          <a:latin typeface="+mn-lt"/>
                          <a:ea typeface="+mn-ea"/>
                          <a:cs typeface="+mn-cs"/>
                        </a:rPr>
                        <a:t>つの</a:t>
                      </a:r>
                      <a:r>
                        <a:rPr kumimoji="1" lang="ja-JP" altLang="en-US" sz="1400" b="0" i="0" u="none" strike="noStrike" kern="1200" dirty="0" smtClean="0">
                          <a:solidFill>
                            <a:schemeClr val="tx1"/>
                          </a:solidFill>
                          <a:effectLst/>
                          <a:latin typeface="+mn-lt"/>
                          <a:ea typeface="+mn-ea"/>
                          <a:cs typeface="+mn-cs"/>
                        </a:rPr>
                        <a:t>雇用形態で構成。</a:t>
                      </a:r>
                      <a:endParaRPr lang="ja-JP" altLang="en-US" sz="1400" b="0" dirty="0" smtClean="0">
                        <a:effectLst/>
                      </a:endParaRPr>
                    </a:p>
                  </a:txBody>
                  <a:tcPr/>
                </a:tc>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987488375"/>
              </p:ext>
            </p:extLst>
          </p:nvPr>
        </p:nvGraphicFramePr>
        <p:xfrm>
          <a:off x="5248444" y="1484784"/>
          <a:ext cx="3845016" cy="2464640"/>
        </p:xfrm>
        <a:graphic>
          <a:graphicData uri="http://schemas.openxmlformats.org/drawingml/2006/table">
            <a:tbl>
              <a:tblPr firstRow="1" bandRow="1">
                <a:tableStyleId>{9DCAF9ED-07DC-4A11-8D7F-57B35C25682E}</a:tableStyleId>
              </a:tblPr>
              <a:tblGrid>
                <a:gridCol w="3845016"/>
              </a:tblGrid>
              <a:tr h="318912">
                <a:tc>
                  <a:txBody>
                    <a:bodyPr/>
                    <a:lstStyle/>
                    <a:p>
                      <a:r>
                        <a:rPr kumimoji="1" lang="en-US" altLang="ja-JP" sz="1600" dirty="0" smtClean="0"/>
                        <a:t>After</a:t>
                      </a:r>
                      <a:endParaRPr kumimoji="1" lang="ja-JP" altLang="en-US" sz="1600" dirty="0"/>
                    </a:p>
                  </a:txBody>
                  <a:tcPr/>
                </a:tc>
              </a:tr>
              <a:tr h="2129360">
                <a:tc>
                  <a:txBody>
                    <a:bodyPr/>
                    <a:lstStyle/>
                    <a:p>
                      <a:pPr rtl="0"/>
                      <a:r>
                        <a:rPr kumimoji="1" lang="en-US" altLang="ja-JP" sz="1400" b="0" i="0" u="none" strike="noStrike" kern="1200" dirty="0" smtClean="0">
                          <a:solidFill>
                            <a:schemeClr val="dk1"/>
                          </a:solidFill>
                          <a:effectLst/>
                          <a:latin typeface="+mn-lt"/>
                          <a:ea typeface="+mn-ea"/>
                          <a:cs typeface="+mn-cs"/>
                        </a:rPr>
                        <a:t>3</a:t>
                      </a:r>
                      <a:r>
                        <a:rPr kumimoji="1" lang="ja-JP" altLang="en-US" sz="1400" b="0" i="0" u="none" strike="noStrike" kern="1200" dirty="0" smtClean="0">
                          <a:solidFill>
                            <a:schemeClr val="dk1"/>
                          </a:solidFill>
                          <a:effectLst/>
                          <a:latin typeface="+mn-lt"/>
                          <a:ea typeface="+mn-ea"/>
                          <a:cs typeface="+mn-cs"/>
                        </a:rPr>
                        <a:t>つあった「総合職社員」「専門職社員」「メイト社員」を「正社員」に統一すると同時に、待遇やキャリアパス制度も統一。新しいキャリアパス制度では、「業務内容」や「役割」に基づいた「役割等級制度」を導入。人事評価制度も一新した。</a:t>
                      </a:r>
                      <a:endParaRPr lang="ja-JP" altLang="en-US" sz="1400" b="0" dirty="0" smtClean="0">
                        <a:effectLst/>
                        <a:latin typeface="+mn-lt"/>
                      </a:endParaRPr>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49" y="3248980"/>
            <a:ext cx="3672408" cy="58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683" y="3274036"/>
            <a:ext cx="3731773" cy="30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810423" y="4149080"/>
            <a:ext cx="8282343" cy="2462213"/>
          </a:xfrm>
          <a:prstGeom prst="rect">
            <a:avLst/>
          </a:prstGeom>
          <a:noFill/>
        </p:spPr>
        <p:txBody>
          <a:bodyPr wrap="square" rtlCol="0">
            <a:spAutoFit/>
          </a:bodyPr>
          <a:lstStyle/>
          <a:p>
            <a:r>
              <a:rPr lang="ja-JP" altLang="en-US" sz="1100" dirty="0"/>
              <a:t>金融業界といえば、総合職と一般職で明確にコースが分けられ、一般職には女性が多く在籍しているというのが一般的でした。この企業についても同様で、総合職・専門職と、メイト社員に分かれ、メイト社員については有期雇用で賞与なしの時給制、確定拠出年金などの福利厚生も手薄でした</a:t>
            </a:r>
            <a:r>
              <a:rPr lang="ja-JP" altLang="en-US" sz="1100" dirty="0" smtClean="0"/>
              <a:t>。</a:t>
            </a:r>
            <a:r>
              <a:rPr lang="ja-JP" altLang="en-US" sz="1100" dirty="0"/>
              <a:t/>
            </a:r>
            <a:br>
              <a:rPr lang="ja-JP" altLang="en-US" sz="1100" dirty="0"/>
            </a:br>
            <a:r>
              <a:rPr lang="ja-JP" altLang="en-US" sz="1100" dirty="0"/>
              <a:t>それを正社員に一本化する形で</a:t>
            </a:r>
            <a:r>
              <a:rPr lang="en-US" altLang="ja-JP" sz="1100" dirty="0"/>
              <a:t>3</a:t>
            </a:r>
            <a:r>
              <a:rPr lang="ja-JP" altLang="en-US" sz="1100" dirty="0" err="1"/>
              <a:t>つの</a:t>
            </a:r>
            <a:r>
              <a:rPr lang="ja-JP" altLang="en-US" sz="1100" dirty="0"/>
              <a:t>雇用形態を統一。これまで異なっていたあらゆる待遇を同じ水準へと変更し、雇用形態による待遇差を解消したそうです。</a:t>
            </a:r>
          </a:p>
          <a:p>
            <a:r>
              <a:rPr lang="ja-JP" altLang="en-US" sz="1100" dirty="0"/>
              <a:t/>
            </a:r>
            <a:br>
              <a:rPr lang="ja-JP" altLang="en-US" sz="1100" dirty="0"/>
            </a:br>
            <a:r>
              <a:rPr lang="ja-JP" altLang="en-US" sz="1100" dirty="0"/>
              <a:t>すべての社員に対して「現在の処遇以上」を基本方針として移行を進めてきたため、大きな混乱はなかったとのこと。</a:t>
            </a:r>
          </a:p>
          <a:p>
            <a:r>
              <a:rPr lang="ja-JP" altLang="en-US" sz="1100" dirty="0"/>
              <a:t/>
            </a:r>
            <a:br>
              <a:rPr lang="ja-JP" altLang="en-US" sz="1100" dirty="0"/>
            </a:br>
            <a:r>
              <a:rPr lang="ja-JP" altLang="en-US" sz="1100" dirty="0"/>
              <a:t>全員が現在の処遇以上になると、一時的に人件費が膨らむことが懸念されますが、その点については、人件費単体で判断するのではなく、企業収益も含めた会社全体で判断。将来への投資として、大きな変革を断行したとのことでした</a:t>
            </a:r>
            <a:r>
              <a:rPr lang="ja-JP" altLang="en-US" sz="1100" dirty="0" smtClean="0"/>
              <a:t>。</a:t>
            </a:r>
            <a:r>
              <a:rPr lang="en-US" altLang="ja-JP" sz="1100" dirty="0" smtClean="0"/>
              <a:t/>
            </a:r>
            <a:br>
              <a:rPr lang="en-US" altLang="ja-JP" sz="1100" dirty="0" smtClean="0"/>
            </a:br>
            <a:r>
              <a:rPr lang="en-US" altLang="ja-JP" sz="1100" dirty="0" smtClean="0"/>
              <a:t/>
            </a:r>
            <a:br>
              <a:rPr lang="en-US" altLang="ja-JP" sz="1100" dirty="0" smtClean="0"/>
            </a:br>
            <a:r>
              <a:rPr lang="ja-JP" altLang="en-US" sz="1100" dirty="0"/>
              <a:t>参考／厚生</a:t>
            </a:r>
            <a:r>
              <a:rPr lang="ja-JP" altLang="en-US" sz="1100" dirty="0" smtClean="0"/>
              <a:t>労働省　</a:t>
            </a:r>
            <a:r>
              <a:rPr lang="en-US" altLang="ja-JP" sz="1100" u="sng" dirty="0" smtClean="0"/>
              <a:t>https</a:t>
            </a:r>
            <a:r>
              <a:rPr lang="en-US" altLang="ja-JP" sz="1100" u="sng" dirty="0"/>
              <a:t>://tayou-jinkatsu.mhlw.go.jp/cases/pdf/no32creditsaison_201801v2.pdf</a:t>
            </a:r>
            <a:endParaRPr lang="en-US" altLang="ja-JP" sz="1100" dirty="0"/>
          </a:p>
          <a:p>
            <a:r>
              <a:rPr lang="en-US" altLang="ja-JP" sz="1100" dirty="0"/>
              <a:t/>
            </a:r>
            <a:br>
              <a:rPr lang="en-US" altLang="ja-JP" sz="1100" dirty="0"/>
            </a:br>
            <a:endParaRPr lang="ja-JP" altLang="en-US" sz="1100" dirty="0"/>
          </a:p>
        </p:txBody>
      </p:sp>
    </p:spTree>
    <p:extLst>
      <p:ext uri="{BB962C8B-B14F-4D97-AF65-F5344CB8AC3E}">
        <p14:creationId xmlns:p14="http://schemas.microsoft.com/office/powerpoint/2010/main" val="1433697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36</a:t>
            </a:fld>
            <a:endParaRPr lang="ja-JP" altLang="en-US" dirty="0"/>
          </a:p>
        </p:txBody>
      </p:sp>
      <p:sp>
        <p:nvSpPr>
          <p:cNvPr id="3" name="タイトル 2"/>
          <p:cNvSpPr>
            <a:spLocks noGrp="1"/>
          </p:cNvSpPr>
          <p:nvPr>
            <p:ph type="title"/>
          </p:nvPr>
        </p:nvSpPr>
        <p:spPr/>
        <p:txBody>
          <a:bodyPr/>
          <a:lstStyle/>
          <a:p>
            <a:r>
              <a:rPr kumimoji="1" lang="ja-JP" altLang="en-US" dirty="0" smtClean="0"/>
              <a:t>派遣労働者の同一労働同一賃金</a:t>
            </a:r>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8" y="908720"/>
            <a:ext cx="47053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936076"/>
            <a:ext cx="4532987" cy="561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198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37</a:t>
            </a:fld>
            <a:endParaRPr lang="ja-JP" altLang="en-US" dirty="0"/>
          </a:p>
        </p:txBody>
      </p:sp>
      <p:sp>
        <p:nvSpPr>
          <p:cNvPr id="2" name="タイトル 1"/>
          <p:cNvSpPr>
            <a:spLocks noGrp="1"/>
          </p:cNvSpPr>
          <p:nvPr>
            <p:ph type="title"/>
          </p:nvPr>
        </p:nvSpPr>
        <p:spPr/>
        <p:txBody>
          <a:bodyPr/>
          <a:lstStyle/>
          <a:p>
            <a:r>
              <a:rPr kumimoji="1" lang="ja-JP" altLang="en-US" dirty="0" smtClean="0"/>
              <a:t>働き方改革法案　運用対策　まとめ</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558874098"/>
              </p:ext>
            </p:extLst>
          </p:nvPr>
        </p:nvGraphicFramePr>
        <p:xfrm>
          <a:off x="812800" y="1242695"/>
          <a:ext cx="8280400" cy="4912360"/>
        </p:xfrm>
        <a:graphic>
          <a:graphicData uri="http://schemas.openxmlformats.org/drawingml/2006/table">
            <a:tbl>
              <a:tblPr firstRow="1" bandRow="1">
                <a:tableStyleId>{21E4AEA4-8DFA-4A89-87EB-49C32662AFE0}</a:tableStyleId>
              </a:tblPr>
              <a:tblGrid>
                <a:gridCol w="503796"/>
                <a:gridCol w="1116124"/>
                <a:gridCol w="5616624"/>
                <a:gridCol w="1043856"/>
              </a:tblGrid>
              <a:tr h="370840">
                <a:tc>
                  <a:txBody>
                    <a:bodyPr/>
                    <a:lstStyle/>
                    <a:p>
                      <a:r>
                        <a:rPr kumimoji="1" lang="en-US" altLang="ja-JP" sz="1600" dirty="0" smtClean="0"/>
                        <a:t>No</a:t>
                      </a:r>
                      <a:endParaRPr kumimoji="1" lang="ja-JP" altLang="en-US" sz="1600" dirty="0"/>
                    </a:p>
                  </a:txBody>
                  <a:tcPr/>
                </a:tc>
                <a:tc>
                  <a:txBody>
                    <a:bodyPr/>
                    <a:lstStyle/>
                    <a:p>
                      <a:r>
                        <a:rPr kumimoji="1" lang="ja-JP" altLang="en-US" sz="1600" dirty="0" smtClean="0"/>
                        <a:t>カテゴリ</a:t>
                      </a:r>
                      <a:endParaRPr kumimoji="1" lang="ja-JP" altLang="en-US" sz="1600" dirty="0"/>
                    </a:p>
                  </a:txBody>
                  <a:tcPr/>
                </a:tc>
                <a:tc>
                  <a:txBody>
                    <a:bodyPr/>
                    <a:lstStyle/>
                    <a:p>
                      <a:r>
                        <a:rPr kumimoji="1" lang="ja-JP" altLang="en-US" sz="1600" dirty="0" smtClean="0"/>
                        <a:t>内容</a:t>
                      </a:r>
                      <a:endParaRPr kumimoji="1" lang="ja-JP" altLang="en-US" sz="1600" dirty="0"/>
                    </a:p>
                  </a:txBody>
                  <a:tcPr/>
                </a:tc>
                <a:tc>
                  <a:txBody>
                    <a:bodyPr/>
                    <a:lstStyle/>
                    <a:p>
                      <a:r>
                        <a:rPr kumimoji="1" lang="ja-JP" altLang="en-US" sz="1600" dirty="0" smtClean="0"/>
                        <a:t>難易度</a:t>
                      </a:r>
                      <a:endParaRPr kumimoji="1" lang="ja-JP" altLang="en-US" sz="1600" dirty="0"/>
                    </a:p>
                  </a:txBody>
                  <a:tcPr/>
                </a:tc>
              </a:tr>
              <a:tr h="370840">
                <a:tc>
                  <a:txBody>
                    <a:bodyPr/>
                    <a:lstStyle/>
                    <a:p>
                      <a:pPr algn="ctr"/>
                      <a:r>
                        <a:rPr kumimoji="1" lang="en-US" altLang="ja-JP" sz="1600" dirty="0" smtClean="0"/>
                        <a:t>1</a:t>
                      </a:r>
                      <a:endParaRPr kumimoji="1" lang="ja-JP" altLang="en-US" sz="1600" dirty="0"/>
                    </a:p>
                  </a:txBody>
                  <a:tcPr anchor="ctr"/>
                </a:tc>
                <a:tc>
                  <a:txBody>
                    <a:bodyPr/>
                    <a:lstStyle/>
                    <a:p>
                      <a:pPr algn="ctr"/>
                      <a:r>
                        <a:rPr kumimoji="1" lang="ja-JP" altLang="en-US" sz="1600" dirty="0" smtClean="0"/>
                        <a:t>残業対策</a:t>
                      </a:r>
                      <a:endParaRPr kumimoji="1" lang="ja-JP" altLang="en-US" sz="1600" dirty="0"/>
                    </a:p>
                  </a:txBody>
                  <a:tcPr anchor="ctr"/>
                </a:tc>
                <a:tc>
                  <a:txBody>
                    <a:bodyPr/>
                    <a:lstStyle/>
                    <a:p>
                      <a:r>
                        <a:rPr kumimoji="1" lang="en-US" altLang="ja-JP" sz="1600" dirty="0" smtClean="0"/>
                        <a:t>45</a:t>
                      </a:r>
                      <a:r>
                        <a:rPr kumimoji="1" lang="ja-JP" altLang="en-US" sz="1600" dirty="0" smtClean="0"/>
                        <a:t>時間</a:t>
                      </a:r>
                      <a:r>
                        <a:rPr kumimoji="1" lang="en-US" altLang="ja-JP" sz="1600" dirty="0" smtClean="0"/>
                        <a:t>6</a:t>
                      </a:r>
                      <a:r>
                        <a:rPr kumimoji="1" lang="ja-JP" altLang="en-US" sz="1600" dirty="0" smtClean="0"/>
                        <a:t>ヶ月を意識して</a:t>
                      </a:r>
                      <a:r>
                        <a:rPr kumimoji="1" lang="en-US" altLang="ja-JP" sz="1600" dirty="0" smtClean="0"/>
                        <a:t>80</a:t>
                      </a:r>
                      <a:r>
                        <a:rPr kumimoji="1" lang="ja-JP" altLang="en-US" sz="1600" dirty="0" smtClean="0"/>
                        <a:t>時間超えは年</a:t>
                      </a:r>
                      <a:r>
                        <a:rPr kumimoji="1" lang="en-US" altLang="ja-JP" sz="1600" dirty="0" smtClean="0"/>
                        <a:t>2</a:t>
                      </a:r>
                      <a:r>
                        <a:rPr kumimoji="1" lang="ja-JP" altLang="en-US" sz="1600" dirty="0" smtClean="0"/>
                        <a:t>回程度に抑える</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en-US" altLang="ja-JP" sz="1600" dirty="0" smtClean="0"/>
                        <a:t>2</a:t>
                      </a:r>
                      <a:endParaRPr kumimoji="1" lang="ja-JP" altLang="en-US" sz="1600" dirty="0"/>
                    </a:p>
                  </a:txBody>
                  <a:tcPr anchor="ctr"/>
                </a:tc>
                <a:tc>
                  <a:txBody>
                    <a:bodyPr/>
                    <a:lstStyle/>
                    <a:p>
                      <a:pPr algn="ctr"/>
                      <a:r>
                        <a:rPr kumimoji="1" lang="ja-JP" altLang="en-US" sz="1600" dirty="0" smtClean="0"/>
                        <a:t>残業対策</a:t>
                      </a:r>
                      <a:endParaRPr kumimoji="1" lang="ja-JP" altLang="en-US" sz="1600" dirty="0"/>
                    </a:p>
                  </a:txBody>
                  <a:tcPr anchor="ctr"/>
                </a:tc>
                <a:tc>
                  <a:txBody>
                    <a:bodyPr/>
                    <a:lstStyle/>
                    <a:p>
                      <a:r>
                        <a:rPr kumimoji="1" lang="ja-JP" altLang="en-US" sz="1600" dirty="0" smtClean="0"/>
                        <a:t>現状、誰が、どの部署が、どれくらい残業しているか把握する</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en-US" altLang="ja-JP" sz="1600" dirty="0" smtClean="0"/>
                        <a:t>3</a:t>
                      </a:r>
                      <a:endParaRPr kumimoji="1" lang="ja-JP" altLang="en-US" sz="1600" dirty="0"/>
                    </a:p>
                  </a:txBody>
                  <a:tcPr anchor="ctr"/>
                </a:tc>
                <a:tc>
                  <a:txBody>
                    <a:bodyPr/>
                    <a:lstStyle/>
                    <a:p>
                      <a:pPr algn="ctr"/>
                      <a:r>
                        <a:rPr kumimoji="1" lang="ja-JP" altLang="en-US" sz="1600" dirty="0" smtClean="0"/>
                        <a:t>残業対策</a:t>
                      </a:r>
                      <a:endParaRPr kumimoji="1" lang="ja-JP" altLang="en-US" sz="1600" dirty="0"/>
                    </a:p>
                  </a:txBody>
                  <a:tcPr anchor="ctr"/>
                </a:tc>
                <a:tc>
                  <a:txBody>
                    <a:bodyPr/>
                    <a:lstStyle/>
                    <a:p>
                      <a:r>
                        <a:rPr kumimoji="1" lang="ja-JP" altLang="en-US" sz="1600" dirty="0" smtClean="0"/>
                        <a:t>毎月、従業員毎に最長時間と月４５、８０</a:t>
                      </a:r>
                      <a:r>
                        <a:rPr kumimoji="1" lang="en-US" altLang="ja-JP" sz="1600" dirty="0" smtClean="0"/>
                        <a:t>H</a:t>
                      </a:r>
                      <a:r>
                        <a:rPr kumimoji="1" lang="ja-JP" altLang="en-US" sz="1600" dirty="0" smtClean="0"/>
                        <a:t>超えの回数をチェックしよう！</a:t>
                      </a:r>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en-US" altLang="ja-JP" sz="1600" dirty="0" smtClean="0"/>
                        <a:t>4</a:t>
                      </a:r>
                      <a:endParaRPr kumimoji="1" lang="ja-JP" altLang="en-US" sz="1600" dirty="0"/>
                    </a:p>
                  </a:txBody>
                  <a:tcPr anchor="ctr"/>
                </a:tc>
                <a:tc>
                  <a:txBody>
                    <a:bodyPr/>
                    <a:lstStyle/>
                    <a:p>
                      <a:pPr algn="ctr"/>
                      <a:r>
                        <a:rPr kumimoji="1" lang="ja-JP" altLang="en-US" sz="1600" dirty="0" smtClean="0"/>
                        <a:t>残業対策</a:t>
                      </a:r>
                      <a:endParaRPr kumimoji="1" lang="ja-JP" altLang="en-US" sz="1600" dirty="0"/>
                    </a:p>
                  </a:txBody>
                  <a:tcPr anchor="ctr"/>
                </a:tc>
                <a:tc>
                  <a:txBody>
                    <a:bodyPr/>
                    <a:lstStyle/>
                    <a:p>
                      <a:r>
                        <a:rPr kumimoji="1" lang="ja-JP" altLang="en-US" sz="1600" dirty="0" smtClean="0"/>
                        <a:t>社内で残業削減プロジェクトチームを作る</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en-US" altLang="ja-JP" sz="1600" dirty="0" smtClean="0"/>
                        <a:t>5</a:t>
                      </a:r>
                      <a:endParaRPr kumimoji="1" lang="ja-JP" altLang="en-US" sz="1600" dirty="0"/>
                    </a:p>
                  </a:txBody>
                  <a:tcPr anchor="ctr"/>
                </a:tc>
                <a:tc>
                  <a:txBody>
                    <a:bodyPr/>
                    <a:lstStyle/>
                    <a:p>
                      <a:pPr algn="ctr"/>
                      <a:r>
                        <a:rPr kumimoji="1" lang="ja-JP" altLang="en-US" sz="1600" dirty="0" smtClean="0"/>
                        <a:t>残業対策</a:t>
                      </a:r>
                      <a:endParaRPr kumimoji="1" lang="ja-JP" altLang="en-US" sz="1600" dirty="0"/>
                    </a:p>
                  </a:txBody>
                  <a:tcPr anchor="ctr"/>
                </a:tc>
                <a:tc>
                  <a:txBody>
                    <a:bodyPr/>
                    <a:lstStyle/>
                    <a:p>
                      <a:r>
                        <a:rPr kumimoji="1" lang="ja-JP" altLang="en-US" sz="1600" dirty="0" smtClean="0"/>
                        <a:t>残業が削減された場合、残業代を還元する仕組みを考える</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ja-JP" altLang="en-US" sz="1600" dirty="0" smtClean="0"/>
                        <a:t>６</a:t>
                      </a:r>
                      <a:endParaRPr kumimoji="1" lang="ja-JP" altLang="en-US" sz="1600" dirty="0"/>
                    </a:p>
                  </a:txBody>
                  <a:tcPr anchor="ctr"/>
                </a:tc>
                <a:tc>
                  <a:txBody>
                    <a:bodyPr/>
                    <a:lstStyle/>
                    <a:p>
                      <a:pPr algn="ctr"/>
                      <a:r>
                        <a:rPr kumimoji="1" lang="ja-JP" altLang="en-US" sz="1400" dirty="0" smtClean="0"/>
                        <a:t>フレックス</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accent5">
                              <a:lumMod val="10000"/>
                            </a:schemeClr>
                          </a:solidFill>
                          <a:latin typeface="+mj-ea"/>
                          <a:ea typeface="+mn-ea"/>
                          <a:cs typeface="メイリオ" pitchFamily="50" charset="-128"/>
                        </a:rPr>
                        <a:t>1</a:t>
                      </a:r>
                      <a:r>
                        <a:rPr kumimoji="1" lang="ja-JP" altLang="en-US" sz="1200" b="0" kern="1200" dirty="0" smtClean="0">
                          <a:solidFill>
                            <a:schemeClr val="accent5">
                              <a:lumMod val="10000"/>
                            </a:schemeClr>
                          </a:solidFill>
                          <a:latin typeface="+mj-ea"/>
                          <a:ea typeface="+mn-ea"/>
                          <a:cs typeface="メイリオ" pitchFamily="50" charset="-128"/>
                        </a:rPr>
                        <a:t>年のうち残業が多い月、少ない月を把握して、</a:t>
                      </a:r>
                      <a:r>
                        <a:rPr kumimoji="1" lang="en-US" altLang="ja-JP" sz="1200" b="0" kern="1200" dirty="0" smtClean="0">
                          <a:solidFill>
                            <a:schemeClr val="accent5">
                              <a:lumMod val="10000"/>
                            </a:schemeClr>
                          </a:solidFill>
                          <a:latin typeface="+mj-ea"/>
                          <a:ea typeface="+mn-ea"/>
                          <a:cs typeface="メイリオ" pitchFamily="50" charset="-128"/>
                        </a:rPr>
                        <a:t>3</a:t>
                      </a:r>
                      <a:r>
                        <a:rPr kumimoji="1" lang="ja-JP" altLang="en-US" sz="1200" b="0" kern="1200" dirty="0" smtClean="0">
                          <a:solidFill>
                            <a:schemeClr val="accent5">
                              <a:lumMod val="10000"/>
                            </a:schemeClr>
                          </a:solidFill>
                          <a:latin typeface="+mj-ea"/>
                          <a:ea typeface="+mn-ea"/>
                          <a:cs typeface="メイリオ" pitchFamily="50" charset="-128"/>
                        </a:rPr>
                        <a:t>ヶ月フレックスを検討する。</a:t>
                      </a:r>
                      <a:endParaRPr kumimoji="1" lang="ja-JP" altLang="en-US" sz="1200" b="0" kern="1200" dirty="0" smtClean="0">
                        <a:solidFill>
                          <a:schemeClr val="accent5">
                            <a:lumMod val="10000"/>
                          </a:schemeClr>
                        </a:solidFill>
                        <a:latin typeface="+mn-lt"/>
                        <a:ea typeface="+mn-ea"/>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p>
                  </a:txBody>
                  <a:tcPr anchor="ctr"/>
                </a:tc>
              </a:tr>
              <a:tr h="370840">
                <a:tc>
                  <a:txBody>
                    <a:bodyPr/>
                    <a:lstStyle/>
                    <a:p>
                      <a:pPr algn="ctr"/>
                      <a:r>
                        <a:rPr kumimoji="1" lang="ja-JP" altLang="en-US" sz="1600" dirty="0" smtClean="0"/>
                        <a:t>７</a:t>
                      </a:r>
                      <a:endParaRPr kumimoji="1" lang="ja-JP" altLang="en-US" sz="1600" dirty="0"/>
                    </a:p>
                  </a:txBody>
                  <a:tcPr anchor="ctr"/>
                </a:tc>
                <a:tc>
                  <a:txBody>
                    <a:bodyPr/>
                    <a:lstStyle/>
                    <a:p>
                      <a:pPr algn="ctr"/>
                      <a:r>
                        <a:rPr kumimoji="1" lang="ja-JP" altLang="en-US" sz="1600" dirty="0" smtClean="0"/>
                        <a:t>有給対策</a:t>
                      </a:r>
                      <a:endParaRPr kumimoji="1" lang="ja-JP" altLang="en-US" sz="1600" dirty="0"/>
                    </a:p>
                  </a:txBody>
                  <a:tcPr anchor="ctr"/>
                </a:tc>
                <a:tc>
                  <a:txBody>
                    <a:bodyPr/>
                    <a:lstStyle/>
                    <a:p>
                      <a:r>
                        <a:rPr kumimoji="1" lang="ja-JP" altLang="en-US" sz="1600" dirty="0" smtClean="0"/>
                        <a:t>現状の有給利用状況を把握しよう！</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ja-JP" altLang="en-US" sz="1600" dirty="0" smtClean="0"/>
                        <a:t>８</a:t>
                      </a:r>
                      <a:endParaRPr kumimoji="1" lang="ja-JP" altLang="en-US" sz="1600" dirty="0"/>
                    </a:p>
                  </a:txBody>
                  <a:tcPr anchor="ctr"/>
                </a:tc>
                <a:tc>
                  <a:txBody>
                    <a:bodyPr/>
                    <a:lstStyle/>
                    <a:p>
                      <a:pPr algn="ctr"/>
                      <a:r>
                        <a:rPr kumimoji="1" lang="ja-JP" altLang="en-US" sz="1600" dirty="0" smtClean="0"/>
                        <a:t>有給対策</a:t>
                      </a:r>
                      <a:endParaRPr kumimoji="1" lang="ja-JP" altLang="en-US" sz="1600" dirty="0"/>
                    </a:p>
                  </a:txBody>
                  <a:tcPr anchor="ctr"/>
                </a:tc>
                <a:tc>
                  <a:txBody>
                    <a:bodyPr/>
                    <a:lstStyle/>
                    <a:p>
                      <a:r>
                        <a:rPr kumimoji="1" lang="ja-JP" altLang="en-US" sz="1600" dirty="0" smtClean="0"/>
                        <a:t>計画的付与制度を利用しよう！</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ja-JP" altLang="en-US" sz="1600" dirty="0" smtClean="0"/>
                        <a:t>９</a:t>
                      </a:r>
                      <a:endParaRPr kumimoji="1" lang="ja-JP" altLang="en-US" sz="1600" dirty="0"/>
                    </a:p>
                  </a:txBody>
                  <a:tcPr anchor="ctr"/>
                </a:tc>
                <a:tc>
                  <a:txBody>
                    <a:bodyPr/>
                    <a:lstStyle/>
                    <a:p>
                      <a:pPr algn="ctr"/>
                      <a:r>
                        <a:rPr kumimoji="1" lang="ja-JP" altLang="en-US" sz="1600" dirty="0" smtClean="0"/>
                        <a:t>有給対策</a:t>
                      </a:r>
                      <a:endParaRPr kumimoji="1" lang="ja-JP" altLang="en-US" sz="1600" dirty="0"/>
                    </a:p>
                  </a:txBody>
                  <a:tcPr anchor="ctr"/>
                </a:tc>
                <a:tc>
                  <a:txBody>
                    <a:bodyPr/>
                    <a:lstStyle/>
                    <a:p>
                      <a:r>
                        <a:rPr kumimoji="1" lang="ja-JP" altLang="en-US" sz="1600" dirty="0" smtClean="0"/>
                        <a:t>毎月、有休取得</a:t>
                      </a:r>
                      <a:r>
                        <a:rPr kumimoji="1" lang="en-US" altLang="ja-JP" sz="1600" dirty="0" smtClean="0"/>
                        <a:t>5</a:t>
                      </a:r>
                      <a:r>
                        <a:rPr kumimoji="1" lang="ja-JP" altLang="en-US" sz="1600" dirty="0" smtClean="0"/>
                        <a:t>日未満の人をチェックし、３ヶ月前には声掛けをしよう！</a:t>
                      </a:r>
                      <a:endParaRPr kumimoji="1" lang="ja-JP" altLang="en-US" sz="1600" dirty="0"/>
                    </a:p>
                  </a:txBody>
                  <a:tcPr anchor="ctr"/>
                </a:tc>
                <a:tc>
                  <a:txBody>
                    <a:bodyPr/>
                    <a:lstStyle/>
                    <a:p>
                      <a:r>
                        <a:rPr kumimoji="1" lang="ja-JP" altLang="en-US" sz="1200" dirty="0" smtClean="0"/>
                        <a:t>★★</a:t>
                      </a:r>
                      <a:endParaRPr kumimoji="1" lang="ja-JP" altLang="en-US" sz="1200" dirty="0"/>
                    </a:p>
                  </a:txBody>
                  <a:tcPr anchor="ctr"/>
                </a:tc>
              </a:tr>
              <a:tr h="370840">
                <a:tc>
                  <a:txBody>
                    <a:bodyPr/>
                    <a:lstStyle/>
                    <a:p>
                      <a:pPr algn="ctr"/>
                      <a:r>
                        <a:rPr kumimoji="1" lang="ja-JP" altLang="en-US" sz="1200" dirty="0" smtClean="0"/>
                        <a:t>１０</a:t>
                      </a:r>
                      <a:endParaRPr kumimoji="1" lang="ja-JP" altLang="en-US" sz="1200" dirty="0"/>
                    </a:p>
                  </a:txBody>
                  <a:tcPr anchor="ctr"/>
                </a:tc>
                <a:tc>
                  <a:txBody>
                    <a:bodyPr/>
                    <a:lstStyle/>
                    <a:p>
                      <a:pPr algn="ctr"/>
                      <a:r>
                        <a:rPr kumimoji="1" lang="ja-JP" altLang="en-US" sz="1600" dirty="0" smtClean="0"/>
                        <a:t>同一労働</a:t>
                      </a:r>
                      <a:r>
                        <a:rPr kumimoji="1" lang="en-US" altLang="ja-JP" sz="1600" dirty="0" smtClean="0"/>
                        <a:t/>
                      </a:r>
                      <a:br>
                        <a:rPr kumimoji="1" lang="en-US" altLang="ja-JP" sz="1600" dirty="0" smtClean="0"/>
                      </a:br>
                      <a:r>
                        <a:rPr kumimoji="1" lang="ja-JP" altLang="en-US" sz="1600" dirty="0" smtClean="0"/>
                        <a:t>同一賃金</a:t>
                      </a:r>
                      <a:endParaRPr kumimoji="1" lang="ja-JP" altLang="en-US" sz="1600" dirty="0"/>
                    </a:p>
                  </a:txBody>
                  <a:tcPr anchor="ctr"/>
                </a:tc>
                <a:tc>
                  <a:txBody>
                    <a:bodyPr/>
                    <a:lstStyle/>
                    <a:p>
                      <a:r>
                        <a:rPr kumimoji="1" lang="ja-JP" altLang="en-US" sz="1600" dirty="0" smtClean="0"/>
                        <a:t>雇用形態別の待遇を表にまとめ、合理性があるかをチェック。人事制度・賃金制度の導入を検討しよう！</a:t>
                      </a:r>
                    </a:p>
                  </a:txBody>
                  <a:tcPr anchor="ctr"/>
                </a:tc>
                <a:tc>
                  <a:txBody>
                    <a:bodyPr/>
                    <a:lstStyle/>
                    <a:p>
                      <a:r>
                        <a:rPr kumimoji="1" lang="ja-JP" altLang="en-US" sz="1200" dirty="0" smtClean="0"/>
                        <a:t>★★</a:t>
                      </a:r>
                      <a:endParaRPr kumimoji="1" lang="ja-JP" altLang="en-US" sz="1200" dirty="0"/>
                    </a:p>
                  </a:txBody>
                  <a:tcPr anchor="ctr"/>
                </a:tc>
              </a:tr>
            </a:tbl>
          </a:graphicData>
        </a:graphic>
      </p:graphicFrame>
    </p:spTree>
    <p:extLst>
      <p:ext uri="{BB962C8B-B14F-4D97-AF65-F5344CB8AC3E}">
        <p14:creationId xmlns:p14="http://schemas.microsoft.com/office/powerpoint/2010/main" val="2395292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 </a:t>
            </a:r>
            <a:endParaRPr kumimoji="1" lang="ja-JP" altLang="en-US" dirty="0"/>
          </a:p>
        </p:txBody>
      </p:sp>
      <p:sp>
        <p:nvSpPr>
          <p:cNvPr id="8" name="AutoShape 3"/>
          <p:cNvSpPr>
            <a:spLocks noChangeArrowheads="1"/>
          </p:cNvSpPr>
          <p:nvPr/>
        </p:nvSpPr>
        <p:spPr bwMode="gray">
          <a:xfrm>
            <a:off x="2036675" y="5373216"/>
            <a:ext cx="6084675" cy="6093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20000"/>
              </a:lnSpc>
              <a:spcBef>
                <a:spcPct val="0"/>
              </a:spcBef>
              <a:spcAft>
                <a:spcPts val="600"/>
              </a:spcAft>
            </a:pPr>
            <a:r>
              <a:rPr lang="ja-JP" altLang="en-US" sz="1100" dirty="0">
                <a:solidFill>
                  <a:schemeClr val="bg1"/>
                </a:solidFill>
              </a:rPr>
              <a:t>本日の講演に関するお問い合わせ</a:t>
            </a:r>
            <a:r>
              <a:rPr lang="ja-JP" altLang="en-US" sz="1100" dirty="0" smtClean="0">
                <a:solidFill>
                  <a:schemeClr val="bg1"/>
                </a:solidFill>
              </a:rPr>
              <a:t>は以下</a:t>
            </a:r>
            <a:r>
              <a:rPr lang="ja-JP" altLang="en-US" sz="1100" dirty="0">
                <a:solidFill>
                  <a:schemeClr val="bg1"/>
                </a:solidFill>
              </a:rPr>
              <a:t>までお願いします</a:t>
            </a:r>
            <a:r>
              <a:rPr lang="ja-JP" altLang="en-US" sz="1100" dirty="0" smtClean="0">
                <a:solidFill>
                  <a:schemeClr val="bg1"/>
                </a:solidFill>
              </a:rPr>
              <a:t>。</a:t>
            </a:r>
            <a:r>
              <a:rPr lang="en-US" altLang="ja-JP" sz="1100" dirty="0" smtClean="0">
                <a:solidFill>
                  <a:schemeClr val="bg1"/>
                </a:solidFill>
              </a:rPr>
              <a:t/>
            </a:r>
            <a:br>
              <a:rPr lang="en-US" altLang="ja-JP" sz="1100" dirty="0" smtClean="0">
                <a:solidFill>
                  <a:schemeClr val="bg1"/>
                </a:solidFill>
              </a:rPr>
            </a:br>
            <a:r>
              <a:rPr lang="ja-JP" altLang="en-US" sz="1100" dirty="0" smtClean="0">
                <a:solidFill>
                  <a:schemeClr val="bg1"/>
                </a:solidFill>
              </a:rPr>
              <a:t>また、無料相談会も常時実施しています。お気軽に弊社までお越しください。</a:t>
            </a:r>
            <a:r>
              <a:rPr lang="en-US" altLang="ja-JP" sz="1100" dirty="0" smtClean="0">
                <a:solidFill>
                  <a:schemeClr val="bg1"/>
                </a:solidFill>
              </a:rPr>
              <a:t/>
            </a:r>
            <a:br>
              <a:rPr lang="en-US" altLang="ja-JP" sz="1100" dirty="0" smtClean="0">
                <a:solidFill>
                  <a:schemeClr val="bg1"/>
                </a:solidFill>
              </a:rPr>
            </a:br>
            <a:endParaRPr lang="en-US" altLang="ja-JP" sz="1100" b="1" dirty="0" smtClean="0">
              <a:solidFill>
                <a:schemeClr val="bg1"/>
              </a:solidFill>
            </a:endParaRPr>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38</a:t>
            </a:fld>
            <a:endParaRPr lang="ja-JP" altLang="en-US" dirty="0"/>
          </a:p>
        </p:txBody>
      </p:sp>
      <p:sp>
        <p:nvSpPr>
          <p:cNvPr id="80" name="テキスト ボックス 79"/>
          <p:cNvSpPr txBox="1"/>
          <p:nvPr/>
        </p:nvSpPr>
        <p:spPr>
          <a:xfrm>
            <a:off x="4412940" y="3485909"/>
            <a:ext cx="1728192" cy="246221"/>
          </a:xfrm>
          <a:prstGeom prst="rect">
            <a:avLst/>
          </a:prstGeom>
          <a:noFill/>
        </p:spPr>
        <p:txBody>
          <a:bodyPr wrap="square" rtlCol="0">
            <a:spAutoFit/>
          </a:bodyPr>
          <a:lstStyle/>
          <a:p>
            <a:r>
              <a:rPr kumimoji="1" lang="ja-JP" altLang="en-US" sz="1000" dirty="0" smtClean="0">
                <a:solidFill>
                  <a:schemeClr val="bg1"/>
                </a:solidFill>
              </a:rPr>
              <a:t>健全な企業発展のために</a:t>
            </a:r>
            <a:endParaRPr kumimoji="1" lang="ja-JP" altLang="en-US" sz="1000" dirty="0">
              <a:solidFill>
                <a:schemeClr val="bg1"/>
              </a:solidFill>
            </a:endParaRPr>
          </a:p>
        </p:txBody>
      </p:sp>
    </p:spTree>
    <p:extLst>
      <p:ext uri="{BB962C8B-B14F-4D97-AF65-F5344CB8AC3E}">
        <p14:creationId xmlns:p14="http://schemas.microsoft.com/office/powerpoint/2010/main" val="209586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p:cNvSpPr>
            <a:spLocks noGrp="1"/>
          </p:cNvSpPr>
          <p:nvPr>
            <p:ph type="sldNum" sz="quarter" idx="4"/>
          </p:nvPr>
        </p:nvSpPr>
        <p:spPr/>
        <p:txBody>
          <a:bodyPr/>
          <a:lstStyle/>
          <a:p>
            <a:fld id="{FB3508C7-2FE0-4945-9CBD-863E05F850D2}" type="slidenum">
              <a:rPr lang="ja-JP" altLang="en-US" smtClean="0"/>
              <a:pPr/>
              <a:t>3</a:t>
            </a:fld>
            <a:endParaRPr lang="ja-JP" altLang="en-US" dirty="0"/>
          </a:p>
        </p:txBody>
      </p:sp>
      <p:graphicFrame>
        <p:nvGraphicFramePr>
          <p:cNvPr id="24" name="コンテンツ プレースホルダー 5">
            <a:extLst>
              <a:ext uri="{FF2B5EF4-FFF2-40B4-BE49-F238E27FC236}">
                <a16:creationId xmlns="" xmlns:a16="http://schemas.microsoft.com/office/drawing/2014/main" id="{9AEF4014-C391-4286-84F0-DCA17B52BC2F}"/>
              </a:ext>
            </a:extLst>
          </p:cNvPr>
          <p:cNvGraphicFramePr>
            <a:graphicFrameLocks/>
          </p:cNvGraphicFramePr>
          <p:nvPr>
            <p:extLst>
              <p:ext uri="{D42A27DB-BD31-4B8C-83A1-F6EECF244321}">
                <p14:modId xmlns:p14="http://schemas.microsoft.com/office/powerpoint/2010/main" val="2986457084"/>
              </p:ext>
            </p:extLst>
          </p:nvPr>
        </p:nvGraphicFramePr>
        <p:xfrm>
          <a:off x="92460" y="51400"/>
          <a:ext cx="9694474" cy="6690360"/>
        </p:xfrm>
        <a:graphic>
          <a:graphicData uri="http://schemas.openxmlformats.org/drawingml/2006/table">
            <a:tbl>
              <a:tblPr firstRow="1" bandRow="1">
                <a:tableStyleId>{2D5ABB26-0587-4C30-8999-92F81FD0307C}</a:tableStyleId>
              </a:tblPr>
              <a:tblGrid>
                <a:gridCol w="1377917">
                  <a:extLst>
                    <a:ext uri="{9D8B030D-6E8A-4147-A177-3AD203B41FA5}">
                      <a16:colId xmlns="" xmlns:a16="http://schemas.microsoft.com/office/drawing/2014/main" val="2108802276"/>
                    </a:ext>
                  </a:extLst>
                </a:gridCol>
                <a:gridCol w="418281">
                  <a:extLst>
                    <a:ext uri="{9D8B030D-6E8A-4147-A177-3AD203B41FA5}">
                      <a16:colId xmlns="" xmlns:a16="http://schemas.microsoft.com/office/drawing/2014/main" val="3840998098"/>
                    </a:ext>
                  </a:extLst>
                </a:gridCol>
                <a:gridCol w="4288478">
                  <a:extLst>
                    <a:ext uri="{9D8B030D-6E8A-4147-A177-3AD203B41FA5}">
                      <a16:colId xmlns="" xmlns:a16="http://schemas.microsoft.com/office/drawing/2014/main" val="2602617486"/>
                    </a:ext>
                  </a:extLst>
                </a:gridCol>
                <a:gridCol w="1044116">
                  <a:extLst>
                    <a:ext uri="{9D8B030D-6E8A-4147-A177-3AD203B41FA5}">
                      <a16:colId xmlns="" xmlns:a16="http://schemas.microsoft.com/office/drawing/2014/main" val="3248178960"/>
                    </a:ext>
                  </a:extLst>
                </a:gridCol>
                <a:gridCol w="504056"/>
                <a:gridCol w="540060"/>
                <a:gridCol w="540060"/>
                <a:gridCol w="504056"/>
                <a:gridCol w="477450"/>
              </a:tblGrid>
              <a:tr h="360040">
                <a:tc>
                  <a:txBody>
                    <a:bodyPr/>
                    <a:lstStyle/>
                    <a:p>
                      <a:pPr algn="ctr"/>
                      <a:r>
                        <a:rPr kumimoji="1" lang="ja-JP" altLang="en-US" sz="1050" dirty="0" smtClean="0"/>
                        <a:t>カテゴリ</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改正項目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法律名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2019</a:t>
                      </a:r>
                      <a:br>
                        <a:rPr kumimoji="1" lang="en-US" altLang="ja-JP" sz="900" dirty="0" smtClean="0">
                          <a:latin typeface="Meiryo UI" panose="020B0604030504040204" pitchFamily="50" charset="-128"/>
                          <a:ea typeface="Meiryo UI" panose="020B0604030504040204" pitchFamily="50" charset="-128"/>
                        </a:rPr>
                      </a:br>
                      <a:r>
                        <a:rPr kumimoji="1" lang="en-US" altLang="ja-JP" sz="900" dirty="0" smtClean="0">
                          <a:latin typeface="Meiryo UI" panose="020B0604030504040204" pitchFamily="50" charset="-128"/>
                          <a:ea typeface="Meiryo UI" panose="020B0604030504040204" pitchFamily="50" charset="-128"/>
                        </a:rPr>
                        <a:t>04</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2020</a:t>
                      </a:r>
                      <a:br>
                        <a:rPr kumimoji="1" lang="en-US" altLang="ja-JP" sz="900" dirty="0" smtClean="0">
                          <a:latin typeface="Meiryo UI" panose="020B0604030504040204" pitchFamily="50" charset="-128"/>
                          <a:ea typeface="Meiryo UI" panose="020B0604030504040204" pitchFamily="50" charset="-128"/>
                        </a:rPr>
                      </a:br>
                      <a:r>
                        <a:rPr kumimoji="1" lang="en-US" altLang="ja-JP" sz="900" dirty="0" smtClean="0">
                          <a:latin typeface="Meiryo UI" panose="020B0604030504040204" pitchFamily="50" charset="-128"/>
                          <a:ea typeface="Meiryo UI" panose="020B0604030504040204" pitchFamily="50" charset="-128"/>
                        </a:rPr>
                        <a:t>04</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2021</a:t>
                      </a:r>
                      <a:br>
                        <a:rPr kumimoji="1" lang="en-US" altLang="ja-JP" sz="900" dirty="0" smtClean="0">
                          <a:latin typeface="Meiryo UI" panose="020B0604030504040204" pitchFamily="50" charset="-128"/>
                          <a:ea typeface="Meiryo UI" panose="020B0604030504040204" pitchFamily="50" charset="-128"/>
                        </a:rPr>
                      </a:br>
                      <a:r>
                        <a:rPr kumimoji="1" lang="en-US" altLang="ja-JP" sz="900" dirty="0" smtClean="0">
                          <a:latin typeface="Meiryo UI" panose="020B0604030504040204" pitchFamily="50" charset="-128"/>
                          <a:ea typeface="Meiryo UI" panose="020B0604030504040204" pitchFamily="50" charset="-128"/>
                        </a:rPr>
                        <a:t>04</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2023</a:t>
                      </a:r>
                      <a:br>
                        <a:rPr kumimoji="1" lang="en-US" altLang="ja-JP" sz="900" dirty="0" smtClean="0">
                          <a:latin typeface="Meiryo UI" panose="020B0604030504040204" pitchFamily="50" charset="-128"/>
                          <a:ea typeface="Meiryo UI" panose="020B0604030504040204" pitchFamily="50" charset="-128"/>
                        </a:rPr>
                      </a:br>
                      <a:r>
                        <a:rPr kumimoji="1" lang="en-US" altLang="ja-JP" sz="900" dirty="0" smtClean="0">
                          <a:latin typeface="Meiryo UI" panose="020B0604030504040204" pitchFamily="50" charset="-128"/>
                          <a:ea typeface="Meiryo UI" panose="020B0604030504040204" pitchFamily="50" charset="-128"/>
                        </a:rPr>
                        <a:t>04</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2024</a:t>
                      </a:r>
                      <a:br>
                        <a:rPr kumimoji="1" lang="en-US" altLang="ja-JP" sz="900" dirty="0" smtClean="0">
                          <a:latin typeface="Meiryo UI" panose="020B0604030504040204" pitchFamily="50" charset="-128"/>
                          <a:ea typeface="Meiryo UI" panose="020B0604030504040204" pitchFamily="50" charset="-128"/>
                        </a:rPr>
                      </a:br>
                      <a:r>
                        <a:rPr kumimoji="1" lang="en-US" altLang="ja-JP" sz="900" dirty="0" smtClean="0">
                          <a:latin typeface="Meiryo UI" panose="020B0604030504040204" pitchFamily="50" charset="-128"/>
                          <a:ea typeface="Meiryo UI" panose="020B0604030504040204" pitchFamily="50" charset="-128"/>
                        </a:rPr>
                        <a:t>04</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1327738075"/>
                  </a:ext>
                </a:extLst>
              </a:tr>
              <a:tr h="395848">
                <a:tc>
                  <a:txBody>
                    <a:bodyPr/>
                    <a:lstStyle/>
                    <a:p>
                      <a:pPr algn="l"/>
                      <a:r>
                        <a:rPr kumimoji="1" lang="ja-JP" altLang="en-US" sz="1200" dirty="0" smtClean="0">
                          <a:latin typeface="Meiryo UI" panose="020B0604030504040204" pitchFamily="50" charset="-128"/>
                          <a:ea typeface="Meiryo UI" panose="020B0604030504040204" pitchFamily="50" charset="-128"/>
                        </a:rPr>
                        <a:t>ミッション</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Update</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法律名改称、目的規定、基本的理念、国の施策、基本方針の策定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dirty="0">
                          <a:latin typeface="Meiryo UI" panose="020B0604030504040204" pitchFamily="50" charset="-128"/>
                          <a:ea typeface="Meiryo UI" panose="020B0604030504040204" pitchFamily="50" charset="-128"/>
                        </a:rPr>
                        <a:t>労働施策総合推進法</a:t>
                      </a: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（旧雇用対策法）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27231807"/>
                  </a:ext>
                </a:extLst>
              </a:tr>
              <a:tr h="278006">
                <a:tc rowSpan="4">
                  <a:txBody>
                    <a:bodyPr/>
                    <a:lstStyle/>
                    <a:p>
                      <a:pPr algn="l"/>
                      <a:r>
                        <a:rPr kumimoji="1" lang="ja-JP" altLang="en-US" sz="1200" dirty="0">
                          <a:latin typeface="Meiryo UI" panose="020B0604030504040204" pitchFamily="50" charset="-128"/>
                          <a:ea typeface="Meiryo UI" panose="020B0604030504040204" pitchFamily="50" charset="-128"/>
                        </a:rPr>
                        <a:t>長時間労働の</a:t>
                      </a:r>
                      <a:r>
                        <a:rPr kumimoji="1" lang="ja-JP" altLang="en-US" sz="1200" dirty="0" smtClean="0">
                          <a:latin typeface="Meiryo UI" panose="020B0604030504040204" pitchFamily="50" charset="-128"/>
                          <a:ea typeface="Meiryo UI" panose="020B0604030504040204" pitchFamily="50" charset="-128"/>
                        </a:rPr>
                        <a:t>削減</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時間外労働の上限規制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Meiryo UI" panose="020B0604030504040204" pitchFamily="50" charset="-128"/>
                          <a:ea typeface="Meiryo UI" panose="020B0604030504040204" pitchFamily="50" charset="-128"/>
                        </a:rPr>
                        <a:t>労働</a:t>
                      </a:r>
                      <a:r>
                        <a:rPr kumimoji="1" lang="ja-JP" altLang="en-US" sz="800" dirty="0" smtClean="0">
                          <a:latin typeface="Meiryo UI" panose="020B0604030504040204" pitchFamily="50" charset="-128"/>
                          <a:ea typeface="Meiryo UI" panose="020B0604030504040204" pitchFamily="50" charset="-128"/>
                        </a:rPr>
                        <a:t>基準法</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3181084"/>
                  </a:ext>
                </a:extLst>
              </a:tr>
              <a:tr h="444809">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適用除外業務等（自動車運転業務・建設事業・医師等）への上限規制猶予措置の廃止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労働基準法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rPr>
                        <a:t>時間外・休日労働に関する指針の策定</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労働基準法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Update</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rPr>
                        <a:t>時間超の割増賃金率の適用猶予措置の廃止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労働基準法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rowSpan="3">
                  <a:txBody>
                    <a:bodyPr/>
                    <a:lstStyle/>
                    <a:p>
                      <a:pPr algn="l"/>
                      <a:r>
                        <a:rPr kumimoji="1" lang="ja-JP" altLang="en-US" sz="1200" dirty="0" smtClean="0">
                          <a:latin typeface="Meiryo UI" panose="020B0604030504040204" pitchFamily="50" charset="-128"/>
                          <a:ea typeface="Meiryo UI" panose="020B0604030504040204" pitchFamily="50" charset="-128"/>
                        </a:rPr>
                        <a:t>働き方をより柔軟なものに</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Update</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フレックスタイム制の清算期間の延長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anose="020B0604030504040204" pitchFamily="50" charset="-128"/>
                          <a:ea typeface="Meiryo UI" panose="020B0604030504040204" pitchFamily="50" charset="-128"/>
                        </a:rPr>
                        <a:t>労働基準法</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高度プロフェッショナル制度の導入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労働基準法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809">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rPr>
                        <a:t>企業単位での労働時間等の設定改善への取組促進</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（労働時間等設定改善企業委員会の決議）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anose="020B0604030504040204" pitchFamily="50" charset="-128"/>
                          <a:ea typeface="Meiryo UI" panose="020B0604030504040204" pitchFamily="50" charset="-128"/>
                        </a:rPr>
                        <a:t>労働時間等設定改善法</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08">
                <a:tc>
                  <a:txBody>
                    <a:bodyPr/>
                    <a:lstStyle/>
                    <a:p>
                      <a:pPr algn="l"/>
                      <a:r>
                        <a:rPr kumimoji="1" lang="ja-JP" altLang="en-US" sz="1050" dirty="0" smtClean="0">
                          <a:latin typeface="Meiryo UI" panose="020B0604030504040204" pitchFamily="50" charset="-128"/>
                          <a:ea typeface="Meiryo UI" panose="020B0604030504040204" pitchFamily="50" charset="-128"/>
                        </a:rPr>
                        <a:t>有給が取得できる職場</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rPr>
                        <a:t>年次有給休暇の付与義務</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労働基準法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r h="305806">
                <a:tc rowSpan="6">
                  <a:txBody>
                    <a:bodyPr/>
                    <a:lstStyle/>
                    <a:p>
                      <a:pPr algn="l"/>
                      <a:r>
                        <a:rPr kumimoji="1" lang="ja-JP" altLang="en-US" sz="1200" dirty="0">
                          <a:latin typeface="Meiryo UI" panose="020B0604030504040204" pitchFamily="50" charset="-128"/>
                          <a:ea typeface="Meiryo UI" panose="020B0604030504040204" pitchFamily="50" charset="-128"/>
                        </a:rPr>
                        <a:t>労働者</a:t>
                      </a:r>
                      <a:r>
                        <a:rPr kumimoji="1" lang="ja-JP" altLang="en-US" sz="1200" dirty="0" smtClean="0">
                          <a:latin typeface="Meiryo UI" panose="020B0604030504040204" pitchFamily="50" charset="-128"/>
                          <a:ea typeface="Meiryo UI" panose="020B0604030504040204" pitchFamily="50" charset="-128"/>
                        </a:rPr>
                        <a:t>の健康確保</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勤務間インターバル制度導入の努力義務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anose="020B0604030504040204" pitchFamily="50" charset="-128"/>
                          <a:ea typeface="Meiryo UI" panose="020B0604030504040204" pitchFamily="50" charset="-128"/>
                        </a:rPr>
                        <a:t>労働時間等設定改善法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smtClean="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809">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rPr>
                        <a:t>企業単位での労働時間等の設定改善への取組促進</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（労働時間等設定改善企業委員会の決議）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労働時間等設定改善法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pPr algn="l"/>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smtClean="0">
                          <a:latin typeface="Meiryo UI" panose="020B0604030504040204" pitchFamily="50" charset="-128"/>
                          <a:ea typeface="Meiryo UI" panose="020B0604030504040204" pitchFamily="50" charset="-128"/>
                        </a:rPr>
                        <a:t>労働時間の把握</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Meiryo UI" panose="020B0604030504040204" pitchFamily="50" charset="-128"/>
                          <a:ea typeface="Meiryo UI" panose="020B0604030504040204" pitchFamily="50" charset="-128"/>
                        </a:rPr>
                        <a:t>労働安全衛生法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mj-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8069099"/>
                  </a:ext>
                </a:extLst>
              </a:tr>
              <a:tr h="278006">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Update</a:t>
                      </a:r>
                      <a:endParaRPr lang="ja-JP" altLang="en-US" sz="8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産業医・産業保健機能強化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労働安全衛生法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endParaRPr kumimoji="1" lang="ja-JP" altLang="en-US"/>
                    </a:p>
                  </a:txBody>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医師による面接指導制度の拡充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労働安全衛生法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06">
                <a:tc vMerge="1">
                  <a:txBody>
                    <a:bodyPr/>
                    <a:lstStyle/>
                    <a:p>
                      <a:pPr algn="l"/>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eiryo UI" panose="020B0604030504040204" pitchFamily="50" charset="-128"/>
                          <a:ea typeface="Meiryo UI" panose="020B0604030504040204" pitchFamily="50" charset="-128"/>
                        </a:rPr>
                        <a:t>New</a:t>
                      </a:r>
                      <a:endParaRPr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労働者の健康情報の取扱いの適正化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Meiryo UI" panose="020B0604030504040204" pitchFamily="50" charset="-128"/>
                          <a:ea typeface="Meiryo UI" panose="020B0604030504040204" pitchFamily="50" charset="-128"/>
                        </a:rPr>
                        <a:t>じん肺法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2858981"/>
                  </a:ext>
                </a:extLst>
              </a:tr>
              <a:tr h="444013">
                <a:tc rowSpan="2">
                  <a:txBody>
                    <a:bodyPr/>
                    <a:lstStyle/>
                    <a:p>
                      <a:pPr lvl="0" algn="l"/>
                      <a:r>
                        <a:rPr kumimoji="1" lang="ja-JP" altLang="en-US" sz="1200" dirty="0" smtClean="0">
                          <a:latin typeface="Meiryo UI" panose="020B0604030504040204" pitchFamily="50" charset="-128"/>
                          <a:ea typeface="Meiryo UI" panose="020B0604030504040204" pitchFamily="50" charset="-128"/>
                        </a:rPr>
                        <a:t>同じ仕事をしているなら雇用形態が違っても同じ賃金・処遇に</a:t>
                      </a:r>
                      <a:endParaRPr kumimoji="1" lang="en-US" altLang="ja-JP" sz="12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altLang="ja-JP" sz="800" dirty="0" smtClean="0">
                          <a:latin typeface="+mj-lt"/>
                          <a:ea typeface="Meiryo UI" panose="020B0604030504040204" pitchFamily="50" charset="-128"/>
                        </a:rPr>
                        <a:t>New</a:t>
                      </a:r>
                      <a:endParaRPr lang="ja-JP" altLang="en-US" sz="800" dirty="0">
                        <a:latin typeface="+mj-lt"/>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適用単位、均等・均衡待遇に関する規定、待遇に関する説明義務、紛争解決の援助等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a:latin typeface="Meiryo UI" panose="020B0604030504040204" pitchFamily="50" charset="-128"/>
                          <a:ea typeface="Meiryo UI" panose="020B0604030504040204" pitchFamily="50" charset="-128"/>
                        </a:rPr>
                        <a:t>パート・有期労働法</a:t>
                      </a:r>
                      <a:endParaRPr kumimoji="1" lang="en-US" altLang="ja-JP" sz="7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現行パートタイム</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労働法、労働契約法</a:t>
                      </a:r>
                      <a:r>
                        <a:rPr kumimoji="1" lang="en-US" altLang="ja-JP" sz="700" dirty="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smtClean="0">
                        <a:solidFill>
                          <a:schemeClr val="tx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mj-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18513630"/>
                  </a:ext>
                </a:extLst>
              </a:tr>
              <a:tr h="444809">
                <a:tc v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800" dirty="0" smtClean="0">
                          <a:latin typeface="+mj-lt"/>
                        </a:rPr>
                        <a:t>New</a:t>
                      </a:r>
                      <a:endParaRPr lang="ja-JP" alt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均等・均衡待遇に関する規定、待遇に関する説明義務、紛争解決の援助等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労働者派遣法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42116025"/>
                  </a:ext>
                </a:extLst>
              </a:tr>
            </a:tbl>
          </a:graphicData>
        </a:graphic>
      </p:graphicFrame>
      <p:sp>
        <p:nvSpPr>
          <p:cNvPr id="2" name="タイトル 1"/>
          <p:cNvSpPr>
            <a:spLocks noGrp="1"/>
          </p:cNvSpPr>
          <p:nvPr>
            <p:ph type="ctrTitle"/>
          </p:nvPr>
        </p:nvSpPr>
        <p:spPr/>
        <p:txBody>
          <a:bodyPr/>
          <a:lstStyle/>
          <a:p>
            <a:endParaRPr kumimoji="1" lang="ja-JP" altLang="en-US"/>
          </a:p>
        </p:txBody>
      </p:sp>
    </p:spTree>
    <p:extLst>
      <p:ext uri="{BB962C8B-B14F-4D97-AF65-F5344CB8AC3E}">
        <p14:creationId xmlns:p14="http://schemas.microsoft.com/office/powerpoint/2010/main" val="379123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p:txBody>
          <a:bodyPr/>
          <a:lstStyle/>
          <a:p>
            <a:fld id="{FB3508C7-2FE0-4945-9CBD-863E05F850D2}" type="slidenum">
              <a:rPr lang="ja-JP" altLang="en-US" smtClean="0"/>
              <a:pPr/>
              <a:t>4</a:t>
            </a:fld>
            <a:endParaRPr lang="ja-JP" altLang="en-US" dirty="0"/>
          </a:p>
        </p:txBody>
      </p:sp>
      <p:sp>
        <p:nvSpPr>
          <p:cNvPr id="16" name="直角三角形 15"/>
          <p:cNvSpPr/>
          <p:nvPr/>
        </p:nvSpPr>
        <p:spPr bwMode="auto">
          <a:xfrm flipV="1">
            <a:off x="0" y="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2" name="直角三角形 11"/>
          <p:cNvSpPr/>
          <p:nvPr/>
        </p:nvSpPr>
        <p:spPr bwMode="auto">
          <a:xfrm flipH="1">
            <a:off x="9285287" y="6248400"/>
            <a:ext cx="620713"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AutoShape 3"/>
          <p:cNvSpPr>
            <a:spLocks noChangeArrowheads="1"/>
          </p:cNvSpPr>
          <p:nvPr/>
        </p:nvSpPr>
        <p:spPr bwMode="auto">
          <a:xfrm>
            <a:off x="810423" y="6479468"/>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800" dirty="0">
                <a:latin typeface="メイリオ" pitchFamily="50" charset="-128"/>
                <a:ea typeface="メイリオ" pitchFamily="50" charset="-128"/>
                <a:cs typeface="メイリオ" pitchFamily="50" charset="-128"/>
              </a:rPr>
              <a:t>　</a:t>
            </a:r>
            <a:endParaRPr lang="en-US" altLang="ja-JP" sz="800" dirty="0" smtClean="0">
              <a:latin typeface="メイリオ" pitchFamily="50" charset="-128"/>
              <a:ea typeface="メイリオ" pitchFamily="50" charset="-128"/>
              <a:cs typeface="メイリオ" pitchFamily="50" charset="-128"/>
            </a:endParaRPr>
          </a:p>
        </p:txBody>
      </p:sp>
      <p:sp>
        <p:nvSpPr>
          <p:cNvPr id="64" name="タイトル 1"/>
          <p:cNvSpPr txBox="1">
            <a:spLocks/>
          </p:cNvSpPr>
          <p:nvPr/>
        </p:nvSpPr>
        <p:spPr>
          <a:xfrm>
            <a:off x="812800" y="2068881"/>
            <a:ext cx="8280400" cy="1606594"/>
          </a:xfrm>
          <a:prstGeom prst="rect">
            <a:avLst/>
          </a:prstGeom>
        </p:spPr>
        <p:txBody>
          <a:bodyPr vert="horz" lIns="0" tIns="0" rIns="0" bIns="0" rtlCol="0" anchor="t" anchorCtr="0">
            <a:spAutoFit/>
          </a:bodyPr>
          <a:lst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a:lstStyle>
          <a:p>
            <a:pPr algn="ctr">
              <a:lnSpc>
                <a:spcPct val="120000"/>
              </a:lnSpc>
            </a:pPr>
            <a:r>
              <a:rPr lang="ja-JP" altLang="en-US" dirty="0"/>
              <a:t>大企業</a:t>
            </a:r>
            <a:r>
              <a:rPr lang="en-US" altLang="ja-JP" dirty="0"/>
              <a:t>2019</a:t>
            </a:r>
            <a:r>
              <a:rPr lang="ja-JP" altLang="en-US" dirty="0"/>
              <a:t>年</a:t>
            </a:r>
            <a:r>
              <a:rPr lang="en-US" altLang="ja-JP" dirty="0"/>
              <a:t>4</a:t>
            </a:r>
            <a:r>
              <a:rPr lang="ja-JP" altLang="en-US" dirty="0"/>
              <a:t>月　中小企業</a:t>
            </a:r>
            <a:r>
              <a:rPr lang="en-US" altLang="ja-JP" dirty="0"/>
              <a:t>2020</a:t>
            </a:r>
            <a:r>
              <a:rPr lang="ja-JP" altLang="en-US" dirty="0"/>
              <a:t>年</a:t>
            </a:r>
            <a:r>
              <a:rPr lang="en-US" altLang="ja-JP" dirty="0"/>
              <a:t>4</a:t>
            </a:r>
            <a:r>
              <a:rPr lang="ja-JP" altLang="en-US" dirty="0"/>
              <a:t>月スタート</a:t>
            </a:r>
          </a:p>
          <a:p>
            <a:pPr algn="ctr">
              <a:lnSpc>
                <a:spcPct val="120000"/>
              </a:lnSpc>
            </a:pPr>
            <a:r>
              <a:rPr lang="ja-JP" altLang="en-US" sz="4000" b="1" dirty="0" smtClean="0"/>
              <a:t>残業</a:t>
            </a:r>
            <a:r>
              <a:rPr lang="ja-JP" altLang="en-US" sz="4000" b="1" dirty="0"/>
              <a:t>時間</a:t>
            </a:r>
            <a:r>
              <a:rPr lang="ja-JP" altLang="en-US" sz="4000" b="1" dirty="0" smtClean="0"/>
              <a:t>の上限規制</a:t>
            </a:r>
            <a:r>
              <a:rPr lang="en-US" altLang="ja-JP" sz="4000" b="1" dirty="0" smtClean="0"/>
              <a:t/>
            </a:r>
            <a:br>
              <a:rPr lang="en-US" altLang="ja-JP" sz="4000" b="1" dirty="0" smtClean="0"/>
            </a:br>
            <a:endParaRPr lang="ja-JP" altLang="en-US" dirty="0"/>
          </a:p>
        </p:txBody>
      </p:sp>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4484948" y="5595047"/>
            <a:ext cx="1728192" cy="246221"/>
          </a:xfrm>
          <a:prstGeom prst="rect">
            <a:avLst/>
          </a:prstGeom>
          <a:noFill/>
        </p:spPr>
        <p:txBody>
          <a:bodyPr wrap="square" rtlCol="0">
            <a:spAutoFit/>
          </a:bodyPr>
          <a:lstStyle/>
          <a:p>
            <a:r>
              <a:rPr kumimoji="1" lang="ja-JP" altLang="en-US" sz="1000" dirty="0" smtClean="0"/>
              <a:t>健全な企業発展のために</a:t>
            </a:r>
            <a:endParaRPr kumimoji="1" lang="ja-JP" altLang="en-US" sz="1000" dirty="0"/>
          </a:p>
        </p:txBody>
      </p:sp>
    </p:spTree>
    <p:extLst>
      <p:ext uri="{BB962C8B-B14F-4D97-AF65-F5344CB8AC3E}">
        <p14:creationId xmlns:p14="http://schemas.microsoft.com/office/powerpoint/2010/main" val="328194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5</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836876" y="2482207"/>
            <a:ext cx="6048672" cy="3791109"/>
          </a:xfrm>
          <a:prstGeom prst="wedgeRoundRectCallout">
            <a:avLst>
              <a:gd name="adj1" fmla="val -56326"/>
              <a:gd name="adj2" fmla="val -54093"/>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400" b="1" dirty="0" smtClean="0">
                <a:solidFill>
                  <a:srgbClr val="FFFFFF"/>
                </a:solidFill>
                <a:latin typeface="メイリオ" panose="020B0604030504040204" pitchFamily="50" charset="-128"/>
                <a:ea typeface="メイリオ" panose="020B0604030504040204" pitchFamily="50" charset="-128"/>
              </a:rPr>
              <a:t>日本の就労ルールは、原則、</a:t>
            </a:r>
            <a:r>
              <a:rPr lang="en-US" altLang="ja-JP" sz="2400" b="1" dirty="0" smtClean="0">
                <a:solidFill>
                  <a:srgbClr val="FFFFFF"/>
                </a:solidFill>
                <a:latin typeface="メイリオ" panose="020B0604030504040204" pitchFamily="50" charset="-128"/>
                <a:ea typeface="メイリオ" panose="020B0604030504040204" pitchFamily="50" charset="-128"/>
              </a:rPr>
              <a:t/>
            </a:r>
            <a:br>
              <a:rPr lang="en-US" altLang="ja-JP" sz="2400" b="1" dirty="0" smtClean="0">
                <a:solidFill>
                  <a:srgbClr val="FFFFFF"/>
                </a:solidFill>
                <a:latin typeface="メイリオ" panose="020B0604030504040204" pitchFamily="50" charset="-128"/>
                <a:ea typeface="メイリオ" panose="020B0604030504040204" pitchFamily="50" charset="-128"/>
              </a:rPr>
            </a:br>
            <a:r>
              <a:rPr lang="en-US" altLang="ja-JP" sz="2400" b="1" dirty="0" smtClean="0">
                <a:solidFill>
                  <a:srgbClr val="FFFFFF"/>
                </a:solidFill>
                <a:latin typeface="メイリオ" panose="020B0604030504040204" pitchFamily="50" charset="-128"/>
                <a:ea typeface="メイリオ" panose="020B0604030504040204" pitchFamily="50" charset="-128"/>
              </a:rPr>
              <a:t/>
            </a:r>
            <a:br>
              <a:rPr lang="en-US" altLang="ja-JP" sz="2400" b="1" dirty="0" smtClean="0">
                <a:solidFill>
                  <a:srgbClr val="FFFFFF"/>
                </a:solidFill>
                <a:latin typeface="メイリオ" panose="020B0604030504040204" pitchFamily="50" charset="-128"/>
                <a:ea typeface="メイリオ" panose="020B0604030504040204" pitchFamily="50" charset="-128"/>
              </a:rPr>
            </a:br>
            <a:r>
              <a:rPr lang="en-US" altLang="ja-JP" sz="2400" b="1" dirty="0" smtClean="0">
                <a:solidFill>
                  <a:srgbClr val="FFFFFF"/>
                </a:solidFill>
                <a:latin typeface="メイリオ" panose="020B0604030504040204" pitchFamily="50" charset="-128"/>
                <a:ea typeface="メイリオ" panose="020B0604030504040204" pitchFamily="50" charset="-128"/>
              </a:rPr>
              <a:t>1</a:t>
            </a:r>
            <a:r>
              <a:rPr lang="ja-JP" altLang="en-US" sz="2400" b="1" dirty="0" smtClean="0">
                <a:solidFill>
                  <a:srgbClr val="FFFFFF"/>
                </a:solidFill>
                <a:latin typeface="メイリオ" panose="020B0604030504040204" pitchFamily="50" charset="-128"/>
                <a:ea typeface="メイリオ" panose="020B0604030504040204" pitchFamily="50" charset="-128"/>
              </a:rPr>
              <a:t>週４０時間以内</a:t>
            </a:r>
            <a:r>
              <a:rPr lang="en-US" altLang="ja-JP" sz="2400" b="1" dirty="0" smtClean="0">
                <a:solidFill>
                  <a:srgbClr val="FFFFFF"/>
                </a:solidFill>
                <a:latin typeface="メイリオ" panose="020B0604030504040204" pitchFamily="50" charset="-128"/>
                <a:ea typeface="メイリオ" panose="020B0604030504040204" pitchFamily="50" charset="-128"/>
              </a:rPr>
              <a:t/>
            </a:r>
            <a:br>
              <a:rPr lang="en-US" altLang="ja-JP" sz="2400" b="1" dirty="0" smtClean="0">
                <a:solidFill>
                  <a:srgbClr val="FFFFFF"/>
                </a:solidFill>
                <a:latin typeface="メイリオ" panose="020B0604030504040204" pitchFamily="50" charset="-128"/>
                <a:ea typeface="メイリオ" panose="020B0604030504040204" pitchFamily="50" charset="-128"/>
              </a:rPr>
            </a:br>
            <a:r>
              <a:rPr lang="en-US" altLang="ja-JP" sz="2400" b="1" dirty="0" smtClean="0">
                <a:solidFill>
                  <a:srgbClr val="FFFFFF"/>
                </a:solidFill>
                <a:latin typeface="メイリオ" panose="020B0604030504040204" pitchFamily="50" charset="-128"/>
                <a:ea typeface="メイリオ" panose="020B0604030504040204" pitchFamily="50" charset="-128"/>
              </a:rPr>
              <a:t/>
            </a:r>
            <a:br>
              <a:rPr lang="en-US" altLang="ja-JP" sz="2400" b="1" dirty="0" smtClean="0">
                <a:solidFill>
                  <a:srgbClr val="FFFFFF"/>
                </a:solidFill>
                <a:latin typeface="メイリオ" panose="020B0604030504040204" pitchFamily="50" charset="-128"/>
                <a:ea typeface="メイリオ" panose="020B0604030504040204" pitchFamily="50" charset="-128"/>
              </a:rPr>
            </a:br>
            <a:r>
              <a:rPr lang="ja-JP" altLang="en-US" sz="2400" b="1" dirty="0" smtClean="0">
                <a:solidFill>
                  <a:srgbClr val="FFFFFF"/>
                </a:solidFill>
                <a:latin typeface="メイリオ" panose="020B0604030504040204" pitchFamily="50" charset="-128"/>
                <a:ea typeface="メイリオ" panose="020B0604030504040204" pitchFamily="50" charset="-128"/>
              </a:rPr>
              <a:t>且つ</a:t>
            </a:r>
            <a:endParaRPr lang="en-US" altLang="ja-JP" sz="2400" b="1" dirty="0" smtClean="0">
              <a:solidFill>
                <a:srgbClr val="FFFFFF"/>
              </a:solidFill>
              <a:latin typeface="メイリオ" panose="020B0604030504040204" pitchFamily="50" charset="-128"/>
              <a:ea typeface="メイリオ" panose="020B0604030504040204" pitchFamily="50" charset="-128"/>
            </a:endParaRPr>
          </a:p>
          <a:p>
            <a:pPr marL="0" marR="0" indent="0" algn="ctr" defTabSz="584200" rtl="0" fontAlgn="auto" latinLnBrk="0" hangingPunct="0">
              <a:lnSpc>
                <a:spcPct val="100000"/>
              </a:lnSpc>
              <a:spcBef>
                <a:spcPts val="0"/>
              </a:spcBef>
              <a:spcAft>
                <a:spcPts val="0"/>
              </a:spcAft>
              <a:buClrTx/>
              <a:buSzTx/>
              <a:buFontTx/>
              <a:buNone/>
              <a:tabLst/>
            </a:pPr>
            <a:r>
              <a:rPr kumimoji="0" lang="en-US" altLang="ja-JP" sz="2400" b="1" i="0" u="none" strike="noStrike" cap="none" spc="0" normalizeH="0" baseline="0" dirty="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
            </a:r>
            <a:br>
              <a:rPr kumimoji="0" lang="en-US" altLang="ja-JP" sz="2400" b="1" i="0" u="none" strike="noStrike" cap="none" spc="0" normalizeH="0" baseline="0" dirty="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br>
            <a: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1</a:t>
            </a:r>
            <a:r>
              <a:rPr kumimoji="0" lang="ja-JP" altLang="en-US"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日</a:t>
            </a:r>
            <a: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8</a:t>
            </a:r>
            <a:r>
              <a:rPr kumimoji="0" lang="ja-JP" altLang="en-US"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時間以内</a:t>
            </a:r>
            <a: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
            </a:r>
            <a:b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br>
            <a: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
            </a:r>
            <a:br>
              <a:rPr kumimoji="0" lang="en-US" altLang="ja-JP"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br>
            <a:r>
              <a:rPr kumimoji="0" lang="ja-JP" altLang="en-US" sz="2400" b="1"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ヒラギノ角ゴ ProN W3"/>
              </a:rPr>
              <a:t>です。</a:t>
            </a:r>
            <a:endParaRPr kumimoji="0" lang="ja-JP" altLang="en-US" sz="2400" b="1" i="0" u="none" strike="noStrike" cap="none" spc="0" normalizeH="0" baseline="0" dirty="0">
              <a:ln>
                <a:noFill/>
              </a:ln>
              <a:solidFill>
                <a:srgbClr val="FFFFFF"/>
              </a:solidFill>
              <a:effectLst/>
              <a:uFillTx/>
              <a:latin typeface="メイリオ" panose="020B0604030504040204" pitchFamily="50" charset="-128"/>
              <a:ea typeface="メイリオ" panose="020B0604030504040204" pitchFamily="50" charset="-128"/>
              <a:sym typeface="ヒラギノ角ゴ ProN W3"/>
            </a:endParaRPr>
          </a:p>
        </p:txBody>
      </p:sp>
    </p:spTree>
    <p:extLst>
      <p:ext uri="{BB962C8B-B14F-4D97-AF65-F5344CB8AC3E}">
        <p14:creationId xmlns:p14="http://schemas.microsoft.com/office/powerpoint/2010/main" val="332252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6</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800872" y="1232756"/>
            <a:ext cx="6048672" cy="5561806"/>
          </a:xfrm>
          <a:prstGeom prst="wedgeRoundRectCallout">
            <a:avLst>
              <a:gd name="adj1" fmla="val -41604"/>
              <a:gd name="adj2" fmla="val -54880"/>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ja-JP" altLang="en-US" sz="2000" dirty="0">
                <a:solidFill>
                  <a:srgbClr val="FFFFFF"/>
                </a:solidFill>
                <a:latin typeface="メイリオ" panose="020B0604030504040204" pitchFamily="50" charset="-128"/>
                <a:ea typeface="メイリオ" panose="020B0604030504040204" pitchFamily="50" charset="-128"/>
              </a:rPr>
              <a:t>でも残業しないと仕事は回らないですよね。</a:t>
            </a: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ja-JP" altLang="en-US" sz="2000" dirty="0">
                <a:solidFill>
                  <a:srgbClr val="FFFFFF"/>
                </a:solidFill>
                <a:latin typeface="メイリオ" panose="020B0604030504040204" pitchFamily="50" charset="-128"/>
                <a:ea typeface="メイリオ" panose="020B0604030504040204" pitchFamily="50" charset="-128"/>
              </a:rPr>
              <a:t>月４５時間以内</a:t>
            </a: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ja-JP" altLang="en-US" sz="2000" dirty="0">
                <a:solidFill>
                  <a:srgbClr val="FFFFFF"/>
                </a:solidFill>
                <a:latin typeface="メイリオ" panose="020B0604030504040204" pitchFamily="50" charset="-128"/>
                <a:ea typeface="メイリオ" panose="020B0604030504040204" pitchFamily="50" charset="-128"/>
              </a:rPr>
              <a:t>且つ</a:t>
            </a:r>
            <a:endParaRPr lang="en-US" altLang="ja-JP" sz="2000" dirty="0">
              <a:solidFill>
                <a:srgbClr val="FFFFFF"/>
              </a:solidFill>
              <a:latin typeface="メイリオ" panose="020B0604030504040204" pitchFamily="50" charset="-128"/>
              <a:ea typeface="メイリオ" panose="020B0604030504040204" pitchFamily="50" charset="-128"/>
            </a:endParaRPr>
          </a:p>
          <a:p>
            <a:pPr algn="ctr" defTabSz="584200" hangingPunct="0"/>
            <a: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t/>
            </a:r>
            <a:b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br>
            <a:r>
              <a:rPr kumimoji="0" lang="ja-JP" altLang="en-US" sz="2000" dirty="0">
                <a:solidFill>
                  <a:srgbClr val="FFFFFF"/>
                </a:solidFill>
                <a:latin typeface="メイリオ" panose="020B0604030504040204" pitchFamily="50" charset="-128"/>
                <a:ea typeface="メイリオ" panose="020B0604030504040204" pitchFamily="50" charset="-128"/>
                <a:sym typeface="ヒラギノ角ゴ ProN W3"/>
              </a:rPr>
              <a:t>年間３６０時間以内</a:t>
            </a:r>
            <a: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t/>
            </a:r>
            <a:b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br>
            <a: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t/>
            </a:r>
            <a:br>
              <a:rPr kumimoji="0" lang="en-US" altLang="ja-JP" sz="2000" dirty="0">
                <a:solidFill>
                  <a:srgbClr val="FFFFFF"/>
                </a:solidFill>
                <a:latin typeface="メイリオ" panose="020B0604030504040204" pitchFamily="50" charset="-128"/>
                <a:ea typeface="メイリオ" panose="020B0604030504040204" pitchFamily="50" charset="-128"/>
                <a:sym typeface="ヒラギノ角ゴ ProN W3"/>
              </a:rPr>
            </a:br>
            <a:r>
              <a:rPr kumimoji="0" lang="ja-JP" altLang="en-US" sz="2000" dirty="0">
                <a:solidFill>
                  <a:srgbClr val="FFFFFF"/>
                </a:solidFill>
                <a:latin typeface="メイリオ" panose="020B0604030504040204" pitchFamily="50" charset="-128"/>
                <a:ea typeface="メイリオ" panose="020B0604030504040204" pitchFamily="50" charset="-128"/>
                <a:sym typeface="ヒラギノ角ゴ ProN W3"/>
              </a:rPr>
              <a:t>であれば例外措置として就労時間を延長できます。</a:t>
            </a: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en-US" altLang="ja-JP" sz="2000" dirty="0">
                <a:solidFill>
                  <a:srgbClr val="FFFFFF"/>
                </a:solidFill>
                <a:latin typeface="メイリオ" panose="020B0604030504040204" pitchFamily="50" charset="-128"/>
                <a:ea typeface="メイリオ" panose="020B0604030504040204" pitchFamily="50" charset="-128"/>
              </a:rPr>
              <a:t/>
            </a:r>
            <a:br>
              <a:rPr lang="en-US" altLang="ja-JP" sz="2000" dirty="0">
                <a:solidFill>
                  <a:srgbClr val="FFFFFF"/>
                </a:solidFill>
                <a:latin typeface="メイリオ" panose="020B0604030504040204" pitchFamily="50" charset="-128"/>
                <a:ea typeface="メイリオ" panose="020B0604030504040204" pitchFamily="50" charset="-128"/>
              </a:rPr>
            </a:br>
            <a:r>
              <a:rPr lang="ja-JP" altLang="en-US" sz="2000" dirty="0">
                <a:solidFill>
                  <a:srgbClr val="FFFFFF"/>
                </a:solidFill>
                <a:latin typeface="メイリオ" panose="020B0604030504040204" pitchFamily="50" charset="-128"/>
                <a:ea typeface="メイリオ" panose="020B0604030504040204" pitchFamily="50" charset="-128"/>
              </a:rPr>
              <a:t>ただし</a:t>
            </a:r>
            <a:r>
              <a:rPr lang="ja-JP" altLang="en-US" sz="2000" dirty="0" smtClean="0">
                <a:solidFill>
                  <a:srgbClr val="FFFFFF"/>
                </a:solidFill>
                <a:latin typeface="メイリオ" panose="020B0604030504040204" pitchFamily="50" charset="-128"/>
                <a:ea typeface="メイリオ" panose="020B0604030504040204" pitchFamily="50" charset="-128"/>
              </a:rPr>
              <a:t>、労使</a:t>
            </a:r>
            <a:r>
              <a:rPr lang="ja-JP" altLang="en-US" sz="2000" dirty="0">
                <a:solidFill>
                  <a:srgbClr val="FFFFFF"/>
                </a:solidFill>
                <a:latin typeface="メイリオ" panose="020B0604030504040204" pitchFamily="50" charset="-128"/>
                <a:ea typeface="メイリオ" panose="020B0604030504040204" pitchFamily="50" charset="-128"/>
              </a:rPr>
              <a:t>合意の上、監督署へ</a:t>
            </a:r>
            <a:r>
              <a:rPr lang="en-US" altLang="ja-JP" sz="2000" dirty="0">
                <a:solidFill>
                  <a:srgbClr val="FFFFFF"/>
                </a:solidFill>
                <a:latin typeface="メイリオ" panose="020B0604030504040204" pitchFamily="50" charset="-128"/>
                <a:ea typeface="メイリオ" panose="020B0604030504040204" pitchFamily="50" charset="-128"/>
              </a:rPr>
              <a:t>36</a:t>
            </a:r>
            <a:r>
              <a:rPr lang="ja-JP" altLang="en-US" sz="2000" dirty="0">
                <a:solidFill>
                  <a:srgbClr val="FFFFFF"/>
                </a:solidFill>
                <a:latin typeface="メイリオ" panose="020B0604030504040204" pitchFamily="50" charset="-128"/>
                <a:ea typeface="メイリオ" panose="020B0604030504040204" pitchFamily="50" charset="-128"/>
              </a:rPr>
              <a:t>協定を提出した場合のみの例外措置です。改正前は、限度時間をオ</a:t>
            </a:r>
            <a:r>
              <a:rPr lang="en-US" altLang="ja-JP" sz="2000" dirty="0">
                <a:solidFill>
                  <a:srgbClr val="FFFFFF"/>
                </a:solidFill>
                <a:latin typeface="メイリオ" panose="020B0604030504040204" pitchFamily="50" charset="-128"/>
                <a:ea typeface="メイリオ" panose="020B0604030504040204" pitchFamily="50" charset="-128"/>
              </a:rPr>
              <a:t>―</a:t>
            </a:r>
            <a:r>
              <a:rPr lang="ja-JP" altLang="en-US" sz="2000" dirty="0">
                <a:solidFill>
                  <a:srgbClr val="FFFFFF"/>
                </a:solidFill>
                <a:latin typeface="メイリオ" panose="020B0604030504040204" pitchFamily="50" charset="-128"/>
                <a:ea typeface="メイリオ" panose="020B0604030504040204" pitchFamily="50" charset="-128"/>
              </a:rPr>
              <a:t>バーしても罰則規定はありませんでしたが、今後は６カ月以下の懲役、または３０万円以下の罰金です。</a:t>
            </a:r>
            <a:endParaRPr kumimoji="0" lang="ja-JP" altLang="en-US" sz="2000" dirty="0">
              <a:solidFill>
                <a:srgbClr val="FFFFFF"/>
              </a:solidFill>
              <a:latin typeface="メイリオ" panose="020B0604030504040204" pitchFamily="50" charset="-128"/>
              <a:ea typeface="メイリオ" panose="020B0604030504040204" pitchFamily="50" charset="-128"/>
              <a:sym typeface="ヒラギノ角ゴ ProN W3"/>
            </a:endParaRPr>
          </a:p>
        </p:txBody>
      </p:sp>
    </p:spTree>
    <p:extLst>
      <p:ext uri="{BB962C8B-B14F-4D97-AF65-F5344CB8AC3E}">
        <p14:creationId xmlns:p14="http://schemas.microsoft.com/office/powerpoint/2010/main" val="274538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7</a:t>
            </a:fld>
            <a:endParaRPr lang="ja-JP" altLang="en-US" dirty="0"/>
          </a:p>
        </p:txBody>
      </p:sp>
      <p:pic>
        <p:nvPicPr>
          <p:cNvPr id="4" name="Picture 3" descr="C:\Cells\OneDrive\Picture\Pixta関係\fd3c3228610b0d98bbd11bc466b5f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2360" cy="31202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800872" y="1351937"/>
            <a:ext cx="6048672" cy="5323443"/>
          </a:xfrm>
          <a:prstGeom prst="wedgeRoundRectCallout">
            <a:avLst>
              <a:gd name="adj1" fmla="val -41604"/>
              <a:gd name="adj2" fmla="val -54880"/>
              <a:gd name="adj3" fmla="val 16667"/>
            </a:avLst>
          </a:prstGeom>
          <a:solidFill>
            <a:srgbClr val="1698B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ja-JP" altLang="en-US" dirty="0">
                <a:solidFill>
                  <a:srgbClr val="FFFFFF"/>
                </a:solidFill>
                <a:latin typeface="メイリオ" panose="020B0604030504040204" pitchFamily="50" charset="-128"/>
                <a:ea typeface="メイリオ" panose="020B0604030504040204" pitchFamily="50" charset="-128"/>
              </a:rPr>
              <a:t>でももっと残業しない</a:t>
            </a:r>
            <a:r>
              <a:rPr lang="ja-JP" altLang="en-US" dirty="0" smtClean="0">
                <a:solidFill>
                  <a:srgbClr val="FFFFFF"/>
                </a:solidFill>
                <a:latin typeface="メイリオ" panose="020B0604030504040204" pitchFamily="50" charset="-128"/>
                <a:ea typeface="メイリオ" panose="020B0604030504040204" pitchFamily="50" charset="-128"/>
              </a:rPr>
              <a:t>と</a:t>
            </a:r>
            <a:r>
              <a:rPr lang="en-US" altLang="ja-JP" dirty="0" smtClean="0">
                <a:solidFill>
                  <a:srgbClr val="FFFFFF"/>
                </a:solidFill>
                <a:latin typeface="メイリオ" panose="020B0604030504040204" pitchFamily="50" charset="-128"/>
                <a:ea typeface="メイリオ" panose="020B0604030504040204" pitchFamily="50" charset="-128"/>
              </a:rPr>
              <a:t/>
            </a:r>
            <a:br>
              <a:rPr lang="en-US" altLang="ja-JP" dirty="0" smtClean="0">
                <a:solidFill>
                  <a:srgbClr val="FFFFFF"/>
                </a:solidFill>
                <a:latin typeface="メイリオ" panose="020B0604030504040204" pitchFamily="50" charset="-128"/>
                <a:ea typeface="メイリオ" panose="020B0604030504040204" pitchFamily="50" charset="-128"/>
              </a:rPr>
            </a:br>
            <a:r>
              <a:rPr lang="ja-JP" altLang="en-US" dirty="0" smtClean="0">
                <a:solidFill>
                  <a:srgbClr val="FFFFFF"/>
                </a:solidFill>
                <a:latin typeface="メイリオ" panose="020B0604030504040204" pitchFamily="50" charset="-128"/>
                <a:ea typeface="メイリオ" panose="020B0604030504040204" pitchFamily="50" charset="-128"/>
              </a:rPr>
              <a:t>仕事</a:t>
            </a:r>
            <a:r>
              <a:rPr lang="ja-JP" altLang="en-US" dirty="0">
                <a:solidFill>
                  <a:srgbClr val="FFFFFF"/>
                </a:solidFill>
                <a:latin typeface="メイリオ" panose="020B0604030504040204" pitchFamily="50" charset="-128"/>
                <a:ea typeface="メイリオ" panose="020B0604030504040204" pitchFamily="50" charset="-128"/>
              </a:rPr>
              <a:t>は回らないですよね。</a:t>
            </a: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ja-JP" altLang="en-US" dirty="0">
                <a:solidFill>
                  <a:srgbClr val="FFFFFF"/>
                </a:solidFill>
                <a:latin typeface="メイリオ" panose="020B0604030504040204" pitchFamily="50" charset="-128"/>
                <a:ea typeface="メイリオ" panose="020B0604030504040204" pitchFamily="50" charset="-128"/>
              </a:rPr>
              <a:t>年間７２０時間以内</a:t>
            </a: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ja-JP" altLang="en-US" dirty="0">
                <a:solidFill>
                  <a:srgbClr val="FFFFFF"/>
                </a:solidFill>
                <a:latin typeface="メイリオ" panose="020B0604030504040204" pitchFamily="50" charset="-128"/>
                <a:ea typeface="メイリオ" panose="020B0604030504040204" pitchFamily="50" charset="-128"/>
              </a:rPr>
              <a:t>且つ</a:t>
            </a:r>
            <a:endParaRPr lang="en-US" altLang="ja-JP" dirty="0">
              <a:solidFill>
                <a:srgbClr val="FFFFFF"/>
              </a:solidFill>
              <a:latin typeface="メイリオ" panose="020B0604030504040204" pitchFamily="50" charset="-128"/>
              <a:ea typeface="メイリオ" panose="020B0604030504040204" pitchFamily="50" charset="-128"/>
            </a:endParaRPr>
          </a:p>
          <a:p>
            <a:pPr algn="ctr" defTabSz="584200" hangingPunct="0"/>
            <a:r>
              <a:rPr kumimoji="0" lang="en-US" altLang="ja-JP" dirty="0">
                <a:solidFill>
                  <a:srgbClr val="FFFFFF"/>
                </a:solidFill>
                <a:latin typeface="メイリオ" panose="020B0604030504040204" pitchFamily="50" charset="-128"/>
                <a:ea typeface="メイリオ" panose="020B0604030504040204" pitchFamily="50" charset="-128"/>
                <a:sym typeface="ヒラギノ角ゴ ProN W3"/>
              </a:rPr>
              <a:t/>
            </a:r>
            <a:br>
              <a:rPr kumimoji="0" lang="en-US" altLang="ja-JP" dirty="0">
                <a:solidFill>
                  <a:srgbClr val="FFFFFF"/>
                </a:solidFill>
                <a:latin typeface="メイリオ" panose="020B0604030504040204" pitchFamily="50" charset="-128"/>
                <a:ea typeface="メイリオ" panose="020B0604030504040204" pitchFamily="50" charset="-128"/>
                <a:sym typeface="ヒラギノ角ゴ ProN W3"/>
              </a:rPr>
            </a:br>
            <a:r>
              <a:rPr kumimoji="0" lang="ja-JP" altLang="en-US" dirty="0">
                <a:solidFill>
                  <a:srgbClr val="FFFFFF"/>
                </a:solidFill>
                <a:latin typeface="メイリオ" panose="020B0604030504040204" pitchFamily="50" charset="-128"/>
                <a:ea typeface="メイリオ" panose="020B0604030504040204" pitchFamily="50" charset="-128"/>
                <a:sym typeface="ヒラギノ角ゴ ProN W3"/>
              </a:rPr>
              <a:t>休日労働を</a:t>
            </a:r>
            <a:r>
              <a:rPr kumimoji="0" lang="ja-JP" altLang="en-US" dirty="0" smtClean="0">
                <a:solidFill>
                  <a:srgbClr val="FFFFFF"/>
                </a:solidFill>
                <a:latin typeface="メイリオ" panose="020B0604030504040204" pitchFamily="50" charset="-128"/>
                <a:ea typeface="メイリオ" panose="020B0604030504040204" pitchFamily="50" charset="-128"/>
                <a:sym typeface="ヒラギノ角ゴ ProN W3"/>
              </a:rPr>
              <a:t>含んで</a:t>
            </a:r>
            <a:r>
              <a:rPr lang="ja-JP" altLang="en-US" dirty="0" smtClean="0">
                <a:solidFill>
                  <a:srgbClr val="FFFFFF"/>
                </a:solidFill>
                <a:latin typeface="メイリオ" panose="020B0604030504040204" pitchFamily="50" charset="-128"/>
                <a:ea typeface="メイリオ" panose="020B0604030504040204" pitchFamily="50" charset="-128"/>
              </a:rPr>
              <a:t>月</a:t>
            </a:r>
            <a:r>
              <a:rPr lang="ja-JP" altLang="en-US" dirty="0">
                <a:solidFill>
                  <a:srgbClr val="FFFFFF"/>
                </a:solidFill>
                <a:latin typeface="メイリオ" panose="020B0604030504040204" pitchFamily="50" charset="-128"/>
                <a:ea typeface="メイリオ" panose="020B0604030504040204" pitchFamily="50" charset="-128"/>
              </a:rPr>
              <a:t>１００時間未満</a:t>
            </a: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ja-JP" altLang="en-US" dirty="0">
                <a:solidFill>
                  <a:srgbClr val="FFFFFF"/>
                </a:solidFill>
                <a:latin typeface="メイリオ" panose="020B0604030504040204" pitchFamily="50" charset="-128"/>
                <a:ea typeface="メイリオ" panose="020B0604030504040204" pitchFamily="50" charset="-128"/>
              </a:rPr>
              <a:t>２～６カ月平均で８０時間</a:t>
            </a:r>
            <a:endParaRPr lang="en-US" altLang="ja-JP" dirty="0">
              <a:solidFill>
                <a:srgbClr val="FFFFFF"/>
              </a:solidFill>
              <a:latin typeface="メイリオ" panose="020B0604030504040204" pitchFamily="50" charset="-128"/>
              <a:ea typeface="メイリオ" panose="020B0604030504040204" pitchFamily="50" charset="-128"/>
            </a:endParaRPr>
          </a:p>
          <a:p>
            <a:pPr algn="ctr" defTabSz="584200" hangingPunct="0"/>
            <a:r>
              <a:rPr kumimoji="0" lang="en-US" altLang="ja-JP" dirty="0">
                <a:solidFill>
                  <a:srgbClr val="FFFFFF"/>
                </a:solidFill>
                <a:latin typeface="メイリオ" panose="020B0604030504040204" pitchFamily="50" charset="-128"/>
                <a:ea typeface="メイリオ" panose="020B0604030504040204" pitchFamily="50" charset="-128"/>
                <a:sym typeface="ヒラギノ角ゴ ProN W3"/>
              </a:rPr>
              <a:t/>
            </a:r>
            <a:br>
              <a:rPr kumimoji="0" lang="en-US" altLang="ja-JP" dirty="0">
                <a:solidFill>
                  <a:srgbClr val="FFFFFF"/>
                </a:solidFill>
                <a:latin typeface="メイリオ" panose="020B0604030504040204" pitchFamily="50" charset="-128"/>
                <a:ea typeface="メイリオ" panose="020B0604030504040204" pitchFamily="50" charset="-128"/>
                <a:sym typeface="ヒラギノ角ゴ ProN W3"/>
              </a:rPr>
            </a:br>
            <a:r>
              <a:rPr kumimoji="0" lang="ja-JP" altLang="en-US" dirty="0">
                <a:solidFill>
                  <a:srgbClr val="FFFFFF"/>
                </a:solidFill>
                <a:latin typeface="メイリオ" panose="020B0604030504040204" pitchFamily="50" charset="-128"/>
                <a:ea typeface="メイリオ" panose="020B0604030504040204" pitchFamily="50" charset="-128"/>
                <a:sym typeface="ヒラギノ角ゴ ProN W3"/>
              </a:rPr>
              <a:t>であれば特例措置として就労時間を延長できます。</a:t>
            </a: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en-US" altLang="ja-JP" dirty="0">
                <a:solidFill>
                  <a:srgbClr val="FFFFFF"/>
                </a:solidFill>
                <a:latin typeface="メイリオ" panose="020B0604030504040204" pitchFamily="50" charset="-128"/>
                <a:ea typeface="メイリオ" panose="020B0604030504040204" pitchFamily="50" charset="-128"/>
              </a:rPr>
              <a:t/>
            </a:r>
            <a:br>
              <a:rPr lang="en-US" altLang="ja-JP" dirty="0">
                <a:solidFill>
                  <a:srgbClr val="FFFFFF"/>
                </a:solidFill>
                <a:latin typeface="メイリオ" panose="020B0604030504040204" pitchFamily="50" charset="-128"/>
                <a:ea typeface="メイリオ" panose="020B0604030504040204" pitchFamily="50" charset="-128"/>
              </a:rPr>
            </a:br>
            <a:r>
              <a:rPr lang="ja-JP" altLang="en-US" dirty="0">
                <a:solidFill>
                  <a:srgbClr val="FFFFFF"/>
                </a:solidFill>
                <a:latin typeface="メイリオ" panose="020B0604030504040204" pitchFamily="50" charset="-128"/>
                <a:ea typeface="メイリオ" panose="020B0604030504040204" pitchFamily="50" charset="-128"/>
              </a:rPr>
              <a:t>ただし</a:t>
            </a:r>
            <a:r>
              <a:rPr lang="ja-JP" altLang="en-US" dirty="0" smtClean="0">
                <a:solidFill>
                  <a:srgbClr val="FFFFFF"/>
                </a:solidFill>
                <a:latin typeface="メイリオ" panose="020B0604030504040204" pitchFamily="50" charset="-128"/>
                <a:ea typeface="メイリオ" panose="020B0604030504040204" pitchFamily="50" charset="-128"/>
              </a:rPr>
              <a:t>、通常</a:t>
            </a:r>
            <a:r>
              <a:rPr lang="ja-JP" altLang="en-US" dirty="0">
                <a:solidFill>
                  <a:srgbClr val="FFFFFF"/>
                </a:solidFill>
                <a:latin typeface="メイリオ" panose="020B0604030504040204" pitchFamily="50" charset="-128"/>
                <a:ea typeface="メイリオ" panose="020B0604030504040204" pitchFamily="50" charset="-128"/>
              </a:rPr>
              <a:t>予見することのできない業務の大幅な増加があった場合で、労使合意の上、監督署へ特別条項付き</a:t>
            </a:r>
            <a:r>
              <a:rPr lang="en-US" altLang="ja-JP" dirty="0">
                <a:solidFill>
                  <a:srgbClr val="FFFFFF"/>
                </a:solidFill>
                <a:latin typeface="メイリオ" panose="020B0604030504040204" pitchFamily="50" charset="-128"/>
                <a:ea typeface="メイリオ" panose="020B0604030504040204" pitchFamily="50" charset="-128"/>
              </a:rPr>
              <a:t>36</a:t>
            </a:r>
            <a:r>
              <a:rPr lang="ja-JP" altLang="en-US" dirty="0">
                <a:solidFill>
                  <a:srgbClr val="FFFFFF"/>
                </a:solidFill>
                <a:latin typeface="メイリオ" panose="020B0604030504040204" pitchFamily="50" charset="-128"/>
                <a:ea typeface="メイリオ" panose="020B0604030504040204" pitchFamily="50" charset="-128"/>
              </a:rPr>
              <a:t>協定を提出した場合のみの特例措置です</a:t>
            </a:r>
            <a:r>
              <a:rPr lang="ja-JP" altLang="en-US" dirty="0" smtClean="0">
                <a:solidFill>
                  <a:srgbClr val="FFFFFF"/>
                </a:solidFill>
                <a:latin typeface="メイリオ" panose="020B0604030504040204" pitchFamily="50" charset="-128"/>
                <a:ea typeface="メイリオ" panose="020B0604030504040204" pitchFamily="50" charset="-128"/>
              </a:rPr>
              <a:t>。こちら</a:t>
            </a:r>
            <a:r>
              <a:rPr lang="ja-JP" altLang="en-US" dirty="0">
                <a:solidFill>
                  <a:srgbClr val="FFFFFF"/>
                </a:solidFill>
                <a:latin typeface="メイリオ" panose="020B0604030504040204" pitchFamily="50" charset="-128"/>
                <a:ea typeface="メイリオ" panose="020B0604030504040204" pitchFamily="50" charset="-128"/>
              </a:rPr>
              <a:t>も改正前は罰則がありませんでしたが、違反した場合、罰則があります。</a:t>
            </a:r>
            <a:endParaRPr kumimoji="0" lang="ja-JP" altLang="en-US" dirty="0">
              <a:solidFill>
                <a:srgbClr val="FFFFFF"/>
              </a:solidFill>
              <a:latin typeface="メイリオ" panose="020B0604030504040204" pitchFamily="50" charset="-128"/>
              <a:ea typeface="メイリオ" panose="020B0604030504040204" pitchFamily="50" charset="-128"/>
              <a:sym typeface="ヒラギノ角ゴ ProN W3"/>
            </a:endParaRPr>
          </a:p>
        </p:txBody>
      </p:sp>
    </p:spTree>
    <p:extLst>
      <p:ext uri="{BB962C8B-B14F-4D97-AF65-F5344CB8AC3E}">
        <p14:creationId xmlns:p14="http://schemas.microsoft.com/office/powerpoint/2010/main" val="3247674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8</a:t>
            </a:fld>
            <a:endParaRPr lang="ja-JP" altLang="en-US" dirty="0"/>
          </a:p>
        </p:txBody>
      </p:sp>
      <p:sp>
        <p:nvSpPr>
          <p:cNvPr id="12" name="タイトル 11"/>
          <p:cNvSpPr>
            <a:spLocks noGrp="1"/>
          </p:cNvSpPr>
          <p:nvPr>
            <p:ph type="title"/>
          </p:nvPr>
        </p:nvSpPr>
        <p:spPr/>
        <p:txBody>
          <a:bodyPr/>
          <a:lstStyle/>
          <a:p>
            <a:r>
              <a:rPr lang="ja-JP" altLang="en-US" dirty="0"/>
              <a:t>残業時間</a:t>
            </a:r>
            <a:r>
              <a:rPr lang="ja-JP" altLang="en-US" dirty="0" smtClean="0"/>
              <a:t>の上限時間　改正前と改正後</a:t>
            </a:r>
            <a:endParaRPr kumimoji="1" lang="ja-JP" altLang="en-US" dirty="0"/>
          </a:p>
        </p:txBody>
      </p:sp>
      <p:sp>
        <p:nvSpPr>
          <p:cNvPr id="14" name="タイトル 3"/>
          <p:cNvSpPr txBox="1">
            <a:spLocks/>
          </p:cNvSpPr>
          <p:nvPr/>
        </p:nvSpPr>
        <p:spPr bwMode="white">
          <a:xfrm>
            <a:off x="272480" y="152636"/>
            <a:ext cx="9361040" cy="396044"/>
          </a:xfrm>
          <a:prstGeom prst="rect">
            <a:avLst/>
          </a:prstGeom>
        </p:spPr>
        <p:txBody>
          <a:bodyPr vert="horz" lIns="0" tIns="0" rIns="0" bIns="0" rtlCol="0" anchor="ctr">
            <a:noAutofit/>
          </a:bodyPr>
          <a:lstStyle>
            <a:lvl1pPr algn="l" defTabSz="914400" rtl="0" eaLnBrk="1" latinLnBrk="0" hangingPunct="1">
              <a:spcBef>
                <a:spcPct val="0"/>
              </a:spcBef>
              <a:buNone/>
              <a:defRPr kumimoji="1" sz="2200" kern="1200">
                <a:solidFill>
                  <a:schemeClr val="bg1"/>
                </a:solidFill>
                <a:latin typeface="メイリオ" pitchFamily="50" charset="-128"/>
                <a:ea typeface="メイリオ" pitchFamily="50" charset="-128"/>
                <a:cs typeface="メイリオ" pitchFamily="50" charset="-128"/>
              </a:defRPr>
            </a:lvl1pPr>
          </a:lstStyle>
          <a:p>
            <a:r>
              <a:rPr lang="en-US" altLang="ja-JP" smtClean="0"/>
              <a:t> </a:t>
            </a:r>
            <a:endParaRPr lang="ja-JP" altLang="en-US" dirty="0"/>
          </a:p>
        </p:txBody>
      </p:sp>
      <p:sp>
        <p:nvSpPr>
          <p:cNvPr id="15" name="スライド番号プレースホルダー 2"/>
          <p:cNvSpPr txBox="1">
            <a:spLocks/>
          </p:cNvSpPr>
          <p:nvPr/>
        </p:nvSpPr>
        <p:spPr>
          <a:xfrm>
            <a:off x="7437276" y="6592267"/>
            <a:ext cx="2311400" cy="257113"/>
          </a:xfrm>
          <a:prstGeom prst="rect">
            <a:avLst/>
          </a:prstGeom>
        </p:spPr>
        <p:txBody>
          <a:bodyPr vert="horz" lIns="0" tIns="0" rIns="0" bIns="0" rtlCol="0" anchor="ctr"/>
          <a:lstStyle>
            <a:defPPr>
              <a:defRPr lang="ja-JP"/>
            </a:defPPr>
            <a:lvl1pPr marL="0" algn="r" defTabSz="914400" rtl="0" eaLnBrk="1" latinLnBrk="0" hangingPunct="1">
              <a:defRPr kumimoji="1" sz="1000" b="1" kern="1200">
                <a:solidFill>
                  <a:srgbClr val="4D4D4D"/>
                </a:solidFill>
                <a:latin typeface="メイリオ" pitchFamily="50" charset="-128"/>
                <a:ea typeface="メイリオ" pitchFamily="50" charset="-128"/>
                <a:cs typeface="メイリオ"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B3508C7-2FE0-4945-9CBD-863E05F850D2}" type="slidenum">
              <a:rPr lang="ja-JP" altLang="en-US" smtClean="0"/>
              <a:pPr/>
              <a:t>8</a:t>
            </a:fld>
            <a:endParaRPr lang="ja-JP" altLang="en-US" dirty="0"/>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42" y="1412776"/>
            <a:ext cx="8335236" cy="421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701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Design">
  <a:themeElements>
    <a:clrScheme name="ユーザー定義 2">
      <a:dk1>
        <a:srgbClr val="4D4D4D"/>
      </a:dk1>
      <a:lt1>
        <a:srgbClr val="FFFFFF"/>
      </a:lt1>
      <a:dk2>
        <a:srgbClr val="1698B2"/>
      </a:dk2>
      <a:lt2>
        <a:srgbClr val="E2F1FA"/>
      </a:lt2>
      <a:accent1>
        <a:srgbClr val="00395E"/>
      </a:accent1>
      <a:accent2>
        <a:srgbClr val="1698B2"/>
      </a:accent2>
      <a:accent3>
        <a:srgbClr val="FF5050"/>
      </a:accent3>
      <a:accent4>
        <a:srgbClr val="FF9596"/>
      </a:accent4>
      <a:accent5>
        <a:srgbClr val="EAEAEA"/>
      </a:accent5>
      <a:accent6>
        <a:srgbClr val="90E1F1"/>
      </a:accent6>
      <a:hlink>
        <a:srgbClr val="2FADFF"/>
      </a:hlink>
      <a:folHlink>
        <a:srgbClr val="00395E"/>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ex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25536</TotalTime>
  <Words>1796</Words>
  <Application>Microsoft Office PowerPoint</Application>
  <PresentationFormat>A4 210 x 297 mm</PresentationFormat>
  <Paragraphs>365</Paragraphs>
  <Slides>39</Slides>
  <Notes>23</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PowerPoint Design</vt:lpstr>
      <vt:lpstr>働き方をアップデート！ 働き方法案 運用対策１０連発！！</vt:lpstr>
      <vt:lpstr>1. 棺桶型の人口ピラミッド</vt:lpstr>
      <vt:lpstr>働き方改革　＝　働く人を増やす仕組み作り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残業時間の上限時間　改正前と改正後</vt:lpstr>
      <vt:lpstr>ケース１（時間外合計471　総合計509  平均42.4　45H越2回）</vt:lpstr>
      <vt:lpstr>ケース２（時間外合計591　総合計612  平均51　４５Ｈ超6回）</vt:lpstr>
      <vt:lpstr>ケース3（時間外合計720　総合計960  平均80　４５Ｈ超6回）</vt:lpstr>
      <vt:lpstr>　</vt:lpstr>
      <vt:lpstr>　</vt:lpstr>
      <vt:lpstr>　</vt:lpstr>
      <vt:lpstr>　</vt:lpstr>
      <vt:lpstr>　</vt:lpstr>
      <vt:lpstr>３６協定新様式（特別条項）</vt:lpstr>
      <vt:lpstr>新様式のポイントは３つ</vt:lpstr>
      <vt:lpstr>残業しなくても経営が成立する仕組み作り</vt:lpstr>
      <vt:lpstr>PowerPoint プレゼンテーション</vt:lpstr>
      <vt:lpstr>PowerPoint プレゼンテーション</vt:lpstr>
      <vt:lpstr>フレックスタイム制の清算期間延長のイメージ</vt:lpstr>
      <vt:lpstr>繁忙期に過度に偏った働き方はNG</vt:lpstr>
      <vt:lpstr>　</vt:lpstr>
      <vt:lpstr>PowerPoint プレゼンテーション</vt:lpstr>
      <vt:lpstr>PowerPoint プレゼンテーション</vt:lpstr>
      <vt:lpstr>働く側の権利から雇う側の義務へシフトチェンジ</vt:lpstr>
      <vt:lpstr>　</vt:lpstr>
      <vt:lpstr>　</vt:lpstr>
      <vt:lpstr>計画的付与　労使協定（例）</vt:lpstr>
      <vt:lpstr>　</vt:lpstr>
      <vt:lpstr>PowerPoint プレゼンテーション</vt:lpstr>
      <vt:lpstr>PowerPoint プレゼンテーション</vt:lpstr>
      <vt:lpstr>　</vt:lpstr>
      <vt:lpstr>同一労働同一賃金を導入した企業の事例(金融業界）</vt:lpstr>
      <vt:lpstr>派遣労働者の同一労働同一賃金</vt:lpstr>
      <vt:lpstr>働き方改革法案　運用対策　まとめ</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Design デザイン・テンプレート</dc:title>
  <dc:creator>鈴木　春人</dc:creator>
  <cp:lastModifiedBy>MASAYA</cp:lastModifiedBy>
  <cp:revision>1435</cp:revision>
  <cp:lastPrinted>2019-02-15T05:29:12Z</cp:lastPrinted>
  <dcterms:created xsi:type="dcterms:W3CDTF">2013-06-19T15:30:58Z</dcterms:created>
  <dcterms:modified xsi:type="dcterms:W3CDTF">2019-02-15T14:40:57Z</dcterms:modified>
</cp:coreProperties>
</file>