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7" r:id="rId9"/>
    <p:sldId id="264" r:id="rId10"/>
    <p:sldId id="263" r:id="rId11"/>
    <p:sldId id="265" r:id="rId1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766" autoAdjust="0"/>
  </p:normalViewPr>
  <p:slideViewPr>
    <p:cSldViewPr>
      <p:cViewPr>
        <p:scale>
          <a:sx n="100" d="100"/>
          <a:sy n="100" d="100"/>
        </p:scale>
        <p:origin x="-3852" y="-1140"/>
      </p:cViewPr>
      <p:guideLst>
        <p:guide orient="horz" pos="2160"/>
        <p:guide pos="2880"/>
      </p:guideLst>
    </p:cSldViewPr>
  </p:slideViewPr>
  <p:notesTextViewPr>
    <p:cViewPr>
      <p:scale>
        <a:sx n="1" d="1"/>
        <a:sy n="1" d="1"/>
      </p:scale>
      <p:origin x="0" y="0"/>
    </p:cViewPr>
  </p:notesTextViewPr>
  <p:notesViewPr>
    <p:cSldViewPr>
      <p:cViewPr varScale="1">
        <p:scale>
          <a:sx n="82" d="100"/>
          <a:sy n="82" d="100"/>
        </p:scale>
        <p:origin x="-201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9C3F79-0002-4FD9-88E6-1C8C4AC6EC94}" type="datetimeFigureOut">
              <a:rPr kumimoji="1" lang="ja-JP" altLang="en-US" smtClean="0"/>
              <a:t>2016/7/21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2AD949-970F-4B1F-87E5-8B4E1516EAA2}" type="slidenum">
              <a:rPr kumimoji="1" lang="ja-JP" altLang="en-US" smtClean="0"/>
              <a:t>‹#›</a:t>
            </a:fld>
            <a:endParaRPr kumimoji="1" lang="ja-JP" altLang="en-US"/>
          </a:p>
        </p:txBody>
      </p:sp>
    </p:spTree>
    <p:extLst>
      <p:ext uri="{BB962C8B-B14F-4D97-AF65-F5344CB8AC3E}">
        <p14:creationId xmlns:p14="http://schemas.microsoft.com/office/powerpoint/2010/main" val="27909746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22AD949-970F-4B1F-87E5-8B4E1516EAA2}" type="slidenum">
              <a:rPr kumimoji="1" lang="ja-JP" altLang="en-US" smtClean="0"/>
              <a:t>1</a:t>
            </a:fld>
            <a:endParaRPr kumimoji="1" lang="ja-JP" altLang="en-US"/>
          </a:p>
        </p:txBody>
      </p:sp>
    </p:spTree>
    <p:extLst>
      <p:ext uri="{BB962C8B-B14F-4D97-AF65-F5344CB8AC3E}">
        <p14:creationId xmlns:p14="http://schemas.microsoft.com/office/powerpoint/2010/main" val="2702738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70</a:t>
            </a:r>
            <a:r>
              <a:rPr kumimoji="1" lang="ja-JP" altLang="en-US" dirty="0" smtClean="0"/>
              <a:t>歳以上で短時間被保険者の要件に該当したら</a:t>
            </a:r>
            <a:r>
              <a:rPr kumimoji="1" lang="en-US" altLang="ja-JP" dirty="0" smtClean="0"/>
              <a:t>70</a:t>
            </a:r>
            <a:r>
              <a:rPr kumimoji="1" lang="ja-JP" altLang="en-US" dirty="0" smtClean="0"/>
              <a:t>歳該当届の提出が必要</a:t>
            </a:r>
            <a:endParaRPr kumimoji="1" lang="en-US" altLang="ja-JP" dirty="0" smtClean="0"/>
          </a:p>
          <a:p>
            <a:endParaRPr kumimoji="1" lang="en-US" altLang="ja-JP" dirty="0" smtClean="0"/>
          </a:p>
          <a:p>
            <a:r>
              <a:rPr kumimoji="1" lang="ja-JP" altLang="en-US" dirty="0" smtClean="0"/>
              <a:t>平成</a:t>
            </a:r>
            <a:r>
              <a:rPr kumimoji="1" lang="en-US" altLang="ja-JP" dirty="0" smtClean="0"/>
              <a:t>27</a:t>
            </a:r>
            <a:r>
              <a:rPr kumimoji="1" lang="ja-JP" altLang="en-US" dirty="0" smtClean="0"/>
              <a:t>年</a:t>
            </a:r>
            <a:r>
              <a:rPr kumimoji="1" lang="en-US" altLang="ja-JP" dirty="0" smtClean="0"/>
              <a:t>10</a:t>
            </a:r>
            <a:r>
              <a:rPr kumimoji="1" lang="ja-JP" altLang="en-US" dirty="0" smtClean="0"/>
              <a:t>月～平成</a:t>
            </a:r>
            <a:r>
              <a:rPr kumimoji="1" lang="en-US" altLang="ja-JP" dirty="0" smtClean="0"/>
              <a:t>28</a:t>
            </a:r>
            <a:r>
              <a:rPr kumimoji="1" lang="ja-JP" altLang="en-US" dirty="0" smtClean="0"/>
              <a:t>年</a:t>
            </a:r>
            <a:r>
              <a:rPr kumimoji="1" lang="en-US" altLang="ja-JP" dirty="0" smtClean="0"/>
              <a:t>7</a:t>
            </a:r>
            <a:r>
              <a:rPr kumimoji="1" lang="ja-JP" altLang="en-US" dirty="0" smtClean="0"/>
              <a:t>月のうち</a:t>
            </a:r>
            <a:r>
              <a:rPr kumimoji="1" lang="en-US" altLang="ja-JP" dirty="0" smtClean="0"/>
              <a:t>501</a:t>
            </a:r>
            <a:r>
              <a:rPr kumimoji="1" lang="ja-JP" altLang="en-US" dirty="0" smtClean="0"/>
              <a:t>人以上の月が・・・</a:t>
            </a:r>
            <a:endParaRPr kumimoji="1" lang="en-US" altLang="ja-JP" dirty="0" smtClean="0"/>
          </a:p>
          <a:p>
            <a:r>
              <a:rPr kumimoji="1" lang="en-US" altLang="ja-JP" dirty="0" smtClean="0"/>
              <a:t>6</a:t>
            </a:r>
            <a:r>
              <a:rPr kumimoji="1" lang="ja-JP" altLang="en-US" dirty="0" smtClean="0"/>
              <a:t>月以上あったら→</a:t>
            </a:r>
            <a:r>
              <a:rPr kumimoji="1" lang="en-US" altLang="ja-JP" dirty="0" smtClean="0"/>
              <a:t>8</a:t>
            </a:r>
            <a:r>
              <a:rPr kumimoji="1" lang="ja-JP" altLang="en-US" dirty="0" smtClean="0"/>
              <a:t>月頃に「施行日に特定適用事業所に該当する旨のお知らせ」→施行日以降に「特定適用事業所該当通知書」届く</a:t>
            </a:r>
            <a:endParaRPr kumimoji="1" lang="en-US" altLang="ja-JP" dirty="0" smtClean="0"/>
          </a:p>
          <a:p>
            <a:r>
              <a:rPr kumimoji="1" lang="en-US" altLang="ja-JP" dirty="0" smtClean="0"/>
              <a:t>5</a:t>
            </a:r>
            <a:r>
              <a:rPr kumimoji="1" lang="ja-JP" altLang="en-US" dirty="0" smtClean="0"/>
              <a:t>月あったら→</a:t>
            </a:r>
            <a:r>
              <a:rPr kumimoji="1" lang="en-US" altLang="ja-JP" dirty="0" smtClean="0"/>
              <a:t>8</a:t>
            </a:r>
            <a:r>
              <a:rPr kumimoji="1" lang="ja-JP" altLang="en-US" dirty="0" smtClean="0"/>
              <a:t>月頃に「特定事業所に該当する可能性がある旨のお知らせ」届く</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A22AD949-970F-4B1F-87E5-8B4E1516EAA2}" type="slidenum">
              <a:rPr kumimoji="1" lang="ja-JP" altLang="en-US" smtClean="0"/>
              <a:t>10</a:t>
            </a:fld>
            <a:endParaRPr kumimoji="1" lang="ja-JP" altLang="en-US"/>
          </a:p>
        </p:txBody>
      </p:sp>
    </p:spTree>
    <p:extLst>
      <p:ext uri="{BB962C8B-B14F-4D97-AF65-F5344CB8AC3E}">
        <p14:creationId xmlns:p14="http://schemas.microsoft.com/office/powerpoint/2010/main" val="34502318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22AD949-970F-4B1F-87E5-8B4E1516EAA2}" type="slidenum">
              <a:rPr kumimoji="1" lang="ja-JP" altLang="en-US" smtClean="0"/>
              <a:t>11</a:t>
            </a:fld>
            <a:endParaRPr kumimoji="1" lang="ja-JP" altLang="en-US"/>
          </a:p>
        </p:txBody>
      </p:sp>
    </p:spTree>
    <p:extLst>
      <p:ext uri="{BB962C8B-B14F-4D97-AF65-F5344CB8AC3E}">
        <p14:creationId xmlns:p14="http://schemas.microsoft.com/office/powerpoint/2010/main" val="2153681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社会保険の</a:t>
            </a:r>
            <a:r>
              <a:rPr kumimoji="1" lang="en-US" altLang="ja-JP" dirty="0" smtClean="0"/>
              <a:t>4</a:t>
            </a:r>
            <a:r>
              <a:rPr kumimoji="1" lang="ja-JP" altLang="en-US" dirty="0" smtClean="0"/>
              <a:t>分の</a:t>
            </a:r>
            <a:r>
              <a:rPr kumimoji="1" lang="en-US" altLang="ja-JP" dirty="0" smtClean="0"/>
              <a:t>3</a:t>
            </a:r>
            <a:r>
              <a:rPr kumimoji="1" lang="ja-JP" altLang="en-US" dirty="0" smtClean="0"/>
              <a:t>基準が明文化され、変更が加わった。</a:t>
            </a:r>
            <a:endParaRPr kumimoji="1" lang="en-US" altLang="ja-JP" dirty="0" smtClean="0"/>
          </a:p>
          <a:p>
            <a:r>
              <a:rPr kumimoji="1" lang="ja-JP" altLang="en-US" dirty="0" smtClean="0"/>
              <a:t>旧基準：「</a:t>
            </a:r>
            <a:r>
              <a:rPr kumimoji="1" lang="en-US" altLang="ja-JP" dirty="0" smtClean="0"/>
              <a:t>1</a:t>
            </a:r>
            <a:r>
              <a:rPr kumimoji="1" lang="ja-JP" altLang="en-US" dirty="0" smtClean="0"/>
              <a:t>日又は</a:t>
            </a:r>
            <a:r>
              <a:rPr kumimoji="1" lang="en-US" altLang="ja-JP" dirty="0" smtClean="0"/>
              <a:t>1</a:t>
            </a:r>
            <a:r>
              <a:rPr kumimoji="1" lang="ja-JP" altLang="en-US" dirty="0" smtClean="0"/>
              <a:t>週の所定労働時間」及び「</a:t>
            </a:r>
            <a:r>
              <a:rPr kumimoji="1" lang="en-US" altLang="ja-JP" dirty="0" smtClean="0"/>
              <a:t>1</a:t>
            </a:r>
            <a:r>
              <a:rPr kumimoji="1" lang="ja-JP" altLang="en-US" dirty="0" smtClean="0"/>
              <a:t>月の所定労働日数」が</a:t>
            </a:r>
            <a:r>
              <a:rPr kumimoji="1" lang="en-US" altLang="ja-JP" dirty="0" smtClean="0"/>
              <a:t>4</a:t>
            </a:r>
            <a:r>
              <a:rPr kumimoji="1" lang="ja-JP" altLang="en-US" dirty="0" smtClean="0"/>
              <a:t>分の</a:t>
            </a:r>
            <a:r>
              <a:rPr kumimoji="1" lang="en-US" altLang="ja-JP" dirty="0" smtClean="0"/>
              <a:t>3</a:t>
            </a:r>
          </a:p>
          <a:p>
            <a:r>
              <a:rPr kumimoji="1" lang="ja-JP" altLang="en-US" dirty="0" smtClean="0"/>
              <a:t>新基準：「</a:t>
            </a:r>
            <a:r>
              <a:rPr kumimoji="1" lang="en-US" altLang="ja-JP" dirty="0" smtClean="0"/>
              <a:t>1</a:t>
            </a:r>
            <a:r>
              <a:rPr kumimoji="1" lang="ja-JP" altLang="en-US" dirty="0" smtClean="0"/>
              <a:t>週の所定労働時間」及び「</a:t>
            </a:r>
            <a:r>
              <a:rPr kumimoji="1" lang="en-US" altLang="ja-JP" dirty="0" smtClean="0"/>
              <a:t>1</a:t>
            </a:r>
            <a:r>
              <a:rPr kumimoji="1" lang="ja-JP" altLang="en-US" dirty="0" smtClean="0"/>
              <a:t>月の所定労働日数」が</a:t>
            </a:r>
            <a:r>
              <a:rPr kumimoji="1" lang="en-US" altLang="ja-JP" dirty="0" smtClean="0"/>
              <a:t>4</a:t>
            </a:r>
            <a:r>
              <a:rPr kumimoji="1" lang="ja-JP" altLang="en-US" dirty="0" smtClean="0"/>
              <a:t>分の</a:t>
            </a:r>
            <a:r>
              <a:rPr kumimoji="1" lang="en-US" altLang="ja-JP" dirty="0" smtClean="0"/>
              <a:t>3</a:t>
            </a:r>
            <a:endParaRPr kumimoji="1" lang="ja-JP" altLang="en-US" dirty="0"/>
          </a:p>
        </p:txBody>
      </p:sp>
      <p:sp>
        <p:nvSpPr>
          <p:cNvPr id="4" name="スライド番号プレースホルダー 3"/>
          <p:cNvSpPr>
            <a:spLocks noGrp="1"/>
          </p:cNvSpPr>
          <p:nvPr>
            <p:ph type="sldNum" sz="quarter" idx="10"/>
          </p:nvPr>
        </p:nvSpPr>
        <p:spPr/>
        <p:txBody>
          <a:bodyPr/>
          <a:lstStyle/>
          <a:p>
            <a:fld id="{A22AD949-970F-4B1F-87E5-8B4E1516EAA2}" type="slidenum">
              <a:rPr kumimoji="1" lang="ja-JP" altLang="en-US" smtClean="0"/>
              <a:t>2</a:t>
            </a:fld>
            <a:endParaRPr kumimoji="1" lang="ja-JP" altLang="en-US"/>
          </a:p>
        </p:txBody>
      </p:sp>
    </p:spTree>
    <p:extLst>
      <p:ext uri="{BB962C8B-B14F-4D97-AF65-F5344CB8AC3E}">
        <p14:creationId xmlns:p14="http://schemas.microsoft.com/office/powerpoint/2010/main" val="3023926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22AD949-970F-4B1F-87E5-8B4E1516EAA2}" type="slidenum">
              <a:rPr kumimoji="1" lang="ja-JP" altLang="en-US" smtClean="0"/>
              <a:t>3</a:t>
            </a:fld>
            <a:endParaRPr kumimoji="1" lang="ja-JP" altLang="en-US"/>
          </a:p>
        </p:txBody>
      </p:sp>
    </p:spTree>
    <p:extLst>
      <p:ext uri="{BB962C8B-B14F-4D97-AF65-F5344CB8AC3E}">
        <p14:creationId xmlns:p14="http://schemas.microsoft.com/office/powerpoint/2010/main" val="2223056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a:t>
            </a:r>
            <a:r>
              <a:rPr kumimoji="1" lang="en-US" altLang="ja-JP" dirty="0" smtClean="0"/>
              <a:t>1</a:t>
            </a:r>
            <a:r>
              <a:rPr kumimoji="1" lang="ja-JP" altLang="en-US" dirty="0" smtClean="0"/>
              <a:t>年単位で定められている場合の週の所定労働時間の算定方法</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a:t>
            </a:r>
            <a:r>
              <a:rPr kumimoji="1" lang="ja-JP" altLang="en-US" dirty="0" smtClean="0"/>
              <a:t>年間の週数は→</a:t>
            </a:r>
            <a:r>
              <a:rPr kumimoji="1" lang="en-US" altLang="ja-JP" dirty="0" smtClean="0"/>
              <a:t>52</a:t>
            </a:r>
            <a:r>
              <a:rPr kumimoji="1" lang="ja-JP" altLang="en-US" dirty="0" smtClean="0"/>
              <a:t>週</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a:t>
            </a:r>
            <a:r>
              <a:rPr kumimoji="1" lang="ja-JP" altLang="en-US" dirty="0" smtClean="0"/>
              <a:t>年の所定労働時間数</a:t>
            </a:r>
            <a:r>
              <a:rPr kumimoji="1" lang="en-US" altLang="ja-JP" dirty="0" smtClean="0"/>
              <a:t>÷52</a:t>
            </a:r>
            <a:r>
              <a:rPr kumimoji="1" lang="ja-JP" altLang="en-US" dirty="0" smtClean="0"/>
              <a:t>＝</a:t>
            </a:r>
            <a:r>
              <a:rPr kumimoji="1" lang="en-US" altLang="ja-JP" dirty="0" smtClean="0"/>
              <a:t>1</a:t>
            </a:r>
            <a:r>
              <a:rPr kumimoji="1" lang="ja-JP" altLang="en-US" dirty="0" smtClean="0"/>
              <a:t>週間あたりの労働時間</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r>
              <a:rPr kumimoji="1" lang="en-US" altLang="ja-JP" dirty="0" smtClean="0"/>
              <a:t>◆1</a:t>
            </a:r>
            <a:r>
              <a:rPr kumimoji="1" lang="ja-JP" altLang="en-US" dirty="0" smtClean="0"/>
              <a:t>ヶ月単位で定められている場合の週の所定労働時間の算定方法</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a:t>
            </a:r>
            <a:r>
              <a:rPr kumimoji="1" lang="ja-JP" altLang="en-US" dirty="0" smtClean="0"/>
              <a:t>年間の週数は→</a:t>
            </a:r>
            <a:r>
              <a:rPr kumimoji="1" lang="en-US" altLang="ja-JP" dirty="0" smtClean="0"/>
              <a:t>52</a:t>
            </a:r>
            <a:r>
              <a:rPr kumimoji="1" lang="ja-JP" altLang="en-US" dirty="0" smtClean="0"/>
              <a:t>週</a:t>
            </a:r>
            <a:endParaRPr kumimoji="1" lang="en-US" altLang="ja-JP" b="1" dirty="0" smtClean="0"/>
          </a:p>
          <a:p>
            <a:r>
              <a:rPr kumimoji="1" lang="en-US" altLang="ja-JP" dirty="0" smtClean="0"/>
              <a:t>1</a:t>
            </a:r>
            <a:r>
              <a:rPr kumimoji="1" lang="ja-JP" altLang="en-US" dirty="0" smtClean="0"/>
              <a:t>ヶ月あたりの週数は→</a:t>
            </a:r>
            <a:r>
              <a:rPr kumimoji="1" lang="en-US" altLang="ja-JP" dirty="0" smtClean="0"/>
              <a:t>52÷12</a:t>
            </a:r>
            <a:r>
              <a:rPr kumimoji="1" lang="ja-JP" altLang="en-US" dirty="0" smtClean="0"/>
              <a:t>＝</a:t>
            </a:r>
            <a:r>
              <a:rPr kumimoji="1" lang="en-US" altLang="ja-JP" dirty="0" smtClean="0"/>
              <a:t>4.333...</a:t>
            </a:r>
            <a:r>
              <a:rPr kumimoji="1" lang="ja-JP" altLang="en-US" dirty="0" smtClean="0"/>
              <a:t>週</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a:t>
            </a:r>
            <a:r>
              <a:rPr kumimoji="1" lang="ja-JP" altLang="en-US" dirty="0" smtClean="0"/>
              <a:t>ヶ月の所定労働時間数</a:t>
            </a:r>
            <a:r>
              <a:rPr kumimoji="1" lang="en-US" altLang="ja-JP" dirty="0" smtClean="0"/>
              <a:t>÷4.333...</a:t>
            </a:r>
            <a:r>
              <a:rPr kumimoji="1" lang="ja-JP" altLang="en-US" dirty="0" smtClean="0"/>
              <a:t>＝</a:t>
            </a:r>
            <a:r>
              <a:rPr kumimoji="1" lang="en-US" altLang="ja-JP" dirty="0" smtClean="0"/>
              <a:t>1</a:t>
            </a:r>
            <a:r>
              <a:rPr kumimoji="1" lang="ja-JP" altLang="en-US" dirty="0" smtClean="0"/>
              <a:t>週間あたりの労働時間</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A22AD949-970F-4B1F-87E5-8B4E1516EAA2}" type="slidenum">
              <a:rPr kumimoji="1" lang="ja-JP" altLang="en-US" smtClean="0"/>
              <a:t>4</a:t>
            </a:fld>
            <a:endParaRPr kumimoji="1" lang="ja-JP" altLang="en-US"/>
          </a:p>
        </p:txBody>
      </p:sp>
    </p:spTree>
    <p:extLst>
      <p:ext uri="{BB962C8B-B14F-4D97-AF65-F5344CB8AC3E}">
        <p14:creationId xmlns:p14="http://schemas.microsoft.com/office/powerpoint/2010/main" val="1157424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いわゆる</a:t>
            </a:r>
            <a:r>
              <a:rPr kumimoji="1" lang="en-US" altLang="ja-JP" dirty="0" smtClean="0"/>
              <a:t>106</a:t>
            </a:r>
            <a:r>
              <a:rPr kumimoji="1" lang="ja-JP" altLang="en-US" dirty="0" smtClean="0"/>
              <a:t>万の壁（年収</a:t>
            </a:r>
            <a:r>
              <a:rPr kumimoji="1" lang="en-US" altLang="ja-JP" dirty="0" smtClean="0"/>
              <a:t>106</a:t>
            </a:r>
            <a:r>
              <a:rPr kumimoji="1" lang="ja-JP" altLang="en-US" dirty="0" smtClean="0"/>
              <a:t>万以上）というのはあくまで参考の値であって、月額</a:t>
            </a:r>
            <a:r>
              <a:rPr kumimoji="1" lang="en-US" altLang="ja-JP" dirty="0" smtClean="0"/>
              <a:t>88,000</a:t>
            </a:r>
            <a:r>
              <a:rPr kumimoji="1" lang="ja-JP" altLang="en-US" dirty="0" smtClean="0"/>
              <a:t>円以上あるかないかのみに基づき判定する。</a:t>
            </a:r>
            <a:endParaRPr kumimoji="1" lang="en-US" altLang="ja-JP" dirty="0" smtClean="0"/>
          </a:p>
          <a:p>
            <a:r>
              <a:rPr kumimoji="1" lang="ja-JP" altLang="en-US" dirty="0" smtClean="0"/>
              <a:t>資格取得時や算定時の報酬月額には、通常の被保険者と同様に割増賃金等も含めて算定する点には注意が必要。</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A22AD949-970F-4B1F-87E5-8B4E1516EAA2}" type="slidenum">
              <a:rPr kumimoji="1" lang="ja-JP" altLang="en-US" smtClean="0"/>
              <a:t>5</a:t>
            </a:fld>
            <a:endParaRPr kumimoji="1" lang="ja-JP" altLang="en-US"/>
          </a:p>
        </p:txBody>
      </p:sp>
    </p:spTree>
    <p:extLst>
      <p:ext uri="{BB962C8B-B14F-4D97-AF65-F5344CB8AC3E}">
        <p14:creationId xmlns:p14="http://schemas.microsoft.com/office/powerpoint/2010/main" val="1952325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1</a:t>
            </a:r>
            <a:r>
              <a:rPr kumimoji="1" lang="ja-JP" altLang="en-US" dirty="0" smtClean="0"/>
              <a:t>年以上見込まれるかどうかは施行日（平成</a:t>
            </a:r>
            <a:r>
              <a:rPr kumimoji="1" lang="en-US" altLang="ja-JP" dirty="0" smtClean="0"/>
              <a:t>28</a:t>
            </a:r>
            <a:r>
              <a:rPr kumimoji="1" lang="ja-JP" altLang="en-US" dirty="0" smtClean="0"/>
              <a:t>年</a:t>
            </a:r>
            <a:r>
              <a:rPr kumimoji="1" lang="en-US" altLang="ja-JP" dirty="0" smtClean="0"/>
              <a:t>10</a:t>
            </a:r>
            <a:r>
              <a:rPr kumimoji="1" lang="ja-JP" altLang="en-US" dirty="0" smtClean="0"/>
              <a:t>月</a:t>
            </a:r>
            <a:r>
              <a:rPr kumimoji="1" lang="en-US" altLang="ja-JP" dirty="0" smtClean="0"/>
              <a:t>1</a:t>
            </a:r>
            <a:r>
              <a:rPr kumimoji="1" lang="ja-JP" altLang="en-US" dirty="0" smtClean="0"/>
              <a:t>日）時点において判定する。</a:t>
            </a:r>
            <a:endParaRPr kumimoji="1" lang="en-US" altLang="ja-JP" dirty="0" smtClean="0"/>
          </a:p>
          <a:p>
            <a:r>
              <a:rPr kumimoji="1" lang="ja-JP" altLang="en-US" dirty="0" smtClean="0"/>
              <a:t>当初は</a:t>
            </a:r>
            <a:r>
              <a:rPr kumimoji="1" lang="en-US" altLang="ja-JP" dirty="0" smtClean="0"/>
              <a:t>1</a:t>
            </a:r>
            <a:r>
              <a:rPr kumimoji="1" lang="ja-JP" altLang="en-US" dirty="0" smtClean="0"/>
              <a:t>年以上見込まれなかったものの、契約更新等により、</a:t>
            </a:r>
            <a:r>
              <a:rPr kumimoji="1" lang="en-US" altLang="ja-JP" dirty="0" smtClean="0"/>
              <a:t>1</a:t>
            </a:r>
            <a:r>
              <a:rPr kumimoji="1" lang="ja-JP" altLang="en-US" dirty="0" smtClean="0"/>
              <a:t>年以上の雇用が見込まれることとなった場合は、その時点（契約締結日等）から被保険者となる。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A22AD949-970F-4B1F-87E5-8B4E1516EAA2}" type="slidenum">
              <a:rPr kumimoji="1" lang="ja-JP" altLang="en-US" smtClean="0"/>
              <a:t>6</a:t>
            </a:fld>
            <a:endParaRPr kumimoji="1" lang="ja-JP" altLang="en-US"/>
          </a:p>
        </p:txBody>
      </p:sp>
    </p:spTree>
    <p:extLst>
      <p:ext uri="{BB962C8B-B14F-4D97-AF65-F5344CB8AC3E}">
        <p14:creationId xmlns:p14="http://schemas.microsoft.com/office/powerpoint/2010/main" val="3571840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各金額は概算。</a:t>
            </a:r>
            <a:endParaRPr kumimoji="1" lang="ja-JP" altLang="en-US" dirty="0"/>
          </a:p>
        </p:txBody>
      </p:sp>
      <p:sp>
        <p:nvSpPr>
          <p:cNvPr id="4" name="スライド番号プレースホルダー 3"/>
          <p:cNvSpPr>
            <a:spLocks noGrp="1"/>
          </p:cNvSpPr>
          <p:nvPr>
            <p:ph type="sldNum" sz="quarter" idx="10"/>
          </p:nvPr>
        </p:nvSpPr>
        <p:spPr/>
        <p:txBody>
          <a:bodyPr/>
          <a:lstStyle/>
          <a:p>
            <a:fld id="{A22AD949-970F-4B1F-87E5-8B4E1516EAA2}" type="slidenum">
              <a:rPr kumimoji="1" lang="ja-JP" altLang="en-US" smtClean="0"/>
              <a:t>7</a:t>
            </a:fld>
            <a:endParaRPr kumimoji="1" lang="ja-JP" altLang="en-US"/>
          </a:p>
        </p:txBody>
      </p:sp>
    </p:spTree>
    <p:extLst>
      <p:ext uri="{BB962C8B-B14F-4D97-AF65-F5344CB8AC3E}">
        <p14:creationId xmlns:p14="http://schemas.microsoft.com/office/powerpoint/2010/main" val="3158293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上記月給は簡易的に</a:t>
            </a:r>
            <a:r>
              <a:rPr kumimoji="1" lang="en-US" altLang="ja-JP" dirty="0" smtClean="0"/>
              <a:t>1</a:t>
            </a:r>
            <a:r>
              <a:rPr kumimoji="1" lang="ja-JP" altLang="en-US" dirty="0" smtClean="0"/>
              <a:t>月を</a:t>
            </a:r>
            <a:r>
              <a:rPr kumimoji="1" lang="en-US" altLang="ja-JP" dirty="0" smtClean="0"/>
              <a:t>4</a:t>
            </a:r>
            <a:r>
              <a:rPr kumimoji="1" lang="ja-JP" altLang="en-US" dirty="0" smtClean="0"/>
              <a:t>周として計算。</a:t>
            </a:r>
            <a:endParaRPr kumimoji="1" lang="ja-JP" altLang="en-US" dirty="0"/>
          </a:p>
        </p:txBody>
      </p:sp>
      <p:sp>
        <p:nvSpPr>
          <p:cNvPr id="4" name="スライド番号プレースホルダー 3"/>
          <p:cNvSpPr>
            <a:spLocks noGrp="1"/>
          </p:cNvSpPr>
          <p:nvPr>
            <p:ph type="sldNum" sz="quarter" idx="10"/>
          </p:nvPr>
        </p:nvSpPr>
        <p:spPr/>
        <p:txBody>
          <a:bodyPr/>
          <a:lstStyle/>
          <a:p>
            <a:fld id="{A22AD949-970F-4B1F-87E5-8B4E1516EAA2}" type="slidenum">
              <a:rPr kumimoji="1" lang="ja-JP" altLang="en-US" smtClean="0"/>
              <a:t>8</a:t>
            </a:fld>
            <a:endParaRPr kumimoji="1" lang="ja-JP" altLang="en-US"/>
          </a:p>
        </p:txBody>
      </p:sp>
    </p:spTree>
    <p:extLst>
      <p:ext uri="{BB962C8B-B14F-4D97-AF65-F5344CB8AC3E}">
        <p14:creationId xmlns:p14="http://schemas.microsoft.com/office/powerpoint/2010/main" val="242105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22AD949-970F-4B1F-87E5-8B4E1516EAA2}" type="slidenum">
              <a:rPr kumimoji="1" lang="ja-JP" altLang="en-US" smtClean="0"/>
              <a:t>9</a:t>
            </a:fld>
            <a:endParaRPr kumimoji="1" lang="ja-JP" altLang="en-US"/>
          </a:p>
        </p:txBody>
      </p:sp>
    </p:spTree>
    <p:extLst>
      <p:ext uri="{BB962C8B-B14F-4D97-AF65-F5344CB8AC3E}">
        <p14:creationId xmlns:p14="http://schemas.microsoft.com/office/powerpoint/2010/main" val="2115100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2E79FFF-C54C-439C-BE40-F316BD2BCD65}" type="datetimeFigureOut">
              <a:rPr kumimoji="1" lang="ja-JP" altLang="en-US" smtClean="0"/>
              <a:t>2016/7/21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2338D3-A41B-4315-9098-6B32A0FDC0E5}" type="slidenum">
              <a:rPr kumimoji="1" lang="ja-JP" altLang="en-US" smtClean="0"/>
              <a:t>‹#›</a:t>
            </a:fld>
            <a:endParaRPr kumimoji="1" lang="ja-JP" altLang="en-US"/>
          </a:p>
        </p:txBody>
      </p:sp>
    </p:spTree>
    <p:extLst>
      <p:ext uri="{BB962C8B-B14F-4D97-AF65-F5344CB8AC3E}">
        <p14:creationId xmlns:p14="http://schemas.microsoft.com/office/powerpoint/2010/main" val="803524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2E79FFF-C54C-439C-BE40-F316BD2BCD65}" type="datetimeFigureOut">
              <a:rPr kumimoji="1" lang="ja-JP" altLang="en-US" smtClean="0"/>
              <a:t>2016/7/21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2338D3-A41B-4315-9098-6B32A0FDC0E5}" type="slidenum">
              <a:rPr kumimoji="1" lang="ja-JP" altLang="en-US" smtClean="0"/>
              <a:t>‹#›</a:t>
            </a:fld>
            <a:endParaRPr kumimoji="1" lang="ja-JP" altLang="en-US"/>
          </a:p>
        </p:txBody>
      </p:sp>
    </p:spTree>
    <p:extLst>
      <p:ext uri="{BB962C8B-B14F-4D97-AF65-F5344CB8AC3E}">
        <p14:creationId xmlns:p14="http://schemas.microsoft.com/office/powerpoint/2010/main" val="3850479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2E79FFF-C54C-439C-BE40-F316BD2BCD65}" type="datetimeFigureOut">
              <a:rPr kumimoji="1" lang="ja-JP" altLang="en-US" smtClean="0"/>
              <a:t>2016/7/21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2338D3-A41B-4315-9098-6B32A0FDC0E5}" type="slidenum">
              <a:rPr kumimoji="1" lang="ja-JP" altLang="en-US" smtClean="0"/>
              <a:t>‹#›</a:t>
            </a:fld>
            <a:endParaRPr kumimoji="1" lang="ja-JP" altLang="en-US"/>
          </a:p>
        </p:txBody>
      </p:sp>
    </p:spTree>
    <p:extLst>
      <p:ext uri="{BB962C8B-B14F-4D97-AF65-F5344CB8AC3E}">
        <p14:creationId xmlns:p14="http://schemas.microsoft.com/office/powerpoint/2010/main" val="3052392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2E79FFF-C54C-439C-BE40-F316BD2BCD65}" type="datetimeFigureOut">
              <a:rPr kumimoji="1" lang="ja-JP" altLang="en-US" smtClean="0"/>
              <a:t>2016/7/21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2338D3-A41B-4315-9098-6B32A0FDC0E5}" type="slidenum">
              <a:rPr kumimoji="1" lang="ja-JP" altLang="en-US" smtClean="0"/>
              <a:t>‹#›</a:t>
            </a:fld>
            <a:endParaRPr kumimoji="1" lang="ja-JP" altLang="en-US"/>
          </a:p>
        </p:txBody>
      </p:sp>
    </p:spTree>
    <p:extLst>
      <p:ext uri="{BB962C8B-B14F-4D97-AF65-F5344CB8AC3E}">
        <p14:creationId xmlns:p14="http://schemas.microsoft.com/office/powerpoint/2010/main" val="3836212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2E79FFF-C54C-439C-BE40-F316BD2BCD65}" type="datetimeFigureOut">
              <a:rPr kumimoji="1" lang="ja-JP" altLang="en-US" smtClean="0"/>
              <a:t>2016/7/21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2338D3-A41B-4315-9098-6B32A0FDC0E5}" type="slidenum">
              <a:rPr kumimoji="1" lang="ja-JP" altLang="en-US" smtClean="0"/>
              <a:t>‹#›</a:t>
            </a:fld>
            <a:endParaRPr kumimoji="1" lang="ja-JP" altLang="en-US"/>
          </a:p>
        </p:txBody>
      </p:sp>
    </p:spTree>
    <p:extLst>
      <p:ext uri="{BB962C8B-B14F-4D97-AF65-F5344CB8AC3E}">
        <p14:creationId xmlns:p14="http://schemas.microsoft.com/office/powerpoint/2010/main" val="1833799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2E79FFF-C54C-439C-BE40-F316BD2BCD65}" type="datetimeFigureOut">
              <a:rPr kumimoji="1" lang="ja-JP" altLang="en-US" smtClean="0"/>
              <a:t>2016/7/21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2338D3-A41B-4315-9098-6B32A0FDC0E5}" type="slidenum">
              <a:rPr kumimoji="1" lang="ja-JP" altLang="en-US" smtClean="0"/>
              <a:t>‹#›</a:t>
            </a:fld>
            <a:endParaRPr kumimoji="1" lang="ja-JP" altLang="en-US"/>
          </a:p>
        </p:txBody>
      </p:sp>
    </p:spTree>
    <p:extLst>
      <p:ext uri="{BB962C8B-B14F-4D97-AF65-F5344CB8AC3E}">
        <p14:creationId xmlns:p14="http://schemas.microsoft.com/office/powerpoint/2010/main" val="1550254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2E79FFF-C54C-439C-BE40-F316BD2BCD65}" type="datetimeFigureOut">
              <a:rPr kumimoji="1" lang="ja-JP" altLang="en-US" smtClean="0"/>
              <a:t>2016/7/21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72338D3-A41B-4315-9098-6B32A0FDC0E5}" type="slidenum">
              <a:rPr kumimoji="1" lang="ja-JP" altLang="en-US" smtClean="0"/>
              <a:t>‹#›</a:t>
            </a:fld>
            <a:endParaRPr kumimoji="1" lang="ja-JP" altLang="en-US"/>
          </a:p>
        </p:txBody>
      </p:sp>
    </p:spTree>
    <p:extLst>
      <p:ext uri="{BB962C8B-B14F-4D97-AF65-F5344CB8AC3E}">
        <p14:creationId xmlns:p14="http://schemas.microsoft.com/office/powerpoint/2010/main" val="4206334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2E79FFF-C54C-439C-BE40-F316BD2BCD65}" type="datetimeFigureOut">
              <a:rPr kumimoji="1" lang="ja-JP" altLang="en-US" smtClean="0"/>
              <a:t>2016/7/21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72338D3-A41B-4315-9098-6B32A0FDC0E5}" type="slidenum">
              <a:rPr kumimoji="1" lang="ja-JP" altLang="en-US" smtClean="0"/>
              <a:t>‹#›</a:t>
            </a:fld>
            <a:endParaRPr kumimoji="1" lang="ja-JP" altLang="en-US"/>
          </a:p>
        </p:txBody>
      </p:sp>
    </p:spTree>
    <p:extLst>
      <p:ext uri="{BB962C8B-B14F-4D97-AF65-F5344CB8AC3E}">
        <p14:creationId xmlns:p14="http://schemas.microsoft.com/office/powerpoint/2010/main" val="17923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2E79FFF-C54C-439C-BE40-F316BD2BCD65}" type="datetimeFigureOut">
              <a:rPr kumimoji="1" lang="ja-JP" altLang="en-US" smtClean="0"/>
              <a:t>2016/7/21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72338D3-A41B-4315-9098-6B32A0FDC0E5}" type="slidenum">
              <a:rPr kumimoji="1" lang="ja-JP" altLang="en-US" smtClean="0"/>
              <a:t>‹#›</a:t>
            </a:fld>
            <a:endParaRPr kumimoji="1" lang="ja-JP" altLang="en-US"/>
          </a:p>
        </p:txBody>
      </p:sp>
    </p:spTree>
    <p:extLst>
      <p:ext uri="{BB962C8B-B14F-4D97-AF65-F5344CB8AC3E}">
        <p14:creationId xmlns:p14="http://schemas.microsoft.com/office/powerpoint/2010/main" val="341551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2E79FFF-C54C-439C-BE40-F316BD2BCD65}" type="datetimeFigureOut">
              <a:rPr kumimoji="1" lang="ja-JP" altLang="en-US" smtClean="0"/>
              <a:t>2016/7/21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2338D3-A41B-4315-9098-6B32A0FDC0E5}" type="slidenum">
              <a:rPr kumimoji="1" lang="ja-JP" altLang="en-US" smtClean="0"/>
              <a:t>‹#›</a:t>
            </a:fld>
            <a:endParaRPr kumimoji="1" lang="ja-JP" altLang="en-US"/>
          </a:p>
        </p:txBody>
      </p:sp>
    </p:spTree>
    <p:extLst>
      <p:ext uri="{BB962C8B-B14F-4D97-AF65-F5344CB8AC3E}">
        <p14:creationId xmlns:p14="http://schemas.microsoft.com/office/powerpoint/2010/main" val="411575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2E79FFF-C54C-439C-BE40-F316BD2BCD65}" type="datetimeFigureOut">
              <a:rPr kumimoji="1" lang="ja-JP" altLang="en-US" smtClean="0"/>
              <a:t>2016/7/21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2338D3-A41B-4315-9098-6B32A0FDC0E5}" type="slidenum">
              <a:rPr kumimoji="1" lang="ja-JP" altLang="en-US" smtClean="0"/>
              <a:t>‹#›</a:t>
            </a:fld>
            <a:endParaRPr kumimoji="1" lang="ja-JP" altLang="en-US"/>
          </a:p>
        </p:txBody>
      </p:sp>
    </p:spTree>
    <p:extLst>
      <p:ext uri="{BB962C8B-B14F-4D97-AF65-F5344CB8AC3E}">
        <p14:creationId xmlns:p14="http://schemas.microsoft.com/office/powerpoint/2010/main" val="683545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79FFF-C54C-439C-BE40-F316BD2BCD65}" type="datetimeFigureOut">
              <a:rPr kumimoji="1" lang="ja-JP" altLang="en-US" smtClean="0"/>
              <a:t>2016/7/21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2338D3-A41B-4315-9098-6B32A0FDC0E5}" type="slidenum">
              <a:rPr kumimoji="1" lang="ja-JP" altLang="en-US" smtClean="0"/>
              <a:t>‹#›</a:t>
            </a:fld>
            <a:endParaRPr kumimoji="1" lang="ja-JP" altLang="en-US"/>
          </a:p>
        </p:txBody>
      </p:sp>
      <p:pic>
        <p:nvPicPr>
          <p:cNvPr id="2050"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15100"/>
            <a:ext cx="9144000"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29374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社会保険の適用拡大について</a:t>
            </a:r>
            <a:endParaRPr kumimoji="1" lang="ja-JP" altLang="en-US" dirty="0"/>
          </a:p>
        </p:txBody>
      </p:sp>
      <p:sp>
        <p:nvSpPr>
          <p:cNvPr id="3" name="サブタイトル 2"/>
          <p:cNvSpPr>
            <a:spLocks noGrp="1"/>
          </p:cNvSpPr>
          <p:nvPr>
            <p:ph type="subTitle" idx="1"/>
          </p:nvPr>
        </p:nvSpPr>
        <p:spPr/>
        <p:txBody>
          <a:bodyPr/>
          <a:lstStyle/>
          <a:p>
            <a:endParaRPr kumimoji="1" lang="ja-JP" altLang="en-US" dirty="0"/>
          </a:p>
        </p:txBody>
      </p:sp>
    </p:spTree>
    <p:extLst>
      <p:ext uri="{BB962C8B-B14F-4D97-AF65-F5344CB8AC3E}">
        <p14:creationId xmlns:p14="http://schemas.microsoft.com/office/powerpoint/2010/main" val="1014145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smtClean="0"/>
              <a:t>手続きは何が必要？</a:t>
            </a:r>
            <a:endParaRPr kumimoji="1" lang="ja-JP" altLang="en-US" sz="3600" dirty="0"/>
          </a:p>
        </p:txBody>
      </p:sp>
      <p:sp>
        <p:nvSpPr>
          <p:cNvPr id="3" name="コンテンツ プレースホルダー 2"/>
          <p:cNvSpPr>
            <a:spLocks noGrp="1"/>
          </p:cNvSpPr>
          <p:nvPr>
            <p:ph idx="1"/>
          </p:nvPr>
        </p:nvSpPr>
        <p:spPr>
          <a:xfrm>
            <a:off x="482962" y="2996952"/>
            <a:ext cx="8553534" cy="604663"/>
          </a:xfrm>
        </p:spPr>
        <p:txBody>
          <a:bodyPr>
            <a:normAutofit/>
          </a:bodyPr>
          <a:lstStyle/>
          <a:p>
            <a:r>
              <a:rPr lang="ja-JP" altLang="en-US" sz="2800" dirty="0"/>
              <a:t>社員</a:t>
            </a:r>
            <a:r>
              <a:rPr lang="ja-JP" altLang="en-US" sz="2800" dirty="0" smtClean="0"/>
              <a:t>の扶養配偶者</a:t>
            </a:r>
            <a:r>
              <a:rPr lang="ja-JP" altLang="en-US" sz="2800" dirty="0"/>
              <a:t>が短時間被保険者に該当</a:t>
            </a:r>
            <a:endParaRPr kumimoji="1" lang="en-US" altLang="ja-JP" sz="2800" dirty="0" smtClean="0"/>
          </a:p>
        </p:txBody>
      </p:sp>
      <p:sp>
        <p:nvSpPr>
          <p:cNvPr id="4" name="コンテンツ プレースホルダー 2"/>
          <p:cNvSpPr txBox="1">
            <a:spLocks/>
          </p:cNvSpPr>
          <p:nvPr/>
        </p:nvSpPr>
        <p:spPr>
          <a:xfrm>
            <a:off x="482962" y="4509120"/>
            <a:ext cx="6275040" cy="576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ja-JP" altLang="en-US" sz="2800" dirty="0" smtClean="0"/>
              <a:t>特定</a:t>
            </a:r>
            <a:r>
              <a:rPr lang="ja-JP" altLang="en-US" sz="2800" dirty="0"/>
              <a:t>適用</a:t>
            </a:r>
            <a:r>
              <a:rPr lang="ja-JP" altLang="en-US" sz="2800" dirty="0" smtClean="0"/>
              <a:t>事業所に該当</a:t>
            </a:r>
            <a:endParaRPr lang="ja-JP" altLang="en-US" sz="2800" dirty="0"/>
          </a:p>
        </p:txBody>
      </p:sp>
      <p:sp>
        <p:nvSpPr>
          <p:cNvPr id="5" name="コンテンツ プレースホルダー 2"/>
          <p:cNvSpPr txBox="1">
            <a:spLocks/>
          </p:cNvSpPr>
          <p:nvPr/>
        </p:nvSpPr>
        <p:spPr>
          <a:xfrm>
            <a:off x="482962" y="1556792"/>
            <a:ext cx="6275040" cy="6046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ja-JP" altLang="en-US" sz="2800" dirty="0"/>
              <a:t>社員</a:t>
            </a:r>
            <a:r>
              <a:rPr lang="ja-JP" altLang="en-US" sz="2800" dirty="0" smtClean="0"/>
              <a:t>が短時間被保険者に該当</a:t>
            </a:r>
            <a:endParaRPr lang="en-US" altLang="ja-JP" sz="2800" dirty="0" smtClean="0"/>
          </a:p>
        </p:txBody>
      </p:sp>
      <p:sp>
        <p:nvSpPr>
          <p:cNvPr id="6" name="右矢印 5"/>
          <p:cNvSpPr/>
          <p:nvPr/>
        </p:nvSpPr>
        <p:spPr>
          <a:xfrm>
            <a:off x="1043608" y="2132856"/>
            <a:ext cx="360040" cy="475457"/>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コンテンツ プレースホルダー 2"/>
          <p:cNvSpPr txBox="1">
            <a:spLocks/>
          </p:cNvSpPr>
          <p:nvPr/>
        </p:nvSpPr>
        <p:spPr>
          <a:xfrm>
            <a:off x="1475656" y="2096851"/>
            <a:ext cx="6275040" cy="6046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800" dirty="0"/>
              <a:t>社会</a:t>
            </a:r>
            <a:r>
              <a:rPr lang="ja-JP" altLang="en-US" sz="2800" dirty="0" smtClean="0"/>
              <a:t>保険</a:t>
            </a:r>
            <a:r>
              <a:rPr lang="ja-JP" altLang="en-US" sz="2800" dirty="0"/>
              <a:t>へ</a:t>
            </a:r>
            <a:r>
              <a:rPr lang="ja-JP" altLang="en-US" sz="2800" dirty="0" smtClean="0"/>
              <a:t>の加入手続きが必要</a:t>
            </a:r>
            <a:endParaRPr lang="en-US" altLang="ja-JP" sz="2800" dirty="0" smtClean="0"/>
          </a:p>
        </p:txBody>
      </p:sp>
      <p:sp>
        <p:nvSpPr>
          <p:cNvPr id="8" name="右矢印 7"/>
          <p:cNvSpPr/>
          <p:nvPr/>
        </p:nvSpPr>
        <p:spPr>
          <a:xfrm>
            <a:off x="1043608" y="3501008"/>
            <a:ext cx="360040" cy="475457"/>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2"/>
          <p:cNvSpPr txBox="1">
            <a:spLocks/>
          </p:cNvSpPr>
          <p:nvPr/>
        </p:nvSpPr>
        <p:spPr>
          <a:xfrm>
            <a:off x="1475656" y="3501008"/>
            <a:ext cx="6275040" cy="6046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800" dirty="0" smtClean="0"/>
              <a:t>扶養から外す手続きが必要</a:t>
            </a:r>
            <a:endParaRPr lang="en-US" altLang="ja-JP" sz="2800" dirty="0" smtClean="0"/>
          </a:p>
        </p:txBody>
      </p:sp>
      <p:sp>
        <p:nvSpPr>
          <p:cNvPr id="10" name="右矢印 9"/>
          <p:cNvSpPr/>
          <p:nvPr/>
        </p:nvSpPr>
        <p:spPr>
          <a:xfrm>
            <a:off x="6228184" y="5086889"/>
            <a:ext cx="360040" cy="475457"/>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889248" y="5086889"/>
            <a:ext cx="5338936" cy="6046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400" dirty="0" smtClean="0"/>
              <a:t>施行日から特定適用事業所になる場合</a:t>
            </a:r>
            <a:endParaRPr lang="en-US" altLang="ja-JP" sz="2400" dirty="0" smtClean="0"/>
          </a:p>
        </p:txBody>
      </p:sp>
      <p:sp>
        <p:nvSpPr>
          <p:cNvPr id="12" name="コンテンツ プレースホルダー 2"/>
          <p:cNvSpPr txBox="1">
            <a:spLocks/>
          </p:cNvSpPr>
          <p:nvPr/>
        </p:nvSpPr>
        <p:spPr>
          <a:xfrm>
            <a:off x="6732240" y="5086889"/>
            <a:ext cx="2458616" cy="6046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400" dirty="0" smtClean="0"/>
              <a:t>手続き不要</a:t>
            </a:r>
            <a:endParaRPr lang="en-US" altLang="ja-JP" sz="2400" dirty="0" smtClean="0"/>
          </a:p>
        </p:txBody>
      </p:sp>
      <p:sp>
        <p:nvSpPr>
          <p:cNvPr id="13" name="右矢印 12"/>
          <p:cNvSpPr/>
          <p:nvPr/>
        </p:nvSpPr>
        <p:spPr>
          <a:xfrm>
            <a:off x="6243486" y="5805264"/>
            <a:ext cx="360040" cy="475457"/>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コンテンツ プレースホルダー 2"/>
          <p:cNvSpPr txBox="1">
            <a:spLocks/>
          </p:cNvSpPr>
          <p:nvPr/>
        </p:nvSpPr>
        <p:spPr>
          <a:xfrm>
            <a:off x="904550" y="5805264"/>
            <a:ext cx="5323634" cy="6046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400" dirty="0" smtClean="0"/>
              <a:t>施行日後に特定</a:t>
            </a:r>
            <a:r>
              <a:rPr lang="ja-JP" altLang="en-US" sz="2400" dirty="0"/>
              <a:t>適用</a:t>
            </a:r>
            <a:r>
              <a:rPr lang="ja-JP" altLang="en-US" sz="2400" dirty="0" smtClean="0"/>
              <a:t>事業所になる場合</a:t>
            </a:r>
            <a:endParaRPr lang="en-US" altLang="ja-JP" sz="2400" dirty="0" smtClean="0"/>
          </a:p>
        </p:txBody>
      </p:sp>
      <p:sp>
        <p:nvSpPr>
          <p:cNvPr id="15" name="コンテンツ プレースホルダー 2"/>
          <p:cNvSpPr txBox="1">
            <a:spLocks/>
          </p:cNvSpPr>
          <p:nvPr/>
        </p:nvSpPr>
        <p:spPr>
          <a:xfrm>
            <a:off x="6732240" y="5805264"/>
            <a:ext cx="2458616" cy="6046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400" dirty="0" smtClean="0"/>
              <a:t>該当届</a:t>
            </a:r>
            <a:endParaRPr lang="en-US" altLang="ja-JP" sz="2400" dirty="0" smtClean="0"/>
          </a:p>
        </p:txBody>
      </p:sp>
    </p:spTree>
    <p:extLst>
      <p:ext uri="{BB962C8B-B14F-4D97-AF65-F5344CB8AC3E}">
        <p14:creationId xmlns:p14="http://schemas.microsoft.com/office/powerpoint/2010/main" val="870565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smtClean="0"/>
              <a:t>まとめ</a:t>
            </a:r>
            <a:endParaRPr kumimoji="1" lang="ja-JP" altLang="en-US" sz="3600" dirty="0"/>
          </a:p>
        </p:txBody>
      </p:sp>
      <p:sp>
        <p:nvSpPr>
          <p:cNvPr id="3" name="コンテンツ プレースホルダー 2"/>
          <p:cNvSpPr>
            <a:spLocks noGrp="1"/>
          </p:cNvSpPr>
          <p:nvPr>
            <p:ph idx="1"/>
          </p:nvPr>
        </p:nvSpPr>
        <p:spPr/>
        <p:txBody>
          <a:bodyPr>
            <a:normAutofit/>
          </a:bodyPr>
          <a:lstStyle/>
          <a:p>
            <a:r>
              <a:rPr kumimoji="1" lang="ja-JP" altLang="en-US" sz="2800" dirty="0" smtClean="0"/>
              <a:t>会社、社員共に負担が増えることは必至だがパートタイマーの働き方を見直すチャンス</a:t>
            </a:r>
            <a:endParaRPr kumimoji="1" lang="en-US" altLang="ja-JP" sz="2800" dirty="0" smtClean="0"/>
          </a:p>
          <a:p>
            <a:r>
              <a:rPr lang="ja-JP" altLang="en-US" sz="2800" dirty="0" smtClean="0"/>
              <a:t>後々、労使トラブルにならないよう適切に対応することが大切</a:t>
            </a:r>
            <a:endParaRPr kumimoji="1" lang="ja-JP" altLang="en-US" sz="2800" dirty="0"/>
          </a:p>
        </p:txBody>
      </p:sp>
    </p:spTree>
    <p:extLst>
      <p:ext uri="{BB962C8B-B14F-4D97-AF65-F5344CB8AC3E}">
        <p14:creationId xmlns:p14="http://schemas.microsoft.com/office/powerpoint/2010/main" val="28984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9776"/>
            <a:ext cx="8229600" cy="1143000"/>
          </a:xfrm>
        </p:spPr>
        <p:txBody>
          <a:bodyPr>
            <a:normAutofit/>
          </a:bodyPr>
          <a:lstStyle/>
          <a:p>
            <a:r>
              <a:rPr kumimoji="1" lang="ja-JP" altLang="en-US" sz="3600" dirty="0" smtClean="0"/>
              <a:t>何が変わるの？</a:t>
            </a:r>
            <a:endParaRPr kumimoji="1" lang="ja-JP" altLang="en-US" sz="3600" dirty="0"/>
          </a:p>
        </p:txBody>
      </p:sp>
      <p:sp>
        <p:nvSpPr>
          <p:cNvPr id="3" name="コンテンツ プレースホルダー 2"/>
          <p:cNvSpPr>
            <a:spLocks noGrp="1"/>
          </p:cNvSpPr>
          <p:nvPr>
            <p:ph idx="1"/>
          </p:nvPr>
        </p:nvSpPr>
        <p:spPr>
          <a:xfrm>
            <a:off x="395536" y="1484784"/>
            <a:ext cx="8392286" cy="2188840"/>
          </a:xfrm>
        </p:spPr>
        <p:txBody>
          <a:bodyPr>
            <a:normAutofit/>
          </a:bodyPr>
          <a:lstStyle/>
          <a:p>
            <a:r>
              <a:rPr kumimoji="1" lang="ja-JP" altLang="en-US" sz="2800" dirty="0" smtClean="0"/>
              <a:t>現在は正社員の</a:t>
            </a:r>
            <a:r>
              <a:rPr kumimoji="1" lang="en-US" altLang="ja-JP" sz="2800" dirty="0" smtClean="0"/>
              <a:t>4</a:t>
            </a:r>
            <a:r>
              <a:rPr kumimoji="1" lang="ja-JP" altLang="en-US" sz="2800" dirty="0" smtClean="0"/>
              <a:t>分の</a:t>
            </a:r>
            <a:r>
              <a:rPr kumimoji="1" lang="en-US" altLang="ja-JP" sz="2800" dirty="0" smtClean="0"/>
              <a:t>3</a:t>
            </a:r>
            <a:r>
              <a:rPr kumimoji="1" lang="ja-JP" altLang="en-US" sz="2800" dirty="0" smtClean="0"/>
              <a:t>以上で社会保険の加入対象</a:t>
            </a:r>
            <a:endParaRPr kumimoji="1" lang="en-US" altLang="ja-JP" sz="2800" dirty="0" smtClean="0"/>
          </a:p>
          <a:p>
            <a:r>
              <a:rPr lang="ja-JP" altLang="en-US" sz="2800" dirty="0" smtClean="0"/>
              <a:t>平成</a:t>
            </a:r>
            <a:r>
              <a:rPr lang="en-US" altLang="ja-JP" sz="2800" dirty="0"/>
              <a:t>28</a:t>
            </a:r>
            <a:r>
              <a:rPr lang="ja-JP" altLang="en-US" sz="2800" dirty="0" smtClean="0"/>
              <a:t>年</a:t>
            </a:r>
            <a:r>
              <a:rPr lang="en-US" altLang="ja-JP" sz="2800" dirty="0"/>
              <a:t>10</a:t>
            </a:r>
            <a:r>
              <a:rPr lang="ja-JP" altLang="en-US" sz="2800" dirty="0" smtClean="0"/>
              <a:t>月</a:t>
            </a:r>
            <a:r>
              <a:rPr lang="ja-JP" altLang="en-US" sz="2800" dirty="0"/>
              <a:t>から</a:t>
            </a:r>
            <a:r>
              <a:rPr lang="ja-JP" altLang="en-US" sz="2800" dirty="0" smtClean="0"/>
              <a:t>は</a:t>
            </a:r>
            <a:r>
              <a:rPr lang="en-US" altLang="ja-JP" sz="2800" dirty="0" smtClean="0"/>
              <a:t>4</a:t>
            </a:r>
            <a:r>
              <a:rPr lang="ja-JP" altLang="en-US" sz="2800" dirty="0" smtClean="0"/>
              <a:t>分の</a:t>
            </a:r>
            <a:r>
              <a:rPr lang="en-US" altLang="ja-JP" sz="2800" dirty="0" smtClean="0"/>
              <a:t>3</a:t>
            </a:r>
            <a:r>
              <a:rPr lang="ja-JP" altLang="en-US" sz="2800" dirty="0" smtClean="0"/>
              <a:t>未満でも次の要件を満たせば加入対象となる</a:t>
            </a:r>
            <a:endParaRPr lang="en-US" altLang="ja-JP" sz="2800" dirty="0" smtClean="0"/>
          </a:p>
        </p:txBody>
      </p:sp>
      <p:sp>
        <p:nvSpPr>
          <p:cNvPr id="5" name="テキスト ボックス 4"/>
          <p:cNvSpPr txBox="1"/>
          <p:nvPr/>
        </p:nvSpPr>
        <p:spPr>
          <a:xfrm>
            <a:off x="866942" y="3140968"/>
            <a:ext cx="7920880" cy="1631216"/>
          </a:xfrm>
          <a:prstGeom prst="rect">
            <a:avLst/>
          </a:prstGeom>
          <a:noFill/>
        </p:spPr>
        <p:txBody>
          <a:bodyPr wrap="square" rtlCol="0">
            <a:spAutoFit/>
          </a:bodyPr>
          <a:lstStyle/>
          <a:p>
            <a:r>
              <a:rPr lang="ja-JP" altLang="en-US" sz="2000" dirty="0" smtClean="0"/>
              <a:t>①　規模</a:t>
            </a:r>
            <a:r>
              <a:rPr lang="en-US" altLang="ja-JP" sz="2000" dirty="0"/>
              <a:t>501</a:t>
            </a:r>
            <a:r>
              <a:rPr lang="ja-JP" altLang="en-US" sz="2000" dirty="0"/>
              <a:t>人以上の企業（特定適用事業所）であること</a:t>
            </a:r>
            <a:endParaRPr lang="en-US" altLang="ja-JP" sz="2000" dirty="0" smtClean="0"/>
          </a:p>
          <a:p>
            <a:r>
              <a:rPr lang="ja-JP" altLang="en-US" sz="2000" dirty="0" smtClean="0"/>
              <a:t>②　週</a:t>
            </a:r>
            <a:r>
              <a:rPr lang="ja-JP" altLang="en-US" sz="2000" dirty="0"/>
              <a:t>の所定労働時間が</a:t>
            </a:r>
            <a:r>
              <a:rPr lang="en-US" altLang="ja-JP" sz="2000" dirty="0"/>
              <a:t>20</a:t>
            </a:r>
            <a:r>
              <a:rPr lang="ja-JP" altLang="en-US" sz="2000" dirty="0"/>
              <a:t>時間以上であること</a:t>
            </a:r>
            <a:endParaRPr kumimoji="1" lang="en-US" altLang="ja-JP" sz="2000" dirty="0" smtClean="0"/>
          </a:p>
          <a:p>
            <a:r>
              <a:rPr lang="ja-JP" altLang="en-US" sz="2000" dirty="0" smtClean="0"/>
              <a:t>③　賃金</a:t>
            </a:r>
            <a:r>
              <a:rPr lang="ja-JP" altLang="en-US" sz="2000" dirty="0"/>
              <a:t>の月額が</a:t>
            </a:r>
            <a:r>
              <a:rPr lang="en-US" altLang="ja-JP" sz="2000" dirty="0"/>
              <a:t>88,000</a:t>
            </a:r>
            <a:r>
              <a:rPr lang="ja-JP" altLang="en-US" sz="2000" dirty="0"/>
              <a:t>円以上である</a:t>
            </a:r>
            <a:r>
              <a:rPr lang="ja-JP" altLang="en-US" sz="2000" dirty="0" smtClean="0"/>
              <a:t>こと</a:t>
            </a:r>
            <a:endParaRPr lang="en-US" altLang="ja-JP" sz="2000" dirty="0" smtClean="0"/>
          </a:p>
          <a:p>
            <a:r>
              <a:rPr lang="ja-JP" altLang="en-US" sz="2000" dirty="0" smtClean="0"/>
              <a:t>④　勤務</a:t>
            </a:r>
            <a:r>
              <a:rPr lang="ja-JP" altLang="en-US" sz="2000" dirty="0"/>
              <a:t>期間が</a:t>
            </a:r>
            <a:r>
              <a:rPr lang="en-US" altLang="ja-JP" sz="2000" dirty="0"/>
              <a:t>1</a:t>
            </a:r>
            <a:r>
              <a:rPr lang="ja-JP" altLang="en-US" sz="2000" dirty="0"/>
              <a:t>年以上見込まれる</a:t>
            </a:r>
            <a:r>
              <a:rPr lang="ja-JP" altLang="en-US" sz="2000" dirty="0" smtClean="0"/>
              <a:t>こと</a:t>
            </a:r>
            <a:endParaRPr lang="en-US" altLang="ja-JP" sz="2000" dirty="0" smtClean="0"/>
          </a:p>
          <a:p>
            <a:r>
              <a:rPr lang="ja-JP" altLang="en-US" sz="2000" dirty="0"/>
              <a:t>⑤　学生ではないこと</a:t>
            </a:r>
            <a:endParaRPr kumimoji="1" lang="ja-JP" altLang="en-US" sz="2000" dirty="0"/>
          </a:p>
        </p:txBody>
      </p:sp>
    </p:spTree>
    <p:extLst>
      <p:ext uri="{BB962C8B-B14F-4D97-AF65-F5344CB8AC3E}">
        <p14:creationId xmlns:p14="http://schemas.microsoft.com/office/powerpoint/2010/main" val="3512071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57808"/>
            <a:ext cx="8229600" cy="1143000"/>
          </a:xfrm>
        </p:spPr>
        <p:txBody>
          <a:bodyPr>
            <a:noAutofit/>
          </a:bodyPr>
          <a:lstStyle/>
          <a:p>
            <a:r>
              <a:rPr lang="ja-JP" altLang="en-US" sz="3600" dirty="0" smtClean="0"/>
              <a:t>①規模</a:t>
            </a:r>
            <a:r>
              <a:rPr lang="en-US" altLang="ja-JP" sz="3600" dirty="0"/>
              <a:t>501</a:t>
            </a:r>
            <a:r>
              <a:rPr lang="ja-JP" altLang="en-US" sz="3600" dirty="0"/>
              <a:t>人以上の企業（特定適用事業所）であること</a:t>
            </a:r>
            <a:endParaRPr kumimoji="1" lang="ja-JP" altLang="en-US" sz="3600" dirty="0"/>
          </a:p>
        </p:txBody>
      </p:sp>
      <p:sp>
        <p:nvSpPr>
          <p:cNvPr id="3" name="コンテンツ プレースホルダー 2"/>
          <p:cNvSpPr>
            <a:spLocks noGrp="1"/>
          </p:cNvSpPr>
          <p:nvPr>
            <p:ph idx="1"/>
          </p:nvPr>
        </p:nvSpPr>
        <p:spPr>
          <a:xfrm>
            <a:off x="467544" y="2132856"/>
            <a:ext cx="8229600" cy="3024336"/>
          </a:xfrm>
        </p:spPr>
        <p:txBody>
          <a:bodyPr>
            <a:normAutofit/>
          </a:bodyPr>
          <a:lstStyle/>
          <a:p>
            <a:r>
              <a:rPr kumimoji="1" lang="ja-JP" altLang="en-US" sz="2800" dirty="0" smtClean="0"/>
              <a:t>社会保険の被保険者の人数が</a:t>
            </a:r>
            <a:r>
              <a:rPr lang="en-US" altLang="ja-JP" sz="2800" dirty="0"/>
              <a:t>1</a:t>
            </a:r>
            <a:r>
              <a:rPr lang="ja-JP" altLang="en-US" sz="2800" dirty="0"/>
              <a:t>年で</a:t>
            </a:r>
            <a:r>
              <a:rPr lang="en-US" altLang="ja-JP" sz="2800" dirty="0"/>
              <a:t>6</a:t>
            </a:r>
            <a:r>
              <a:rPr lang="ja-JP" altLang="en-US" sz="2800" dirty="0"/>
              <a:t>ヶ月以上</a:t>
            </a:r>
            <a:r>
              <a:rPr lang="ja-JP" altLang="en-US" sz="2800" dirty="0" smtClean="0"/>
              <a:t>、</a:t>
            </a:r>
            <a:r>
              <a:rPr lang="en-US" altLang="ja-JP" sz="2800" dirty="0" smtClean="0"/>
              <a:t>500</a:t>
            </a:r>
            <a:r>
              <a:rPr lang="ja-JP" altLang="en-US" sz="2800" dirty="0" smtClean="0"/>
              <a:t>人を超えることが見込まれる場合</a:t>
            </a:r>
            <a:endParaRPr lang="en-US" altLang="ja-JP" sz="2800" dirty="0" smtClean="0"/>
          </a:p>
          <a:p>
            <a:endParaRPr lang="en-US" altLang="ja-JP" sz="2800" dirty="0" smtClean="0"/>
          </a:p>
          <a:p>
            <a:r>
              <a:rPr kumimoji="1" lang="ja-JP" altLang="en-US" sz="2800" dirty="0" smtClean="0"/>
              <a:t>支店等がある場合は、同じ法人番号であれば一つの事業所として</a:t>
            </a:r>
            <a:r>
              <a:rPr kumimoji="1" lang="en-US" altLang="ja-JP" sz="2800" dirty="0" smtClean="0"/>
              <a:t>500</a:t>
            </a:r>
            <a:r>
              <a:rPr kumimoji="1" lang="ja-JP" altLang="en-US" sz="2800" dirty="0" smtClean="0"/>
              <a:t>人を超えるか否かを判定</a:t>
            </a:r>
            <a:endParaRPr kumimoji="1" lang="ja-JP" altLang="en-US" sz="2800" dirty="0"/>
          </a:p>
        </p:txBody>
      </p:sp>
    </p:spTree>
    <p:extLst>
      <p:ext uri="{BB962C8B-B14F-4D97-AF65-F5344CB8AC3E}">
        <p14:creationId xmlns:p14="http://schemas.microsoft.com/office/powerpoint/2010/main" val="1561797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57808"/>
            <a:ext cx="8229600" cy="1143000"/>
          </a:xfrm>
        </p:spPr>
        <p:txBody>
          <a:bodyPr>
            <a:noAutofit/>
          </a:bodyPr>
          <a:lstStyle/>
          <a:p>
            <a:r>
              <a:rPr lang="ja-JP" altLang="en-US" sz="3600" dirty="0" smtClean="0"/>
              <a:t>②週</a:t>
            </a:r>
            <a:r>
              <a:rPr lang="ja-JP" altLang="en-US" sz="3600" dirty="0"/>
              <a:t>の所定労働時間が</a:t>
            </a:r>
            <a:r>
              <a:rPr lang="en-US" altLang="ja-JP" sz="3600" dirty="0"/>
              <a:t>20</a:t>
            </a:r>
            <a:r>
              <a:rPr lang="ja-JP" altLang="en-US" sz="3600" dirty="0"/>
              <a:t>時間以上である</a:t>
            </a:r>
            <a:r>
              <a:rPr lang="ja-JP" altLang="en-US" sz="3600" dirty="0" smtClean="0"/>
              <a:t>こと</a:t>
            </a:r>
            <a:endParaRPr kumimoji="1" lang="ja-JP" altLang="en-US" sz="3600" dirty="0"/>
          </a:p>
        </p:txBody>
      </p:sp>
      <p:sp>
        <p:nvSpPr>
          <p:cNvPr id="3" name="コンテンツ プレースホルダー 2"/>
          <p:cNvSpPr>
            <a:spLocks noGrp="1"/>
          </p:cNvSpPr>
          <p:nvPr>
            <p:ph idx="1"/>
          </p:nvPr>
        </p:nvSpPr>
        <p:spPr>
          <a:xfrm>
            <a:off x="467544" y="2060848"/>
            <a:ext cx="8229600" cy="1180728"/>
          </a:xfrm>
        </p:spPr>
        <p:txBody>
          <a:bodyPr>
            <a:normAutofit/>
          </a:bodyPr>
          <a:lstStyle/>
          <a:p>
            <a:r>
              <a:rPr kumimoji="1" lang="ja-JP" altLang="en-US" sz="2800" dirty="0" smtClean="0"/>
              <a:t>週の所定労働時間は就業規則、雇用契約書等の定めによる</a:t>
            </a:r>
            <a:endParaRPr kumimoji="1" lang="ja-JP" altLang="en-US" sz="2800" dirty="0"/>
          </a:p>
        </p:txBody>
      </p:sp>
      <p:sp>
        <p:nvSpPr>
          <p:cNvPr id="4" name="テキスト ボックス 3"/>
          <p:cNvSpPr txBox="1"/>
          <p:nvPr/>
        </p:nvSpPr>
        <p:spPr>
          <a:xfrm>
            <a:off x="881825" y="3212976"/>
            <a:ext cx="7920880" cy="2554545"/>
          </a:xfrm>
          <a:prstGeom prst="rect">
            <a:avLst/>
          </a:prstGeom>
          <a:noFill/>
        </p:spPr>
        <p:txBody>
          <a:bodyPr wrap="square" rtlCol="0">
            <a:spAutoFit/>
          </a:bodyPr>
          <a:lstStyle/>
          <a:p>
            <a:r>
              <a:rPr lang="ja-JP" altLang="en-US" sz="2000" dirty="0" smtClean="0"/>
              <a:t>・</a:t>
            </a:r>
            <a:r>
              <a:rPr lang="en-US" altLang="ja-JP" sz="2000" dirty="0" smtClean="0"/>
              <a:t>1</a:t>
            </a:r>
            <a:r>
              <a:rPr lang="ja-JP" altLang="en-US" sz="2000" dirty="0" smtClean="0"/>
              <a:t>週間の所定労働時間が変動する場合</a:t>
            </a:r>
            <a:endParaRPr lang="en-US" altLang="ja-JP" sz="2000" dirty="0" smtClean="0"/>
          </a:p>
          <a:p>
            <a:r>
              <a:rPr lang="ja-JP" altLang="en-US" sz="2000" dirty="0" smtClean="0"/>
              <a:t>→平均により算定</a:t>
            </a:r>
            <a:endParaRPr lang="en-US" altLang="ja-JP" sz="2000" dirty="0" smtClean="0"/>
          </a:p>
          <a:p>
            <a:endParaRPr lang="en-US" altLang="ja-JP" sz="2000" dirty="0"/>
          </a:p>
          <a:p>
            <a:r>
              <a:rPr lang="ja-JP" altLang="en-US" sz="2000" dirty="0" smtClean="0"/>
              <a:t>・</a:t>
            </a:r>
            <a:r>
              <a:rPr lang="en-US" altLang="ja-JP" sz="2000" dirty="0" smtClean="0"/>
              <a:t>1</a:t>
            </a:r>
            <a:r>
              <a:rPr lang="ja-JP" altLang="en-US" sz="2000" dirty="0" smtClean="0"/>
              <a:t>ヶ月単位で定められている場合</a:t>
            </a:r>
            <a:endParaRPr lang="en-US" altLang="ja-JP" sz="2000" dirty="0" smtClean="0"/>
          </a:p>
          <a:p>
            <a:r>
              <a:rPr lang="ja-JP" altLang="en-US" sz="2000" dirty="0" smtClean="0"/>
              <a:t>→</a:t>
            </a:r>
            <a:r>
              <a:rPr lang="en-US" altLang="ja-JP" sz="2000" dirty="0" smtClean="0"/>
              <a:t>1</a:t>
            </a:r>
            <a:r>
              <a:rPr lang="ja-JP" altLang="en-US" sz="2000" dirty="0" smtClean="0"/>
              <a:t>ヶ月の所定労働時間を</a:t>
            </a:r>
            <a:r>
              <a:rPr lang="en-US" altLang="ja-JP" sz="2000" dirty="0" smtClean="0"/>
              <a:t>12</a:t>
            </a:r>
            <a:r>
              <a:rPr lang="ja-JP" altLang="en-US" sz="2000" dirty="0" smtClean="0"/>
              <a:t>分の</a:t>
            </a:r>
            <a:r>
              <a:rPr lang="en-US" altLang="ja-JP" sz="2000" dirty="0" smtClean="0"/>
              <a:t>52</a:t>
            </a:r>
            <a:r>
              <a:rPr lang="ja-JP" altLang="en-US" sz="2000" dirty="0" smtClean="0"/>
              <a:t>で除して</a:t>
            </a:r>
            <a:r>
              <a:rPr lang="ja-JP" altLang="en-US" sz="2000" dirty="0"/>
              <a:t>算定</a:t>
            </a:r>
            <a:endParaRPr lang="en-US" altLang="ja-JP" sz="2000" dirty="0" smtClean="0"/>
          </a:p>
          <a:p>
            <a:endParaRPr lang="en-US" altLang="ja-JP" sz="2000" dirty="0"/>
          </a:p>
          <a:p>
            <a:r>
              <a:rPr lang="ja-JP" altLang="en-US" sz="2000" dirty="0" smtClean="0"/>
              <a:t>・</a:t>
            </a:r>
            <a:r>
              <a:rPr lang="en-US" altLang="ja-JP" sz="2000" dirty="0" smtClean="0"/>
              <a:t>1</a:t>
            </a:r>
            <a:r>
              <a:rPr lang="ja-JP" altLang="en-US" sz="2000" dirty="0" smtClean="0"/>
              <a:t>年単位で定められている場合</a:t>
            </a:r>
            <a:endParaRPr lang="en-US" altLang="ja-JP" sz="2000" dirty="0" smtClean="0"/>
          </a:p>
          <a:p>
            <a:r>
              <a:rPr lang="ja-JP" altLang="en-US" sz="2000" dirty="0" smtClean="0"/>
              <a:t>→</a:t>
            </a:r>
            <a:r>
              <a:rPr lang="en-US" altLang="ja-JP" sz="2000" dirty="0" smtClean="0"/>
              <a:t>1</a:t>
            </a:r>
            <a:r>
              <a:rPr lang="ja-JP" altLang="en-US" sz="2000" dirty="0" smtClean="0"/>
              <a:t>年間の所定労働時間を</a:t>
            </a:r>
            <a:r>
              <a:rPr lang="en-US" altLang="ja-JP" sz="2000" dirty="0" smtClean="0"/>
              <a:t>52</a:t>
            </a:r>
            <a:r>
              <a:rPr lang="ja-JP" altLang="en-US" sz="2000" dirty="0" smtClean="0"/>
              <a:t>で除して</a:t>
            </a:r>
            <a:r>
              <a:rPr lang="ja-JP" altLang="en-US" sz="2000" dirty="0"/>
              <a:t>算定</a:t>
            </a:r>
            <a:endParaRPr lang="en-US" altLang="ja-JP" sz="2000" dirty="0" smtClean="0"/>
          </a:p>
        </p:txBody>
      </p:sp>
    </p:spTree>
    <p:extLst>
      <p:ext uri="{BB962C8B-B14F-4D97-AF65-F5344CB8AC3E}">
        <p14:creationId xmlns:p14="http://schemas.microsoft.com/office/powerpoint/2010/main" val="294422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60648"/>
            <a:ext cx="8928992" cy="1143000"/>
          </a:xfrm>
        </p:spPr>
        <p:txBody>
          <a:bodyPr>
            <a:normAutofit/>
          </a:bodyPr>
          <a:lstStyle/>
          <a:p>
            <a:r>
              <a:rPr lang="ja-JP" altLang="en-US" sz="3600" dirty="0" smtClean="0"/>
              <a:t>③賃金</a:t>
            </a:r>
            <a:r>
              <a:rPr lang="ja-JP" altLang="en-US" sz="3600" dirty="0"/>
              <a:t>の月額が</a:t>
            </a:r>
            <a:r>
              <a:rPr lang="en-US" altLang="ja-JP" sz="3600" dirty="0"/>
              <a:t>88,000</a:t>
            </a:r>
            <a:r>
              <a:rPr lang="ja-JP" altLang="en-US" sz="3600" dirty="0"/>
              <a:t>円以上であること</a:t>
            </a:r>
            <a:endParaRPr kumimoji="1" lang="ja-JP" altLang="en-US" sz="3600" dirty="0"/>
          </a:p>
        </p:txBody>
      </p:sp>
      <p:sp>
        <p:nvSpPr>
          <p:cNvPr id="3" name="コンテンツ プレースホルダー 2"/>
          <p:cNvSpPr>
            <a:spLocks noGrp="1"/>
          </p:cNvSpPr>
          <p:nvPr>
            <p:ph idx="1"/>
          </p:nvPr>
        </p:nvSpPr>
        <p:spPr>
          <a:xfrm>
            <a:off x="467544" y="1628800"/>
            <a:ext cx="8229600" cy="2260848"/>
          </a:xfrm>
        </p:spPr>
        <p:txBody>
          <a:bodyPr>
            <a:normAutofit/>
          </a:bodyPr>
          <a:lstStyle/>
          <a:p>
            <a:r>
              <a:rPr lang="ja-JP" altLang="en-US" sz="2800" dirty="0"/>
              <a:t>日給、</a:t>
            </a:r>
            <a:r>
              <a:rPr lang="ja-JP" altLang="en-US" sz="2800" dirty="0" smtClean="0"/>
              <a:t>時給を月額換算したものに各諸手当を含めた金額で算定</a:t>
            </a:r>
            <a:endParaRPr lang="en-US" altLang="ja-JP" sz="2800" dirty="0" smtClean="0"/>
          </a:p>
          <a:p>
            <a:r>
              <a:rPr kumimoji="1" lang="ja-JP" altLang="en-US" sz="2800" dirty="0"/>
              <a:t>ただし</a:t>
            </a:r>
            <a:r>
              <a:rPr lang="ja-JP" altLang="en-US" sz="2800" dirty="0"/>
              <a:t>、次の賃金</a:t>
            </a:r>
            <a:r>
              <a:rPr lang="ja-JP" altLang="en-US" sz="2800" dirty="0" smtClean="0"/>
              <a:t>は</a:t>
            </a:r>
            <a:r>
              <a:rPr lang="en-US" altLang="ja-JP" sz="2800" dirty="0" smtClean="0"/>
              <a:t>88,000</a:t>
            </a:r>
            <a:r>
              <a:rPr lang="ja-JP" altLang="en-US" sz="2800" dirty="0"/>
              <a:t>円以上か否か</a:t>
            </a:r>
            <a:r>
              <a:rPr lang="ja-JP" altLang="en-US" sz="2800" dirty="0" smtClean="0"/>
              <a:t>の</a:t>
            </a:r>
            <a:r>
              <a:rPr lang="ja-JP" altLang="en-US" sz="2800" dirty="0"/>
              <a:t>算定</a:t>
            </a:r>
            <a:r>
              <a:rPr lang="ja-JP" altLang="en-US" sz="2800" dirty="0" smtClean="0"/>
              <a:t>からは除く</a:t>
            </a:r>
            <a:endParaRPr lang="en-US" altLang="ja-JP" sz="2800" dirty="0" smtClean="0"/>
          </a:p>
        </p:txBody>
      </p:sp>
      <p:sp>
        <p:nvSpPr>
          <p:cNvPr id="4" name="テキスト ボックス 3"/>
          <p:cNvSpPr txBox="1"/>
          <p:nvPr/>
        </p:nvSpPr>
        <p:spPr>
          <a:xfrm>
            <a:off x="866942" y="3717032"/>
            <a:ext cx="7920880" cy="1631216"/>
          </a:xfrm>
          <a:prstGeom prst="rect">
            <a:avLst/>
          </a:prstGeom>
          <a:noFill/>
        </p:spPr>
        <p:txBody>
          <a:bodyPr wrap="square" rtlCol="0">
            <a:spAutoFit/>
          </a:bodyPr>
          <a:lstStyle/>
          <a:p>
            <a:r>
              <a:rPr lang="ja-JP" altLang="en-US" sz="2000" dirty="0" smtClean="0"/>
              <a:t>①</a:t>
            </a:r>
            <a:r>
              <a:rPr lang="ja-JP" altLang="en-US" sz="2000" dirty="0"/>
              <a:t>　臨時に支払われる賃金（結婚手当等）</a:t>
            </a:r>
            <a:endParaRPr lang="en-US" altLang="ja-JP" sz="2000" dirty="0" smtClean="0"/>
          </a:p>
          <a:p>
            <a:r>
              <a:rPr lang="ja-JP" altLang="en-US" sz="2000" dirty="0" smtClean="0"/>
              <a:t>②　</a:t>
            </a:r>
            <a:r>
              <a:rPr lang="en-US" altLang="ja-JP" sz="2000" dirty="0"/>
              <a:t>1</a:t>
            </a:r>
            <a:r>
              <a:rPr lang="ja-JP" altLang="en-US" sz="2000" dirty="0"/>
              <a:t>ヶ月を超える期間ごとに支払われる賃金（賞与等）</a:t>
            </a:r>
            <a:endParaRPr kumimoji="1" lang="en-US" altLang="ja-JP" sz="2000" dirty="0" smtClean="0"/>
          </a:p>
          <a:p>
            <a:r>
              <a:rPr lang="ja-JP" altLang="en-US" sz="2000" dirty="0" smtClean="0"/>
              <a:t>③</a:t>
            </a:r>
            <a:r>
              <a:rPr lang="ja-JP" altLang="en-US" sz="2000" dirty="0"/>
              <a:t>　</a:t>
            </a:r>
            <a:r>
              <a:rPr lang="ja-JP" altLang="en-US" sz="2000" dirty="0" smtClean="0"/>
              <a:t>時間外労働</a:t>
            </a:r>
            <a:r>
              <a:rPr lang="ja-JP" altLang="en-US" sz="2000" dirty="0"/>
              <a:t>に対して支払われる賃金、休日労働及び深夜労働に対して支払われる賃金（割増賃金等）</a:t>
            </a:r>
            <a:endParaRPr lang="en-US" altLang="ja-JP" sz="2000" dirty="0" smtClean="0"/>
          </a:p>
          <a:p>
            <a:r>
              <a:rPr lang="ja-JP" altLang="en-US" sz="2000" dirty="0" smtClean="0"/>
              <a:t>④</a:t>
            </a:r>
            <a:r>
              <a:rPr lang="ja-JP" altLang="en-US" sz="2000" dirty="0"/>
              <a:t>　精皆勤手当、通勤手当及び家族手当</a:t>
            </a:r>
            <a:endParaRPr lang="en-US" altLang="ja-JP" sz="2000" dirty="0" smtClean="0"/>
          </a:p>
        </p:txBody>
      </p:sp>
    </p:spTree>
    <p:extLst>
      <p:ext uri="{BB962C8B-B14F-4D97-AF65-F5344CB8AC3E}">
        <p14:creationId xmlns:p14="http://schemas.microsoft.com/office/powerpoint/2010/main" val="3848696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74638"/>
            <a:ext cx="8291264" cy="1143000"/>
          </a:xfrm>
        </p:spPr>
        <p:txBody>
          <a:bodyPr>
            <a:normAutofit/>
          </a:bodyPr>
          <a:lstStyle/>
          <a:p>
            <a:r>
              <a:rPr lang="ja-JP" altLang="en-US" sz="3600" dirty="0" smtClean="0"/>
              <a:t>④勤務</a:t>
            </a:r>
            <a:r>
              <a:rPr lang="ja-JP" altLang="en-US" sz="3600" dirty="0"/>
              <a:t>期間が</a:t>
            </a:r>
            <a:r>
              <a:rPr lang="en-US" altLang="ja-JP" sz="3600" dirty="0"/>
              <a:t>1</a:t>
            </a:r>
            <a:r>
              <a:rPr lang="ja-JP" altLang="en-US" sz="3600" dirty="0"/>
              <a:t>年以上見込まれること</a:t>
            </a:r>
            <a:endParaRPr kumimoji="1" lang="ja-JP" altLang="en-US" sz="3600" dirty="0"/>
          </a:p>
        </p:txBody>
      </p:sp>
      <p:sp>
        <p:nvSpPr>
          <p:cNvPr id="3" name="コンテンツ プレースホルダー 2"/>
          <p:cNvSpPr>
            <a:spLocks noGrp="1"/>
          </p:cNvSpPr>
          <p:nvPr>
            <p:ph idx="1"/>
          </p:nvPr>
        </p:nvSpPr>
        <p:spPr/>
        <p:txBody>
          <a:bodyPr>
            <a:normAutofit/>
          </a:bodyPr>
          <a:lstStyle/>
          <a:p>
            <a:r>
              <a:rPr kumimoji="1" lang="ja-JP" altLang="en-US" sz="2800" dirty="0" smtClean="0"/>
              <a:t>期間の定めがなく雇用される場合</a:t>
            </a:r>
            <a:endParaRPr kumimoji="1" lang="en-US" altLang="ja-JP" sz="2800" dirty="0" smtClean="0"/>
          </a:p>
          <a:p>
            <a:r>
              <a:rPr lang="ja-JP" altLang="en-US" sz="2800" dirty="0"/>
              <a:t>雇用</a:t>
            </a:r>
            <a:r>
              <a:rPr lang="ja-JP" altLang="en-US" sz="2800" dirty="0" smtClean="0"/>
              <a:t>期間が</a:t>
            </a:r>
            <a:r>
              <a:rPr lang="en-US" altLang="ja-JP" sz="2800" dirty="0" smtClean="0"/>
              <a:t>1</a:t>
            </a:r>
            <a:r>
              <a:rPr lang="ja-JP" altLang="en-US" sz="2800" dirty="0" smtClean="0"/>
              <a:t>年以上である場合</a:t>
            </a:r>
            <a:endParaRPr lang="en-US" altLang="ja-JP" sz="2800" dirty="0" smtClean="0"/>
          </a:p>
          <a:p>
            <a:r>
              <a:rPr kumimoji="1" lang="ja-JP" altLang="en-US" sz="2800" dirty="0"/>
              <a:t>雇用</a:t>
            </a:r>
            <a:r>
              <a:rPr kumimoji="1" lang="ja-JP" altLang="en-US" sz="2800" dirty="0" smtClean="0"/>
              <a:t>期間が</a:t>
            </a:r>
            <a:r>
              <a:rPr kumimoji="1" lang="en-US" altLang="ja-JP" sz="2800" dirty="0" smtClean="0"/>
              <a:t>1</a:t>
            </a:r>
            <a:r>
              <a:rPr kumimoji="1" lang="ja-JP" altLang="en-US" sz="2800" dirty="0" smtClean="0"/>
              <a:t>年未満であり、次のいずれかに該当する場合</a:t>
            </a:r>
            <a:endParaRPr kumimoji="1" lang="ja-JP" altLang="en-US" sz="2800" dirty="0"/>
          </a:p>
        </p:txBody>
      </p:sp>
      <p:sp>
        <p:nvSpPr>
          <p:cNvPr id="4" name="テキスト ボックス 3"/>
          <p:cNvSpPr txBox="1"/>
          <p:nvPr/>
        </p:nvSpPr>
        <p:spPr>
          <a:xfrm>
            <a:off x="844494" y="3645024"/>
            <a:ext cx="7920880" cy="1323439"/>
          </a:xfrm>
          <a:prstGeom prst="rect">
            <a:avLst/>
          </a:prstGeom>
          <a:noFill/>
        </p:spPr>
        <p:txBody>
          <a:bodyPr wrap="square" rtlCol="0">
            <a:spAutoFit/>
          </a:bodyPr>
          <a:lstStyle/>
          <a:p>
            <a:r>
              <a:rPr lang="ja-JP" altLang="en-US" sz="2000" dirty="0" smtClean="0"/>
              <a:t>・雇用契約書に契約が更新される旨または更新される可能性がある旨が明示されている場合</a:t>
            </a:r>
            <a:endParaRPr lang="en-US" altLang="ja-JP" sz="2000" dirty="0" smtClean="0"/>
          </a:p>
          <a:p>
            <a:r>
              <a:rPr lang="ja-JP" altLang="en-US" sz="2000" dirty="0" smtClean="0"/>
              <a:t>・同様の雇用契約により雇用された者について更新等により</a:t>
            </a:r>
            <a:r>
              <a:rPr lang="en-US" altLang="ja-JP" sz="2000" dirty="0" smtClean="0"/>
              <a:t>1</a:t>
            </a:r>
            <a:r>
              <a:rPr lang="ja-JP" altLang="en-US" sz="2000" dirty="0" smtClean="0"/>
              <a:t>年以上雇用された実績がある場合</a:t>
            </a:r>
            <a:endParaRPr lang="en-US" altLang="ja-JP" sz="2000" dirty="0" smtClean="0"/>
          </a:p>
        </p:txBody>
      </p:sp>
    </p:spTree>
    <p:extLst>
      <p:ext uri="{BB962C8B-B14F-4D97-AF65-F5344CB8AC3E}">
        <p14:creationId xmlns:p14="http://schemas.microsoft.com/office/powerpoint/2010/main" val="3174310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63272" cy="1143000"/>
          </a:xfrm>
        </p:spPr>
        <p:txBody>
          <a:bodyPr>
            <a:normAutofit/>
          </a:bodyPr>
          <a:lstStyle/>
          <a:p>
            <a:r>
              <a:rPr lang="ja-JP" altLang="en-US" sz="3600" dirty="0"/>
              <a:t>扶養内で働いている人はどうなる</a:t>
            </a:r>
            <a:r>
              <a:rPr lang="ja-JP" altLang="en-US" sz="3600" dirty="0" smtClean="0"/>
              <a:t>？</a:t>
            </a:r>
            <a:endParaRPr kumimoji="1" lang="ja-JP" altLang="en-US" sz="3600" dirty="0"/>
          </a:p>
        </p:txBody>
      </p:sp>
      <p:sp>
        <p:nvSpPr>
          <p:cNvPr id="5" name="テキスト ボックス 4"/>
          <p:cNvSpPr txBox="1"/>
          <p:nvPr/>
        </p:nvSpPr>
        <p:spPr>
          <a:xfrm>
            <a:off x="513870" y="1542271"/>
            <a:ext cx="8136904" cy="2246769"/>
          </a:xfrm>
          <a:prstGeom prst="rect">
            <a:avLst/>
          </a:prstGeom>
          <a:noFill/>
        </p:spPr>
        <p:txBody>
          <a:bodyPr wrap="square" rtlCol="0">
            <a:spAutoFit/>
          </a:bodyPr>
          <a:lstStyle/>
          <a:p>
            <a:r>
              <a:rPr lang="ja-JP" altLang="en-US" sz="2000" dirty="0" smtClean="0"/>
              <a:t>例）時給</a:t>
            </a:r>
            <a:r>
              <a:rPr lang="ja-JP" altLang="en-US" sz="2000" dirty="0"/>
              <a:t>： </a:t>
            </a:r>
            <a:r>
              <a:rPr lang="en-US" altLang="ja-JP" sz="2000" dirty="0" smtClean="0"/>
              <a:t>1,000</a:t>
            </a:r>
            <a:r>
              <a:rPr lang="ja-JP" altLang="en-US" sz="2000" dirty="0" smtClean="0"/>
              <a:t>円</a:t>
            </a:r>
            <a:endParaRPr lang="en-US" altLang="ja-JP" sz="2000" dirty="0" smtClean="0"/>
          </a:p>
          <a:p>
            <a:r>
              <a:rPr lang="ja-JP" altLang="en-US" sz="2000" dirty="0"/>
              <a:t>月給： </a:t>
            </a:r>
            <a:r>
              <a:rPr lang="en-US" altLang="ja-JP" sz="2000" dirty="0"/>
              <a:t>10</a:t>
            </a:r>
            <a:r>
              <a:rPr lang="ja-JP" altLang="en-US" sz="2000" dirty="0"/>
              <a:t>万円　（年収： </a:t>
            </a:r>
            <a:r>
              <a:rPr lang="en-US" altLang="ja-JP" sz="2000" dirty="0"/>
              <a:t>120</a:t>
            </a:r>
            <a:r>
              <a:rPr lang="ja-JP" altLang="en-US" sz="2000" dirty="0"/>
              <a:t>万円</a:t>
            </a:r>
            <a:r>
              <a:rPr lang="ja-JP" altLang="en-US" sz="2000" dirty="0" smtClean="0"/>
              <a:t>）</a:t>
            </a:r>
            <a:endParaRPr lang="en-US" altLang="ja-JP" sz="2000" dirty="0" smtClean="0"/>
          </a:p>
          <a:p>
            <a:r>
              <a:rPr lang="en-US" altLang="ja-JP" sz="2000" dirty="0" smtClean="0"/>
              <a:t>9</a:t>
            </a:r>
            <a:r>
              <a:rPr lang="ja-JP" altLang="en-US" sz="2000" dirty="0"/>
              <a:t>：</a:t>
            </a:r>
            <a:r>
              <a:rPr lang="en-US" altLang="ja-JP" sz="2000" dirty="0" smtClean="0"/>
              <a:t>00</a:t>
            </a:r>
            <a:r>
              <a:rPr lang="ja-JP" altLang="en-US" sz="2000" dirty="0" smtClean="0"/>
              <a:t>～</a:t>
            </a:r>
            <a:r>
              <a:rPr lang="en-US" altLang="ja-JP" sz="2000" dirty="0" smtClean="0"/>
              <a:t>15</a:t>
            </a:r>
            <a:r>
              <a:rPr lang="ja-JP" altLang="en-US" sz="2000" dirty="0" smtClean="0"/>
              <a:t>：</a:t>
            </a:r>
            <a:r>
              <a:rPr lang="en-US" altLang="ja-JP" sz="2000" dirty="0" smtClean="0"/>
              <a:t>00</a:t>
            </a:r>
            <a:r>
              <a:rPr lang="ja-JP" altLang="en-US" sz="2000" dirty="0" smtClean="0"/>
              <a:t>（</a:t>
            </a:r>
            <a:r>
              <a:rPr lang="en-US" altLang="ja-JP" sz="2000" dirty="0" smtClean="0"/>
              <a:t>1</a:t>
            </a:r>
            <a:r>
              <a:rPr lang="ja-JP" altLang="en-US" sz="2000" dirty="0" smtClean="0"/>
              <a:t>日</a:t>
            </a:r>
            <a:r>
              <a:rPr lang="en-US" altLang="ja-JP" sz="2000" dirty="0" smtClean="0"/>
              <a:t>5</a:t>
            </a:r>
            <a:r>
              <a:rPr lang="ja-JP" altLang="en-US" sz="2000" dirty="0" smtClean="0"/>
              <a:t>時間）、週</a:t>
            </a:r>
            <a:r>
              <a:rPr lang="en-US" altLang="ja-JP" sz="2000" dirty="0"/>
              <a:t>5</a:t>
            </a:r>
            <a:r>
              <a:rPr lang="ja-JP" altLang="en-US" sz="2000" dirty="0" smtClean="0"/>
              <a:t>日勤務の場合</a:t>
            </a:r>
            <a:endParaRPr lang="en-US" altLang="ja-JP" sz="2000" dirty="0" smtClean="0"/>
          </a:p>
          <a:p>
            <a:endParaRPr lang="en-US" altLang="ja-JP" sz="2000" dirty="0" smtClean="0"/>
          </a:p>
          <a:p>
            <a:r>
              <a:rPr lang="ja-JP" altLang="en-US" sz="2000" dirty="0" smtClean="0"/>
              <a:t>雇用保険：</a:t>
            </a:r>
            <a:r>
              <a:rPr lang="en-US" altLang="ja-JP" sz="2000" dirty="0" smtClean="0"/>
              <a:t>500</a:t>
            </a:r>
            <a:r>
              <a:rPr lang="ja-JP" altLang="en-US" sz="2000" dirty="0" smtClean="0"/>
              <a:t>円</a:t>
            </a:r>
            <a:endParaRPr lang="en-US" altLang="ja-JP" sz="2000" dirty="0" smtClean="0"/>
          </a:p>
          <a:p>
            <a:r>
              <a:rPr lang="ja-JP" altLang="en-US" sz="2000" dirty="0" smtClean="0"/>
              <a:t>所得税：</a:t>
            </a:r>
            <a:r>
              <a:rPr lang="en-US" altLang="ja-JP" sz="2000" dirty="0" smtClean="0"/>
              <a:t>500</a:t>
            </a:r>
            <a:r>
              <a:rPr lang="ja-JP" altLang="en-US" sz="2000" dirty="0" smtClean="0"/>
              <a:t>円</a:t>
            </a:r>
            <a:endParaRPr lang="en-US" altLang="ja-JP" sz="2000" dirty="0" smtClean="0"/>
          </a:p>
          <a:p>
            <a:r>
              <a:rPr lang="ja-JP" altLang="en-US" sz="2000" u="sng" dirty="0" smtClean="0"/>
              <a:t>手取り額：</a:t>
            </a:r>
            <a:r>
              <a:rPr lang="en-US" altLang="ja-JP" sz="2000" u="sng" dirty="0" smtClean="0"/>
              <a:t>99,000</a:t>
            </a:r>
            <a:r>
              <a:rPr lang="ja-JP" altLang="en-US" sz="2000" u="sng" dirty="0" smtClean="0"/>
              <a:t>円</a:t>
            </a:r>
            <a:endParaRPr lang="en-US" altLang="ja-JP" sz="2000" u="sng" dirty="0" smtClean="0"/>
          </a:p>
        </p:txBody>
      </p:sp>
      <p:sp>
        <p:nvSpPr>
          <p:cNvPr id="6" name="テキスト ボックス 5"/>
          <p:cNvSpPr txBox="1"/>
          <p:nvPr/>
        </p:nvSpPr>
        <p:spPr>
          <a:xfrm>
            <a:off x="513870" y="4437112"/>
            <a:ext cx="8136904" cy="1631216"/>
          </a:xfrm>
          <a:prstGeom prst="rect">
            <a:avLst/>
          </a:prstGeom>
          <a:noFill/>
        </p:spPr>
        <p:txBody>
          <a:bodyPr wrap="square" rtlCol="0">
            <a:spAutoFit/>
          </a:bodyPr>
          <a:lstStyle/>
          <a:p>
            <a:r>
              <a:rPr lang="ja-JP" altLang="en-US" sz="2000" dirty="0" smtClean="0"/>
              <a:t>健康保険：</a:t>
            </a:r>
            <a:r>
              <a:rPr lang="en-US" altLang="ja-JP" sz="2000" dirty="0" smtClean="0"/>
              <a:t>5,000</a:t>
            </a:r>
            <a:r>
              <a:rPr lang="ja-JP" altLang="en-US" sz="2000" dirty="0" smtClean="0"/>
              <a:t>円</a:t>
            </a:r>
            <a:endParaRPr lang="en-US" altLang="ja-JP" sz="2000" dirty="0" smtClean="0"/>
          </a:p>
          <a:p>
            <a:r>
              <a:rPr lang="ja-JP" altLang="en-US" sz="2000" dirty="0" smtClean="0"/>
              <a:t>介護保険：</a:t>
            </a:r>
            <a:r>
              <a:rPr lang="en-US" altLang="ja-JP" sz="2000" dirty="0" smtClean="0"/>
              <a:t>1,000</a:t>
            </a:r>
            <a:r>
              <a:rPr lang="ja-JP" altLang="en-US" sz="2000" dirty="0" smtClean="0"/>
              <a:t>円</a:t>
            </a:r>
            <a:endParaRPr lang="en-US" altLang="ja-JP" sz="2000" dirty="0" smtClean="0"/>
          </a:p>
          <a:p>
            <a:r>
              <a:rPr lang="ja-JP" altLang="en-US" sz="2000" dirty="0"/>
              <a:t>厚生</a:t>
            </a:r>
            <a:r>
              <a:rPr lang="ja-JP" altLang="en-US" sz="2000" dirty="0" smtClean="0"/>
              <a:t>年金：</a:t>
            </a:r>
            <a:r>
              <a:rPr lang="en-US" altLang="ja-JP" sz="2000" dirty="0" smtClean="0"/>
              <a:t>9,000</a:t>
            </a:r>
            <a:r>
              <a:rPr lang="ja-JP" altLang="en-US" sz="2000" dirty="0" smtClean="0"/>
              <a:t>円</a:t>
            </a:r>
            <a:endParaRPr lang="en-US" altLang="ja-JP" sz="2000" dirty="0" smtClean="0"/>
          </a:p>
          <a:p>
            <a:r>
              <a:rPr lang="ja-JP" altLang="en-US" sz="2000" dirty="0"/>
              <a:t>雇用</a:t>
            </a:r>
            <a:r>
              <a:rPr lang="ja-JP" altLang="en-US" sz="2000" dirty="0" smtClean="0"/>
              <a:t>保険：</a:t>
            </a:r>
            <a:r>
              <a:rPr lang="en-US" altLang="ja-JP" sz="2000" dirty="0" smtClean="0"/>
              <a:t>500</a:t>
            </a:r>
            <a:r>
              <a:rPr lang="ja-JP" altLang="en-US" sz="2000" dirty="0" smtClean="0"/>
              <a:t>円</a:t>
            </a:r>
            <a:endParaRPr lang="en-US" altLang="ja-JP" sz="2000" dirty="0" smtClean="0"/>
          </a:p>
          <a:p>
            <a:r>
              <a:rPr lang="ja-JP" altLang="en-US" sz="2000" u="sng" dirty="0"/>
              <a:t>手取り</a:t>
            </a:r>
            <a:r>
              <a:rPr lang="ja-JP" altLang="en-US" sz="2000" u="sng" dirty="0" smtClean="0"/>
              <a:t>額：</a:t>
            </a:r>
            <a:r>
              <a:rPr lang="en-US" altLang="ja-JP" sz="2000" u="sng" dirty="0" smtClean="0"/>
              <a:t>84,500</a:t>
            </a:r>
            <a:r>
              <a:rPr lang="ja-JP" altLang="en-US" sz="2000" u="sng" dirty="0" smtClean="0"/>
              <a:t>円</a:t>
            </a:r>
            <a:endParaRPr lang="en-US" altLang="ja-JP" sz="2000" u="sng" dirty="0" smtClean="0"/>
          </a:p>
        </p:txBody>
      </p:sp>
      <p:sp>
        <p:nvSpPr>
          <p:cNvPr id="7" name="下矢印 6"/>
          <p:cNvSpPr/>
          <p:nvPr/>
        </p:nvSpPr>
        <p:spPr>
          <a:xfrm>
            <a:off x="3831087" y="3892697"/>
            <a:ext cx="1008112" cy="5040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004048" y="3852337"/>
            <a:ext cx="3096344" cy="584775"/>
          </a:xfrm>
          <a:prstGeom prst="rect">
            <a:avLst/>
          </a:prstGeom>
          <a:noFill/>
        </p:spPr>
        <p:txBody>
          <a:bodyPr wrap="square" rtlCol="0">
            <a:spAutoFit/>
          </a:bodyPr>
          <a:lstStyle/>
          <a:p>
            <a:r>
              <a:rPr kumimoji="1" lang="ja-JP" altLang="en-US" sz="3200" b="1" dirty="0" smtClean="0">
                <a:solidFill>
                  <a:srgbClr val="FF0000"/>
                </a:solidFill>
                <a:latin typeface="Meiryo UI" panose="020B0604030504040204" pitchFamily="50" charset="-128"/>
                <a:ea typeface="Meiryo UI" panose="020B0604030504040204" pitchFamily="50" charset="-128"/>
              </a:rPr>
              <a:t>手取り額</a:t>
            </a:r>
            <a:r>
              <a:rPr kumimoji="1" lang="en-US" altLang="ja-JP" sz="3200" b="1" dirty="0" smtClean="0">
                <a:solidFill>
                  <a:srgbClr val="FF0000"/>
                </a:solidFill>
                <a:latin typeface="Meiryo UI" panose="020B0604030504040204" pitchFamily="50" charset="-128"/>
                <a:ea typeface="Meiryo UI" panose="020B0604030504040204" pitchFamily="50" charset="-128"/>
              </a:rPr>
              <a:t>DOWN</a:t>
            </a:r>
            <a:endParaRPr kumimoji="1" lang="ja-JP" altLang="en-US" sz="3200" b="1"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8847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63272" cy="1143000"/>
          </a:xfrm>
        </p:spPr>
        <p:txBody>
          <a:bodyPr>
            <a:normAutofit/>
          </a:bodyPr>
          <a:lstStyle/>
          <a:p>
            <a:r>
              <a:rPr lang="ja-JP" altLang="en-US" sz="3600" dirty="0"/>
              <a:t>扶養内で働いている人はどうなる</a:t>
            </a:r>
            <a:r>
              <a:rPr lang="ja-JP" altLang="en-US" sz="3600" dirty="0" smtClean="0"/>
              <a:t>？</a:t>
            </a:r>
            <a:endParaRPr kumimoji="1" lang="ja-JP" altLang="en-US" sz="3600" dirty="0"/>
          </a:p>
        </p:txBody>
      </p:sp>
      <p:sp>
        <p:nvSpPr>
          <p:cNvPr id="5" name="テキスト ボックス 4"/>
          <p:cNvSpPr txBox="1"/>
          <p:nvPr/>
        </p:nvSpPr>
        <p:spPr>
          <a:xfrm>
            <a:off x="251520" y="1539949"/>
            <a:ext cx="6696744" cy="1384995"/>
          </a:xfrm>
          <a:prstGeom prst="rect">
            <a:avLst/>
          </a:prstGeom>
          <a:noFill/>
        </p:spPr>
        <p:txBody>
          <a:bodyPr wrap="square" rtlCol="0">
            <a:spAutoFit/>
          </a:bodyPr>
          <a:lstStyle/>
          <a:p>
            <a:r>
              <a:rPr lang="ja-JP" altLang="en-US" sz="2800" dirty="0" smtClean="0"/>
              <a:t>ケース①</a:t>
            </a:r>
            <a:endParaRPr lang="en-US" altLang="ja-JP" sz="2800" dirty="0" smtClean="0"/>
          </a:p>
          <a:p>
            <a:r>
              <a:rPr lang="ja-JP" altLang="en-US" sz="2800" dirty="0" smtClean="0"/>
              <a:t>時給</a:t>
            </a:r>
            <a:r>
              <a:rPr lang="en-US" altLang="ja-JP" sz="2800" dirty="0" smtClean="0"/>
              <a:t>900</a:t>
            </a:r>
            <a:r>
              <a:rPr lang="ja-JP" altLang="en-US" sz="2800" dirty="0" smtClean="0"/>
              <a:t>円、</a:t>
            </a:r>
            <a:r>
              <a:rPr lang="en-US" altLang="ja-JP" sz="2800" dirty="0" smtClean="0"/>
              <a:t>1</a:t>
            </a:r>
            <a:r>
              <a:rPr lang="ja-JP" altLang="en-US" sz="2800" dirty="0" smtClean="0"/>
              <a:t>日</a:t>
            </a:r>
            <a:r>
              <a:rPr lang="en-US" altLang="ja-JP" sz="2800" dirty="0" smtClean="0"/>
              <a:t>5</a:t>
            </a:r>
            <a:r>
              <a:rPr lang="ja-JP" altLang="en-US" sz="2800" dirty="0" smtClean="0"/>
              <a:t>時間、週</a:t>
            </a:r>
            <a:r>
              <a:rPr lang="en-US" altLang="ja-JP" sz="2800" dirty="0"/>
              <a:t>5</a:t>
            </a:r>
            <a:r>
              <a:rPr lang="ja-JP" altLang="en-US" sz="2800" dirty="0" smtClean="0"/>
              <a:t>日（週</a:t>
            </a:r>
            <a:r>
              <a:rPr lang="en-US" altLang="ja-JP" sz="2800" dirty="0" smtClean="0"/>
              <a:t>25</a:t>
            </a:r>
            <a:r>
              <a:rPr lang="ja-JP" altLang="en-US" sz="2800" dirty="0" smtClean="0"/>
              <a:t>時間）</a:t>
            </a:r>
            <a:endParaRPr lang="en-US" altLang="ja-JP" sz="2800" dirty="0" smtClean="0"/>
          </a:p>
          <a:p>
            <a:pPr algn="r"/>
            <a:r>
              <a:rPr lang="ja-JP" altLang="en-US" sz="2800" dirty="0" smtClean="0"/>
              <a:t>月給：</a:t>
            </a:r>
            <a:r>
              <a:rPr lang="en-US" altLang="ja-JP" sz="2800" dirty="0" smtClean="0"/>
              <a:t>90,000</a:t>
            </a:r>
            <a:r>
              <a:rPr lang="ja-JP" altLang="en-US" sz="2800" dirty="0" smtClean="0"/>
              <a:t>円</a:t>
            </a:r>
            <a:endParaRPr lang="en-US" altLang="ja-JP" sz="2800" dirty="0" smtClean="0"/>
          </a:p>
        </p:txBody>
      </p:sp>
      <p:sp>
        <p:nvSpPr>
          <p:cNvPr id="3" name="右矢印 2"/>
          <p:cNvSpPr/>
          <p:nvPr/>
        </p:nvSpPr>
        <p:spPr>
          <a:xfrm>
            <a:off x="7092280" y="2052131"/>
            <a:ext cx="432048" cy="477054"/>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7740352" y="1993919"/>
            <a:ext cx="1728192" cy="523220"/>
          </a:xfrm>
          <a:prstGeom prst="rect">
            <a:avLst/>
          </a:prstGeom>
          <a:noFill/>
        </p:spPr>
        <p:txBody>
          <a:bodyPr wrap="square" rtlCol="0">
            <a:spAutoFit/>
          </a:bodyPr>
          <a:lstStyle/>
          <a:p>
            <a:r>
              <a:rPr lang="ja-JP" altLang="en-US" sz="2800" b="1" dirty="0" smtClean="0">
                <a:solidFill>
                  <a:srgbClr val="FF0000"/>
                </a:solidFill>
              </a:rPr>
              <a:t>対象</a:t>
            </a:r>
            <a:endParaRPr lang="en-US" altLang="ja-JP" sz="2800" b="1" dirty="0" smtClean="0">
              <a:solidFill>
                <a:srgbClr val="FF0000"/>
              </a:solidFill>
            </a:endParaRPr>
          </a:p>
        </p:txBody>
      </p:sp>
      <p:sp>
        <p:nvSpPr>
          <p:cNvPr id="12" name="右矢印 11"/>
          <p:cNvSpPr/>
          <p:nvPr/>
        </p:nvSpPr>
        <p:spPr>
          <a:xfrm>
            <a:off x="7092280" y="3594938"/>
            <a:ext cx="432048" cy="477054"/>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7740352" y="3571855"/>
            <a:ext cx="1728192" cy="523220"/>
          </a:xfrm>
          <a:prstGeom prst="rect">
            <a:avLst/>
          </a:prstGeom>
          <a:noFill/>
        </p:spPr>
        <p:txBody>
          <a:bodyPr wrap="square" rtlCol="0">
            <a:spAutoFit/>
          </a:bodyPr>
          <a:lstStyle/>
          <a:p>
            <a:r>
              <a:rPr lang="ja-JP" altLang="en-US" sz="2800" b="1" dirty="0" smtClean="0">
                <a:solidFill>
                  <a:srgbClr val="0070C0"/>
                </a:solidFill>
              </a:rPr>
              <a:t>対象外</a:t>
            </a:r>
            <a:endParaRPr lang="en-US" altLang="ja-JP" sz="2800" b="1" dirty="0" smtClean="0">
              <a:solidFill>
                <a:srgbClr val="0070C0"/>
              </a:solidFill>
            </a:endParaRPr>
          </a:p>
        </p:txBody>
      </p:sp>
      <p:sp>
        <p:nvSpPr>
          <p:cNvPr id="14" name="右矢印 13"/>
          <p:cNvSpPr/>
          <p:nvPr/>
        </p:nvSpPr>
        <p:spPr>
          <a:xfrm>
            <a:off x="7092280" y="5305127"/>
            <a:ext cx="432048" cy="477054"/>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7740352" y="5282044"/>
            <a:ext cx="1728192" cy="523220"/>
          </a:xfrm>
          <a:prstGeom prst="rect">
            <a:avLst/>
          </a:prstGeom>
          <a:noFill/>
        </p:spPr>
        <p:txBody>
          <a:bodyPr wrap="square" rtlCol="0">
            <a:spAutoFit/>
          </a:bodyPr>
          <a:lstStyle/>
          <a:p>
            <a:r>
              <a:rPr lang="ja-JP" altLang="en-US" sz="2800" b="1" dirty="0" smtClean="0">
                <a:solidFill>
                  <a:srgbClr val="0070C0"/>
                </a:solidFill>
              </a:rPr>
              <a:t>対象外</a:t>
            </a:r>
            <a:endParaRPr lang="en-US" altLang="ja-JP" sz="2800" b="1" dirty="0" smtClean="0">
              <a:solidFill>
                <a:srgbClr val="0070C0"/>
              </a:solidFill>
            </a:endParaRPr>
          </a:p>
        </p:txBody>
      </p:sp>
      <p:sp>
        <p:nvSpPr>
          <p:cNvPr id="19" name="テキスト ボックス 18"/>
          <p:cNvSpPr txBox="1"/>
          <p:nvPr/>
        </p:nvSpPr>
        <p:spPr>
          <a:xfrm>
            <a:off x="251520" y="4869160"/>
            <a:ext cx="6696744" cy="1384995"/>
          </a:xfrm>
          <a:prstGeom prst="rect">
            <a:avLst/>
          </a:prstGeom>
          <a:noFill/>
        </p:spPr>
        <p:txBody>
          <a:bodyPr wrap="square" rtlCol="0">
            <a:spAutoFit/>
          </a:bodyPr>
          <a:lstStyle/>
          <a:p>
            <a:r>
              <a:rPr lang="ja-JP" altLang="en-US" sz="2800" dirty="0" smtClean="0"/>
              <a:t>ケース③</a:t>
            </a:r>
            <a:endParaRPr lang="en-US" altLang="ja-JP" sz="2800" dirty="0" smtClean="0"/>
          </a:p>
          <a:p>
            <a:r>
              <a:rPr lang="ja-JP" altLang="en-US" sz="2800" dirty="0" smtClean="0"/>
              <a:t>時給</a:t>
            </a:r>
            <a:r>
              <a:rPr lang="en-US" altLang="ja-JP" sz="2800" dirty="0" smtClean="0"/>
              <a:t>1,500</a:t>
            </a:r>
            <a:r>
              <a:rPr lang="ja-JP" altLang="en-US" sz="2800" dirty="0" smtClean="0"/>
              <a:t>円、</a:t>
            </a:r>
            <a:r>
              <a:rPr lang="en-US" altLang="ja-JP" sz="2800" dirty="0" smtClean="0"/>
              <a:t>1</a:t>
            </a:r>
            <a:r>
              <a:rPr lang="ja-JP" altLang="en-US" sz="2800" dirty="0" smtClean="0"/>
              <a:t>日</a:t>
            </a:r>
            <a:r>
              <a:rPr lang="en-US" altLang="ja-JP" sz="2800" dirty="0"/>
              <a:t>3</a:t>
            </a:r>
            <a:r>
              <a:rPr lang="ja-JP" altLang="en-US" sz="2800" dirty="0" smtClean="0"/>
              <a:t>時間、週</a:t>
            </a:r>
            <a:r>
              <a:rPr lang="en-US" altLang="ja-JP" sz="2800" dirty="0"/>
              <a:t>5</a:t>
            </a:r>
            <a:r>
              <a:rPr lang="ja-JP" altLang="en-US" sz="2800" dirty="0" smtClean="0"/>
              <a:t>日（週</a:t>
            </a:r>
            <a:r>
              <a:rPr lang="en-US" altLang="ja-JP" sz="2800" dirty="0" smtClean="0"/>
              <a:t>15</a:t>
            </a:r>
            <a:r>
              <a:rPr lang="ja-JP" altLang="en-US" sz="2800" dirty="0" smtClean="0"/>
              <a:t>時間）</a:t>
            </a:r>
            <a:endParaRPr lang="en-US" altLang="ja-JP" sz="2800" dirty="0" smtClean="0"/>
          </a:p>
          <a:p>
            <a:pPr algn="r"/>
            <a:r>
              <a:rPr lang="ja-JP" altLang="en-US" sz="2800" dirty="0" smtClean="0"/>
              <a:t>月給：</a:t>
            </a:r>
            <a:r>
              <a:rPr lang="en-US" altLang="ja-JP" sz="2800" dirty="0"/>
              <a:t>9</a:t>
            </a:r>
            <a:r>
              <a:rPr lang="en-US" altLang="ja-JP" sz="2800" dirty="0" smtClean="0"/>
              <a:t>0,000</a:t>
            </a:r>
            <a:r>
              <a:rPr lang="ja-JP" altLang="en-US" sz="2800" dirty="0" smtClean="0"/>
              <a:t>円</a:t>
            </a:r>
            <a:endParaRPr lang="en-US" altLang="ja-JP" sz="2800" dirty="0" smtClean="0"/>
          </a:p>
        </p:txBody>
      </p:sp>
      <p:sp>
        <p:nvSpPr>
          <p:cNvPr id="20" name="テキスト ボックス 19"/>
          <p:cNvSpPr txBox="1"/>
          <p:nvPr/>
        </p:nvSpPr>
        <p:spPr>
          <a:xfrm>
            <a:off x="251520" y="3212976"/>
            <a:ext cx="6696744" cy="1384995"/>
          </a:xfrm>
          <a:prstGeom prst="rect">
            <a:avLst/>
          </a:prstGeom>
          <a:noFill/>
        </p:spPr>
        <p:txBody>
          <a:bodyPr wrap="square" rtlCol="0">
            <a:spAutoFit/>
          </a:bodyPr>
          <a:lstStyle/>
          <a:p>
            <a:r>
              <a:rPr lang="ja-JP" altLang="en-US" sz="2800" dirty="0" smtClean="0"/>
              <a:t>ケース②</a:t>
            </a:r>
            <a:endParaRPr lang="en-US" altLang="ja-JP" sz="2800" dirty="0" smtClean="0"/>
          </a:p>
          <a:p>
            <a:r>
              <a:rPr lang="ja-JP" altLang="en-US" sz="2800" dirty="0" smtClean="0"/>
              <a:t>時給</a:t>
            </a:r>
            <a:r>
              <a:rPr lang="en-US" altLang="ja-JP" sz="2800" dirty="0"/>
              <a:t>900</a:t>
            </a:r>
            <a:r>
              <a:rPr lang="ja-JP" altLang="en-US" sz="2800" dirty="0" smtClean="0"/>
              <a:t>円、</a:t>
            </a:r>
            <a:r>
              <a:rPr lang="en-US" altLang="ja-JP" sz="2800" dirty="0" smtClean="0"/>
              <a:t>1</a:t>
            </a:r>
            <a:r>
              <a:rPr lang="ja-JP" altLang="en-US" sz="2800" dirty="0" smtClean="0"/>
              <a:t>日</a:t>
            </a:r>
            <a:r>
              <a:rPr lang="en-US" altLang="ja-JP" sz="2800" dirty="0" smtClean="0"/>
              <a:t>6</a:t>
            </a:r>
            <a:r>
              <a:rPr lang="ja-JP" altLang="en-US" sz="2800" dirty="0" smtClean="0"/>
              <a:t>時間、週</a:t>
            </a:r>
            <a:r>
              <a:rPr lang="en-US" altLang="ja-JP" sz="2800" dirty="0" smtClean="0"/>
              <a:t>4</a:t>
            </a:r>
            <a:r>
              <a:rPr lang="ja-JP" altLang="en-US" sz="2800" dirty="0" smtClean="0"/>
              <a:t>日（週</a:t>
            </a:r>
            <a:r>
              <a:rPr lang="en-US" altLang="ja-JP" sz="2800" dirty="0" smtClean="0"/>
              <a:t>24</a:t>
            </a:r>
            <a:r>
              <a:rPr lang="ja-JP" altLang="en-US" sz="2800" dirty="0" smtClean="0"/>
              <a:t>時間）</a:t>
            </a:r>
            <a:endParaRPr lang="en-US" altLang="ja-JP" sz="2800" dirty="0" smtClean="0"/>
          </a:p>
          <a:p>
            <a:pPr algn="r"/>
            <a:r>
              <a:rPr lang="ja-JP" altLang="en-US" sz="2800" dirty="0" smtClean="0"/>
              <a:t>月給：</a:t>
            </a:r>
            <a:r>
              <a:rPr lang="en-US" altLang="ja-JP" sz="2800" dirty="0" smtClean="0"/>
              <a:t>86,400</a:t>
            </a:r>
            <a:r>
              <a:rPr lang="ja-JP" altLang="en-US" sz="2800" dirty="0" smtClean="0"/>
              <a:t>円</a:t>
            </a:r>
            <a:endParaRPr lang="en-US" altLang="ja-JP" sz="2800" dirty="0" smtClean="0"/>
          </a:p>
        </p:txBody>
      </p:sp>
    </p:spTree>
    <p:extLst>
      <p:ext uri="{BB962C8B-B14F-4D97-AF65-F5344CB8AC3E}">
        <p14:creationId xmlns:p14="http://schemas.microsoft.com/office/powerpoint/2010/main" val="3361129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t>会社は何をすればいい？</a:t>
            </a:r>
            <a:endParaRPr kumimoji="1" lang="ja-JP" altLang="en-US" sz="3600" dirty="0"/>
          </a:p>
        </p:txBody>
      </p:sp>
      <p:sp>
        <p:nvSpPr>
          <p:cNvPr id="3" name="コンテンツ プレースホルダー 2"/>
          <p:cNvSpPr>
            <a:spLocks noGrp="1"/>
          </p:cNvSpPr>
          <p:nvPr>
            <p:ph idx="1"/>
          </p:nvPr>
        </p:nvSpPr>
        <p:spPr/>
        <p:txBody>
          <a:bodyPr>
            <a:normAutofit/>
          </a:bodyPr>
          <a:lstStyle/>
          <a:p>
            <a:r>
              <a:rPr lang="ja-JP" altLang="en-US" sz="2800" dirty="0" smtClean="0"/>
              <a:t>社員</a:t>
            </a:r>
            <a:r>
              <a:rPr lang="ja-JP" altLang="en-US" sz="2800" dirty="0"/>
              <a:t>へ</a:t>
            </a:r>
            <a:r>
              <a:rPr lang="ja-JP" altLang="en-US" sz="2800" dirty="0" smtClean="0"/>
              <a:t>の周知</a:t>
            </a:r>
            <a:endParaRPr kumimoji="1" lang="en-US" altLang="ja-JP" sz="2800" dirty="0" smtClean="0"/>
          </a:p>
          <a:p>
            <a:r>
              <a:rPr kumimoji="1" lang="ja-JP" altLang="en-US" sz="2800" dirty="0" smtClean="0"/>
              <a:t>パートタイマーの労働条件の見直し</a:t>
            </a:r>
            <a:endParaRPr kumimoji="1" lang="en-US" altLang="ja-JP" sz="2800" dirty="0" smtClean="0"/>
          </a:p>
          <a:p>
            <a:r>
              <a:rPr kumimoji="1" lang="ja-JP" altLang="en-US" sz="2800" dirty="0" smtClean="0"/>
              <a:t>雇用契約書、就業規則の見直し</a:t>
            </a:r>
            <a:endParaRPr kumimoji="1" lang="en-US" altLang="ja-JP" sz="2800" dirty="0" smtClean="0"/>
          </a:p>
          <a:p>
            <a:endParaRPr kumimoji="1" lang="ja-JP" altLang="en-US" sz="2800" dirty="0"/>
          </a:p>
        </p:txBody>
      </p:sp>
    </p:spTree>
    <p:extLst>
      <p:ext uri="{BB962C8B-B14F-4D97-AF65-F5344CB8AC3E}">
        <p14:creationId xmlns:p14="http://schemas.microsoft.com/office/powerpoint/2010/main" val="282191286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414</TotalTime>
  <Words>1013</Words>
  <Application>Microsoft Office PowerPoint</Application>
  <PresentationFormat>画面に合わせる (4:3)</PresentationFormat>
  <Paragraphs>113</Paragraphs>
  <Slides>11</Slides>
  <Notes>11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社会保険の適用拡大について</vt:lpstr>
      <vt:lpstr>何が変わるの？</vt:lpstr>
      <vt:lpstr>①規模501人以上の企業（特定適用事業所）であること</vt:lpstr>
      <vt:lpstr>②週の所定労働時間が20時間以上であること</vt:lpstr>
      <vt:lpstr>③賃金の月額が88,000円以上であること</vt:lpstr>
      <vt:lpstr>④勤務期間が1年以上見込まれること</vt:lpstr>
      <vt:lpstr>扶養内で働いている人はどうなる？</vt:lpstr>
      <vt:lpstr>扶養内で働いている人はどうなる？</vt:lpstr>
      <vt:lpstr>会社は何をすればいい？</vt:lpstr>
      <vt:lpstr>手続きは何が必要？</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Cells</dc:creator>
  <cp:lastModifiedBy>Cells</cp:lastModifiedBy>
  <cp:revision>41</cp:revision>
  <dcterms:created xsi:type="dcterms:W3CDTF">2016-06-20T04:46:47Z</dcterms:created>
  <dcterms:modified xsi:type="dcterms:W3CDTF">2016-07-21T05:38:53Z</dcterms:modified>
</cp:coreProperties>
</file>